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578" r:id="rId3"/>
    <p:sldId id="610" r:id="rId4"/>
    <p:sldId id="609" r:id="rId6"/>
    <p:sldId id="580" r:id="rId7"/>
    <p:sldId id="612" r:id="rId8"/>
    <p:sldId id="615" r:id="rId9"/>
    <p:sldId id="582" r:id="rId10"/>
    <p:sldId id="781" r:id="rId11"/>
    <p:sldId id="782" r:id="rId12"/>
    <p:sldId id="783" r:id="rId13"/>
    <p:sldId id="784" r:id="rId14"/>
    <p:sldId id="618" r:id="rId15"/>
    <p:sldId id="786" r:id="rId16"/>
    <p:sldId id="593" r:id="rId17"/>
    <p:sldId id="938" r:id="rId18"/>
    <p:sldId id="790" r:id="rId19"/>
    <p:sldId id="620" r:id="rId20"/>
    <p:sldId id="793" r:id="rId21"/>
    <p:sldId id="602" r:id="rId22"/>
    <p:sldId id="628" r:id="rId23"/>
    <p:sldId id="627" r:id="rId24"/>
    <p:sldId id="629" r:id="rId25"/>
    <p:sldId id="895" r:id="rId26"/>
    <p:sldId id="634" r:id="rId27"/>
    <p:sldId id="635" r:id="rId28"/>
    <p:sldId id="937" r:id="rId29"/>
    <p:sldId id="360" r:id="rId30"/>
    <p:sldId id="897" r:id="rId31"/>
    <p:sldId id="297" r:id="rId32"/>
    <p:sldId id="934" r:id="rId33"/>
    <p:sldId id="907" r:id="rId34"/>
    <p:sldId id="908" r:id="rId35"/>
    <p:sldId id="911" r:id="rId36"/>
    <p:sldId id="912" r:id="rId37"/>
    <p:sldId id="914" r:id="rId38"/>
    <p:sldId id="915" r:id="rId39"/>
    <p:sldId id="916" r:id="rId40"/>
    <p:sldId id="993" r:id="rId41"/>
    <p:sldId id="918" r:id="rId42"/>
    <p:sldId id="920" r:id="rId43"/>
    <p:sldId id="316" r:id="rId44"/>
    <p:sldId id="364" r:id="rId45"/>
    <p:sldId id="317" r:id="rId46"/>
    <p:sldId id="365" r:id="rId47"/>
    <p:sldId id="366" r:id="rId48"/>
    <p:sldId id="320" r:id="rId49"/>
    <p:sldId id="939" r:id="rId50"/>
    <p:sldId id="368" r:id="rId51"/>
    <p:sldId id="921" r:id="rId52"/>
    <p:sldId id="923" r:id="rId53"/>
    <p:sldId id="924" r:id="rId54"/>
    <p:sldId id="925" r:id="rId55"/>
    <p:sldId id="926" r:id="rId56"/>
    <p:sldId id="332" r:id="rId57"/>
    <p:sldId id="334" r:id="rId58"/>
    <p:sldId id="927" r:id="rId59"/>
    <p:sldId id="928" r:id="rId60"/>
    <p:sldId id="929" r:id="rId61"/>
    <p:sldId id="930" r:id="rId62"/>
    <p:sldId id="994" r:id="rId63"/>
    <p:sldId id="341" r:id="rId64"/>
    <p:sldId id="344" r:id="rId65"/>
    <p:sldId id="639" r:id="rId66"/>
    <p:sldId id="640" r:id="rId67"/>
    <p:sldId id="346" r:id="rId68"/>
    <p:sldId id="348" r:id="rId69"/>
    <p:sldId id="350" r:id="rId70"/>
    <p:sldId id="351" r:id="rId71"/>
    <p:sldId id="352" r:id="rId72"/>
    <p:sldId id="353" r:id="rId73"/>
  </p:sldIdLst>
  <p:sldSz cx="9144000" cy="6858000" type="screen4x3"/>
  <p:notesSz cx="6858000" cy="9144000"/>
  <p:custDataLst>
    <p:tags r:id="rId77"/>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2FDB2607-1784-4EEB-B798-7EB5836EED8A}">
        <p14:showMediaCtrls xmlns:p14="http://schemas.microsoft.com/office/powerpoint/2010/main" val="1"/>
      </p:ext>
    </p:extLst>
  </p:showPr>
  <p:clrMru>
    <a:srgbClr val="000000"/>
    <a:srgbClr val="0000FF"/>
    <a:srgbClr val="9900CC"/>
    <a:srgbClr val="FF00FF"/>
    <a:srgbClr val="FFFF00"/>
    <a:srgbClr val="9933FF"/>
    <a:srgbClr val="66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60" autoAdjust="0"/>
  </p:normalViewPr>
  <p:slideViewPr>
    <p:cSldViewPr>
      <p:cViewPr varScale="1">
        <p:scale>
          <a:sx n="108" d="100"/>
          <a:sy n="108" d="100"/>
        </p:scale>
        <p:origin x="-1704" y="-78"/>
      </p:cViewPr>
      <p:guideLst>
        <p:guide orient="horz" pos="213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gs" Target="tags/tag3.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4">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5">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38D010B-CFCE-4E0B-9098-0C0A6F50A10D}" type="doc">
      <dgm:prSet loTypeId="urn:microsoft.com/office/officeart/2008/layout/HorizontalMultiLevelHierarchy#1" loCatId="hierarchy" qsTypeId="urn:microsoft.com/office/officeart/2005/8/quickstyle/simple1#1" qsCatId="simple" csTypeId="urn:microsoft.com/office/officeart/2005/8/colors/accent1_2#1" csCatId="accent1" phldr="1"/>
      <dgm:spPr/>
      <dgm:t>
        <a:bodyPr/>
        <a:lstStyle/>
        <a:p>
          <a:endParaRPr lang="zh-CN" altLang="en-US"/>
        </a:p>
      </dgm:t>
    </dgm:pt>
    <dgm:pt modelId="{82E34087-C948-43A3-9393-6C3072849774}">
      <dgm:prSet phldrT="[文本]">
        <dgm:style>
          <a:lnRef idx="1">
            <a:schemeClr val="accent2"/>
          </a:lnRef>
          <a:fillRef idx="2">
            <a:schemeClr val="accent2"/>
          </a:fillRef>
          <a:effectRef idx="1">
            <a:schemeClr val="accent2"/>
          </a:effectRef>
          <a:fontRef idx="minor">
            <a:schemeClr val="dk1"/>
          </a:fontRef>
        </dgm:style>
      </dgm:prSet>
      <dgm:spPr/>
      <dgm:t>
        <a:bodyPr vert="vert"/>
        <a:lstStyle/>
        <a:p>
          <a:r>
            <a:rPr lang="zh-CN" altLang="en-US" dirty="0"/>
            <a:t>商品二因素</a:t>
          </a:r>
        </a:p>
      </dgm:t>
    </dgm:pt>
    <dgm:pt modelId="{E3E8F2D6-E3A0-40D0-9114-684461483BD1}" cxnId="{F9664361-A2A7-48C6-9BA6-9859D1265AA0}" type="parTrans">
      <dgm:prSet/>
      <dgm:spPr/>
      <dgm:t>
        <a:bodyPr/>
        <a:lstStyle/>
        <a:p>
          <a:endParaRPr lang="zh-CN" altLang="en-US"/>
        </a:p>
      </dgm:t>
    </dgm:pt>
    <dgm:pt modelId="{63C7D78B-F1E8-4C62-9F9C-4F872C238C2A}" cxnId="{F9664361-A2A7-48C6-9BA6-9859D1265AA0}" type="sibTrans">
      <dgm:prSet/>
      <dgm:spPr/>
      <dgm:t>
        <a:bodyPr/>
        <a:lstStyle/>
        <a:p>
          <a:endParaRPr lang="zh-CN" altLang="en-US"/>
        </a:p>
      </dgm:t>
    </dgm:pt>
    <dgm:pt modelId="{711D2951-901F-4215-85DC-34283A6A982A}">
      <dgm:prSet phldrT="[文本]">
        <dgm:style>
          <a:lnRef idx="1">
            <a:schemeClr val="accent2"/>
          </a:lnRef>
          <a:fillRef idx="2">
            <a:schemeClr val="accent2"/>
          </a:fillRef>
          <a:effectRef idx="1">
            <a:schemeClr val="accent2"/>
          </a:effectRef>
          <a:fontRef idx="minor">
            <a:schemeClr val="dk1"/>
          </a:fontRef>
        </dgm:style>
      </dgm:prSet>
      <dgm:spPr/>
      <dgm:t>
        <a:bodyPr/>
        <a:lstStyle/>
        <a:p>
          <a:r>
            <a:rPr lang="zh-CN" altLang="en-US" dirty="0"/>
            <a:t>使用价值</a:t>
          </a:r>
        </a:p>
      </dgm:t>
    </dgm:pt>
    <dgm:pt modelId="{E579B228-220A-403E-B0BF-60E0B1BA26BA}" cxnId="{ECAD5406-CBF9-4E91-8166-59E6FCC7A45A}" type="parTrans">
      <dgm:prSet/>
      <dgm:spPr/>
      <dgm:t>
        <a:bodyPr/>
        <a:lstStyle/>
        <a:p>
          <a:endParaRPr lang="zh-CN" altLang="en-US"/>
        </a:p>
      </dgm:t>
    </dgm:pt>
    <dgm:pt modelId="{78897654-5EAF-4A3C-A0DC-8360740B0CE0}" cxnId="{ECAD5406-CBF9-4E91-8166-59E6FCC7A45A}" type="sibTrans">
      <dgm:prSet/>
      <dgm:spPr/>
      <dgm:t>
        <a:bodyPr/>
        <a:lstStyle/>
        <a:p>
          <a:endParaRPr lang="zh-CN" altLang="en-US"/>
        </a:p>
      </dgm:t>
    </dgm:pt>
    <dgm:pt modelId="{3066917C-2053-437D-8CF0-B29BA1DD176B}">
      <dgm:prSet phldrT="[文本]">
        <dgm:style>
          <a:lnRef idx="1">
            <a:schemeClr val="accent2"/>
          </a:lnRef>
          <a:fillRef idx="2">
            <a:schemeClr val="accent2"/>
          </a:fillRef>
          <a:effectRef idx="1">
            <a:schemeClr val="accent2"/>
          </a:effectRef>
          <a:fontRef idx="minor">
            <a:schemeClr val="dk1"/>
          </a:fontRef>
        </dgm:style>
      </dgm:prSet>
      <dgm:spPr/>
      <dgm:t>
        <a:bodyPr/>
        <a:lstStyle/>
        <a:p>
          <a:r>
            <a:rPr lang="zh-CN" altLang="en-US" dirty="0"/>
            <a:t>价值</a:t>
          </a:r>
        </a:p>
      </dgm:t>
    </dgm:pt>
    <dgm:pt modelId="{A51456A0-C825-4022-AC67-DF1F2BCC8840}" cxnId="{11C44C5E-DE07-4478-9F18-CE1099463B66}" type="parTrans">
      <dgm:prSet/>
      <dgm:spPr/>
      <dgm:t>
        <a:bodyPr/>
        <a:lstStyle/>
        <a:p>
          <a:endParaRPr lang="zh-CN" altLang="en-US"/>
        </a:p>
      </dgm:t>
    </dgm:pt>
    <dgm:pt modelId="{F320BCFC-DC71-4326-BA32-BEA9FBCD42D6}" cxnId="{11C44C5E-DE07-4478-9F18-CE1099463B66}" type="sibTrans">
      <dgm:prSet/>
      <dgm:spPr/>
      <dgm:t>
        <a:bodyPr/>
        <a:lstStyle/>
        <a:p>
          <a:endParaRPr lang="zh-CN" altLang="en-US"/>
        </a:p>
      </dgm:t>
    </dgm:pt>
    <dgm:pt modelId="{D152DFC3-9A7A-480C-B8BF-1ABDD73FFAC8}" type="pres">
      <dgm:prSet presAssocID="{238D010B-CFCE-4E0B-9098-0C0A6F50A10D}" presName="Name0" presStyleCnt="0">
        <dgm:presLayoutVars>
          <dgm:chPref val="1"/>
          <dgm:dir/>
          <dgm:animOne val="branch"/>
          <dgm:animLvl val="lvl"/>
          <dgm:resizeHandles val="exact"/>
        </dgm:presLayoutVars>
      </dgm:prSet>
      <dgm:spPr/>
      <dgm:t>
        <a:bodyPr/>
        <a:lstStyle/>
        <a:p>
          <a:endParaRPr lang="zh-CN" altLang="en-US"/>
        </a:p>
      </dgm:t>
    </dgm:pt>
    <dgm:pt modelId="{31B57281-01AC-4243-92D7-37CF03D71E61}" type="pres">
      <dgm:prSet presAssocID="{82E34087-C948-43A3-9393-6C3072849774}" presName="root1" presStyleCnt="0"/>
      <dgm:spPr/>
    </dgm:pt>
    <dgm:pt modelId="{332BB627-8D01-4B2E-991E-CD8ACF6954EC}" type="pres">
      <dgm:prSet presAssocID="{82E34087-C948-43A3-9393-6C3072849774}" presName="LevelOneTextNode" presStyleLbl="node0" presStyleIdx="0" presStyleCnt="1">
        <dgm:presLayoutVars>
          <dgm:chPref val="3"/>
        </dgm:presLayoutVars>
      </dgm:prSet>
      <dgm:spPr/>
      <dgm:t>
        <a:bodyPr/>
        <a:lstStyle/>
        <a:p>
          <a:endParaRPr lang="zh-CN" altLang="en-US"/>
        </a:p>
      </dgm:t>
    </dgm:pt>
    <dgm:pt modelId="{4D763D34-EB6A-4617-AF0F-658130287D53}" type="pres">
      <dgm:prSet presAssocID="{82E34087-C948-43A3-9393-6C3072849774}" presName="level2hierChild" presStyleCnt="0"/>
      <dgm:spPr/>
    </dgm:pt>
    <dgm:pt modelId="{AFE64948-5D64-4115-B32D-DAE50FD3F1D4}" type="pres">
      <dgm:prSet presAssocID="{E579B228-220A-403E-B0BF-60E0B1BA26BA}" presName="conn2-1" presStyleLbl="parChTrans1D2" presStyleIdx="0" presStyleCnt="2"/>
      <dgm:spPr/>
      <dgm:t>
        <a:bodyPr/>
        <a:lstStyle/>
        <a:p>
          <a:endParaRPr lang="zh-CN" altLang="en-US"/>
        </a:p>
      </dgm:t>
    </dgm:pt>
    <dgm:pt modelId="{21398E9D-E0A6-4071-8272-ECA4797EE368}" type="pres">
      <dgm:prSet presAssocID="{E579B228-220A-403E-B0BF-60E0B1BA26BA}" presName="connTx" presStyleLbl="parChTrans1D2" presStyleIdx="0" presStyleCnt="2"/>
      <dgm:spPr/>
      <dgm:t>
        <a:bodyPr/>
        <a:lstStyle/>
        <a:p>
          <a:endParaRPr lang="zh-CN" altLang="en-US"/>
        </a:p>
      </dgm:t>
    </dgm:pt>
    <dgm:pt modelId="{64C6CDBC-105D-4729-A4FF-7A93E3C60EBA}" type="pres">
      <dgm:prSet presAssocID="{711D2951-901F-4215-85DC-34283A6A982A}" presName="root2" presStyleCnt="0"/>
      <dgm:spPr/>
    </dgm:pt>
    <dgm:pt modelId="{C56EBB58-A4C5-492D-8071-208D6D68EB2D}" type="pres">
      <dgm:prSet presAssocID="{711D2951-901F-4215-85DC-34283A6A982A}" presName="LevelTwoTextNode" presStyleLbl="node2" presStyleIdx="0" presStyleCnt="2" custLinFactY="-23449" custLinFactNeighborY="-100000">
        <dgm:presLayoutVars>
          <dgm:chPref val="3"/>
        </dgm:presLayoutVars>
      </dgm:prSet>
      <dgm:spPr/>
      <dgm:t>
        <a:bodyPr/>
        <a:lstStyle/>
        <a:p>
          <a:endParaRPr lang="zh-CN" altLang="en-US"/>
        </a:p>
      </dgm:t>
    </dgm:pt>
    <dgm:pt modelId="{8CD7B8AB-E2BE-4FEF-9F67-0CE68FBEA5AD}" type="pres">
      <dgm:prSet presAssocID="{711D2951-901F-4215-85DC-34283A6A982A}" presName="level3hierChild" presStyleCnt="0"/>
      <dgm:spPr/>
    </dgm:pt>
    <dgm:pt modelId="{3E35BC64-E038-4817-B374-A529B7DB1ED1}" type="pres">
      <dgm:prSet presAssocID="{A51456A0-C825-4022-AC67-DF1F2BCC8840}" presName="conn2-1" presStyleLbl="parChTrans1D2" presStyleIdx="1" presStyleCnt="2"/>
      <dgm:spPr/>
      <dgm:t>
        <a:bodyPr/>
        <a:lstStyle/>
        <a:p>
          <a:endParaRPr lang="zh-CN" altLang="en-US"/>
        </a:p>
      </dgm:t>
    </dgm:pt>
    <dgm:pt modelId="{5C685F7E-81ED-4833-B42E-59B5A05C1AF9}" type="pres">
      <dgm:prSet presAssocID="{A51456A0-C825-4022-AC67-DF1F2BCC8840}" presName="connTx" presStyleLbl="parChTrans1D2" presStyleIdx="1" presStyleCnt="2"/>
      <dgm:spPr/>
      <dgm:t>
        <a:bodyPr/>
        <a:lstStyle/>
        <a:p>
          <a:endParaRPr lang="zh-CN" altLang="en-US"/>
        </a:p>
      </dgm:t>
    </dgm:pt>
    <dgm:pt modelId="{E832B146-9E41-4DC7-B6CF-09E59181DD48}" type="pres">
      <dgm:prSet presAssocID="{3066917C-2053-437D-8CF0-B29BA1DD176B}" presName="root2" presStyleCnt="0"/>
      <dgm:spPr/>
    </dgm:pt>
    <dgm:pt modelId="{4E1F49B7-BF46-4447-B32E-37543998E7A3}" type="pres">
      <dgm:prSet presAssocID="{3066917C-2053-437D-8CF0-B29BA1DD176B}" presName="LevelTwoTextNode" presStyleLbl="node2" presStyleIdx="1" presStyleCnt="2" custLinFactY="12758" custLinFactNeighborY="100000">
        <dgm:presLayoutVars>
          <dgm:chPref val="3"/>
        </dgm:presLayoutVars>
      </dgm:prSet>
      <dgm:spPr/>
      <dgm:t>
        <a:bodyPr/>
        <a:lstStyle/>
        <a:p>
          <a:endParaRPr lang="zh-CN" altLang="en-US"/>
        </a:p>
      </dgm:t>
    </dgm:pt>
    <dgm:pt modelId="{EE9D3F62-9CB2-49E2-AFDC-E756E2203515}" type="pres">
      <dgm:prSet presAssocID="{3066917C-2053-437D-8CF0-B29BA1DD176B}" presName="level3hierChild" presStyleCnt="0"/>
      <dgm:spPr/>
    </dgm:pt>
  </dgm:ptLst>
  <dgm:cxnLst>
    <dgm:cxn modelId="{780AE8A1-4E11-4DE5-9064-18C404EDFF4B}" type="presOf" srcId="{A51456A0-C825-4022-AC67-DF1F2BCC8840}" destId="{3E35BC64-E038-4817-B374-A529B7DB1ED1}" srcOrd="0" destOrd="0" presId="urn:microsoft.com/office/officeart/2008/layout/HorizontalMultiLevelHierarchy#1"/>
    <dgm:cxn modelId="{5BE95AEE-32E4-4E9F-B090-DE3D6EF96023}" type="presOf" srcId="{E579B228-220A-403E-B0BF-60E0B1BA26BA}" destId="{21398E9D-E0A6-4071-8272-ECA4797EE368}" srcOrd="1" destOrd="0" presId="urn:microsoft.com/office/officeart/2008/layout/HorizontalMultiLevelHierarchy#1"/>
    <dgm:cxn modelId="{F9664361-A2A7-48C6-9BA6-9859D1265AA0}" srcId="{238D010B-CFCE-4E0B-9098-0C0A6F50A10D}" destId="{82E34087-C948-43A3-9393-6C3072849774}" srcOrd="0" destOrd="0" parTransId="{E3E8F2D6-E3A0-40D0-9114-684461483BD1}" sibTransId="{63C7D78B-F1E8-4C62-9F9C-4F872C238C2A}"/>
    <dgm:cxn modelId="{21971458-3D48-456B-A9ED-1B8A6B26E207}" type="presOf" srcId="{E579B228-220A-403E-B0BF-60E0B1BA26BA}" destId="{AFE64948-5D64-4115-B32D-DAE50FD3F1D4}" srcOrd="0" destOrd="0" presId="urn:microsoft.com/office/officeart/2008/layout/HorizontalMultiLevelHierarchy#1"/>
    <dgm:cxn modelId="{29A3BBA2-DF9F-44EB-B91A-D3D5D6363D30}" type="presOf" srcId="{82E34087-C948-43A3-9393-6C3072849774}" destId="{332BB627-8D01-4B2E-991E-CD8ACF6954EC}" srcOrd="0" destOrd="0" presId="urn:microsoft.com/office/officeart/2008/layout/HorizontalMultiLevelHierarchy#1"/>
    <dgm:cxn modelId="{D6F8B0D8-5E7A-4C96-9BE9-2A5240AF375C}" type="presOf" srcId="{A51456A0-C825-4022-AC67-DF1F2BCC8840}" destId="{5C685F7E-81ED-4833-B42E-59B5A05C1AF9}" srcOrd="1" destOrd="0" presId="urn:microsoft.com/office/officeart/2008/layout/HorizontalMultiLevelHierarchy#1"/>
    <dgm:cxn modelId="{11C44C5E-DE07-4478-9F18-CE1099463B66}" srcId="{82E34087-C948-43A3-9393-6C3072849774}" destId="{3066917C-2053-437D-8CF0-B29BA1DD176B}" srcOrd="1" destOrd="0" parTransId="{A51456A0-C825-4022-AC67-DF1F2BCC8840}" sibTransId="{F320BCFC-DC71-4326-BA32-BEA9FBCD42D6}"/>
    <dgm:cxn modelId="{B08EA0F5-0AA7-4464-BE74-B8972AF60C4A}" type="presOf" srcId="{711D2951-901F-4215-85DC-34283A6A982A}" destId="{C56EBB58-A4C5-492D-8071-208D6D68EB2D}" srcOrd="0" destOrd="0" presId="urn:microsoft.com/office/officeart/2008/layout/HorizontalMultiLevelHierarchy#1"/>
    <dgm:cxn modelId="{1B4C80C8-32D2-4C70-BF64-06EA2D56EF2A}" type="presOf" srcId="{238D010B-CFCE-4E0B-9098-0C0A6F50A10D}" destId="{D152DFC3-9A7A-480C-B8BF-1ABDD73FFAC8}" srcOrd="0" destOrd="0" presId="urn:microsoft.com/office/officeart/2008/layout/HorizontalMultiLevelHierarchy#1"/>
    <dgm:cxn modelId="{4B9D26DA-4A37-43C4-9524-B5B17BE90E98}" type="presOf" srcId="{3066917C-2053-437D-8CF0-B29BA1DD176B}" destId="{4E1F49B7-BF46-4447-B32E-37543998E7A3}" srcOrd="0" destOrd="0" presId="urn:microsoft.com/office/officeart/2008/layout/HorizontalMultiLevelHierarchy#1"/>
    <dgm:cxn modelId="{ECAD5406-CBF9-4E91-8166-59E6FCC7A45A}" srcId="{82E34087-C948-43A3-9393-6C3072849774}" destId="{711D2951-901F-4215-85DC-34283A6A982A}" srcOrd="0" destOrd="0" parTransId="{E579B228-220A-403E-B0BF-60E0B1BA26BA}" sibTransId="{78897654-5EAF-4A3C-A0DC-8360740B0CE0}"/>
    <dgm:cxn modelId="{62797512-B5C0-432E-9111-9D9E12D2C5C4}" type="presParOf" srcId="{D152DFC3-9A7A-480C-B8BF-1ABDD73FFAC8}" destId="{31B57281-01AC-4243-92D7-37CF03D71E61}" srcOrd="0" destOrd="0" presId="urn:microsoft.com/office/officeart/2008/layout/HorizontalMultiLevelHierarchy#1"/>
    <dgm:cxn modelId="{9B12402A-C315-4A90-97E0-65B1650749D6}" type="presParOf" srcId="{31B57281-01AC-4243-92D7-37CF03D71E61}" destId="{332BB627-8D01-4B2E-991E-CD8ACF6954EC}" srcOrd="0" destOrd="0" presId="urn:microsoft.com/office/officeart/2008/layout/HorizontalMultiLevelHierarchy#1"/>
    <dgm:cxn modelId="{644D7175-D2F4-40FC-B6BD-C0ADF3926EAE}" type="presParOf" srcId="{31B57281-01AC-4243-92D7-37CF03D71E61}" destId="{4D763D34-EB6A-4617-AF0F-658130287D53}" srcOrd="1" destOrd="0" presId="urn:microsoft.com/office/officeart/2008/layout/HorizontalMultiLevelHierarchy#1"/>
    <dgm:cxn modelId="{8B78DBE5-A7C1-4393-8A20-09E9322F97EE}" type="presParOf" srcId="{4D763D34-EB6A-4617-AF0F-658130287D53}" destId="{AFE64948-5D64-4115-B32D-DAE50FD3F1D4}" srcOrd="0" destOrd="0" presId="urn:microsoft.com/office/officeart/2008/layout/HorizontalMultiLevelHierarchy#1"/>
    <dgm:cxn modelId="{FEEB9C37-2AB9-4269-B663-38399D7CE411}" type="presParOf" srcId="{AFE64948-5D64-4115-B32D-DAE50FD3F1D4}" destId="{21398E9D-E0A6-4071-8272-ECA4797EE368}" srcOrd="0" destOrd="0" presId="urn:microsoft.com/office/officeart/2008/layout/HorizontalMultiLevelHierarchy#1"/>
    <dgm:cxn modelId="{B33FC7E6-0F84-472F-A4E6-DD87FB1EA580}" type="presParOf" srcId="{4D763D34-EB6A-4617-AF0F-658130287D53}" destId="{64C6CDBC-105D-4729-A4FF-7A93E3C60EBA}" srcOrd="1" destOrd="0" presId="urn:microsoft.com/office/officeart/2008/layout/HorizontalMultiLevelHierarchy#1"/>
    <dgm:cxn modelId="{428519F8-E5A9-4CD0-BA24-959FA4C25080}" type="presParOf" srcId="{64C6CDBC-105D-4729-A4FF-7A93E3C60EBA}" destId="{C56EBB58-A4C5-492D-8071-208D6D68EB2D}" srcOrd="0" destOrd="0" presId="urn:microsoft.com/office/officeart/2008/layout/HorizontalMultiLevelHierarchy#1"/>
    <dgm:cxn modelId="{F3297A86-6A44-4C61-8F67-E296B96E8E63}" type="presParOf" srcId="{64C6CDBC-105D-4729-A4FF-7A93E3C60EBA}" destId="{8CD7B8AB-E2BE-4FEF-9F67-0CE68FBEA5AD}" srcOrd="1" destOrd="0" presId="urn:microsoft.com/office/officeart/2008/layout/HorizontalMultiLevelHierarchy#1"/>
    <dgm:cxn modelId="{172A9949-2253-4B8A-8B48-970EFFE92794}" type="presParOf" srcId="{4D763D34-EB6A-4617-AF0F-658130287D53}" destId="{3E35BC64-E038-4817-B374-A529B7DB1ED1}" srcOrd="2" destOrd="0" presId="urn:microsoft.com/office/officeart/2008/layout/HorizontalMultiLevelHierarchy#1"/>
    <dgm:cxn modelId="{22950C3A-E2B5-4BC9-BD65-33A71C68B5CA}" type="presParOf" srcId="{3E35BC64-E038-4817-B374-A529B7DB1ED1}" destId="{5C685F7E-81ED-4833-B42E-59B5A05C1AF9}" srcOrd="0" destOrd="0" presId="urn:microsoft.com/office/officeart/2008/layout/HorizontalMultiLevelHierarchy#1"/>
    <dgm:cxn modelId="{D098BD60-1DF3-45E5-A981-5BE3295D00FB}" type="presParOf" srcId="{4D763D34-EB6A-4617-AF0F-658130287D53}" destId="{E832B146-9E41-4DC7-B6CF-09E59181DD48}" srcOrd="3" destOrd="0" presId="urn:microsoft.com/office/officeart/2008/layout/HorizontalMultiLevelHierarchy#1"/>
    <dgm:cxn modelId="{77EFFB54-50DF-4849-9E06-F58A2DFC2E4D}" type="presParOf" srcId="{E832B146-9E41-4DC7-B6CF-09E59181DD48}" destId="{4E1F49B7-BF46-4447-B32E-37543998E7A3}" srcOrd="0" destOrd="0" presId="urn:microsoft.com/office/officeart/2008/layout/HorizontalMultiLevelHierarchy#1"/>
    <dgm:cxn modelId="{E41EB75F-40EF-4E14-82C6-F5E72F56F12D}" type="presParOf" srcId="{E832B146-9E41-4DC7-B6CF-09E59181DD48}" destId="{EE9D3F62-9CB2-49E2-AFDC-E756E2203515}" srcOrd="1" destOrd="0" presId="urn:microsoft.com/office/officeart/2008/layout/HorizontalMultiLevel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EC05B5-14CC-492C-A615-8C138DA4064C}" type="doc">
      <dgm:prSet loTypeId="urn:microsoft.com/office/officeart/2005/8/layout/hierarchy2#3" loCatId="hierarchy" qsTypeId="urn:microsoft.com/office/officeart/2005/8/quickstyle/simple3#4" qsCatId="simple" csTypeId="urn:microsoft.com/office/officeart/2005/8/colors/colorful3#4" csCatId="colorful" phldr="1"/>
      <dgm:spPr/>
      <dgm:t>
        <a:bodyPr/>
        <a:lstStyle/>
        <a:p>
          <a:endParaRPr lang="zh-CN" altLang="en-US"/>
        </a:p>
      </dgm:t>
    </dgm:pt>
    <dgm:pt modelId="{E5B641D9-A603-4F75-AF8D-7E5BA6FD81F1}">
      <dgm:prSet phldrT="[文本]" custT="1"/>
      <dgm:spPr/>
      <dgm:t>
        <a:bodyPr/>
        <a:lstStyle/>
        <a:p>
          <a:r>
            <a:rPr lang="zh-CN" altLang="en-US" sz="2400" b="1" dirty="0"/>
            <a:t>资本</a:t>
          </a:r>
        </a:p>
      </dgm:t>
    </dgm:pt>
    <dgm:pt modelId="{B5670908-CE88-4172-8106-565ACD7CF801}" cxnId="{C10E35D7-7B9B-47DD-95E7-5DC37A18FB77}" type="parTrans">
      <dgm:prSet/>
      <dgm:spPr/>
      <dgm:t>
        <a:bodyPr/>
        <a:lstStyle/>
        <a:p>
          <a:endParaRPr lang="zh-CN" altLang="en-US" b="1"/>
        </a:p>
      </dgm:t>
    </dgm:pt>
    <dgm:pt modelId="{9A49C339-C62F-4B7E-AFEC-837BAE6AB4F4}" cxnId="{C10E35D7-7B9B-47DD-95E7-5DC37A18FB77}" type="sibTrans">
      <dgm:prSet/>
      <dgm:spPr/>
      <dgm:t>
        <a:bodyPr/>
        <a:lstStyle/>
        <a:p>
          <a:endParaRPr lang="zh-CN" altLang="en-US" b="1"/>
        </a:p>
      </dgm:t>
    </dgm:pt>
    <dgm:pt modelId="{D4CE05B2-3C52-4237-B132-A4DE3A966875}">
      <dgm:prSet phldrT="[文本]" custT="1"/>
      <dgm:spPr/>
      <dgm:t>
        <a:bodyPr/>
        <a:lstStyle/>
        <a:p>
          <a:r>
            <a:rPr lang="zh-CN" altLang="en-US" sz="1400" b="1" dirty="0"/>
            <a:t>不变资本</a:t>
          </a:r>
          <a:r>
            <a:rPr lang="en-US" altLang="zh-CN" sz="1400" b="1" dirty="0"/>
            <a:t>C</a:t>
          </a:r>
        </a:p>
        <a:p>
          <a:r>
            <a:rPr lang="en-US" altLang="zh-CN" sz="1400" b="1" dirty="0"/>
            <a:t>Constant Capital</a:t>
          </a:r>
          <a:endParaRPr lang="zh-CN" altLang="en-US" sz="1400" b="1" dirty="0"/>
        </a:p>
      </dgm:t>
    </dgm:pt>
    <dgm:pt modelId="{60431178-82C0-4CFA-8427-456C5DEEA373}" cxnId="{9FC13215-262A-4EA1-BE83-3F4EB4B70B43}" type="parTrans">
      <dgm:prSet/>
      <dgm:spPr/>
      <dgm:t>
        <a:bodyPr/>
        <a:lstStyle/>
        <a:p>
          <a:endParaRPr lang="zh-CN" altLang="en-US" b="1"/>
        </a:p>
      </dgm:t>
    </dgm:pt>
    <dgm:pt modelId="{C67903DC-A0B0-4AAA-BDFA-654EFF29E472}" cxnId="{9FC13215-262A-4EA1-BE83-3F4EB4B70B43}" type="sibTrans">
      <dgm:prSet/>
      <dgm:spPr/>
      <dgm:t>
        <a:bodyPr/>
        <a:lstStyle/>
        <a:p>
          <a:endParaRPr lang="zh-CN" altLang="en-US" b="1"/>
        </a:p>
      </dgm:t>
    </dgm:pt>
    <dgm:pt modelId="{4817C648-3900-40F0-9D62-E3720B3FAE8A}">
      <dgm:prSet phldrT="[文本]" custT="1"/>
      <dgm:spPr/>
      <dgm:t>
        <a:bodyPr/>
        <a:lstStyle/>
        <a:p>
          <a:r>
            <a:rPr lang="zh-CN" altLang="en-US" sz="1600" b="1" dirty="0"/>
            <a:t>生产资料</a:t>
          </a:r>
        </a:p>
      </dgm:t>
    </dgm:pt>
    <dgm:pt modelId="{A005A2B8-851A-450E-8877-FE2E2C00B364}" cxnId="{D46ED4C5-9B7A-45A6-9C6D-07F5A5BEBBAC}" type="parTrans">
      <dgm:prSet/>
      <dgm:spPr>
        <a:ln>
          <a:solidFill>
            <a:schemeClr val="tx1"/>
          </a:solidFill>
        </a:ln>
      </dgm:spPr>
      <dgm:t>
        <a:bodyPr/>
        <a:lstStyle/>
        <a:p>
          <a:endParaRPr lang="zh-CN" altLang="en-US" b="1"/>
        </a:p>
      </dgm:t>
    </dgm:pt>
    <dgm:pt modelId="{D6E2B265-BD07-439B-8FB7-A9CAFD7562EC}" cxnId="{D46ED4C5-9B7A-45A6-9C6D-07F5A5BEBBAC}" type="sibTrans">
      <dgm:prSet/>
      <dgm:spPr/>
      <dgm:t>
        <a:bodyPr/>
        <a:lstStyle/>
        <a:p>
          <a:endParaRPr lang="zh-CN" altLang="en-US" b="1"/>
        </a:p>
      </dgm:t>
    </dgm:pt>
    <dgm:pt modelId="{47496F88-99A0-477F-8FAF-A7102C5F8BC3}">
      <dgm:prSet phldrT="[文本]" custT="1"/>
      <dgm:spPr/>
      <dgm:t>
        <a:bodyPr/>
        <a:lstStyle/>
        <a:p>
          <a:r>
            <a:rPr lang="zh-CN" altLang="en-US" sz="1400" b="1" dirty="0"/>
            <a:t>可变资本</a:t>
          </a:r>
          <a:r>
            <a:rPr lang="en-US" altLang="zh-CN" sz="1400" b="1" dirty="0"/>
            <a:t>V</a:t>
          </a:r>
        </a:p>
        <a:p>
          <a:r>
            <a:rPr lang="en-US" altLang="zh-CN" sz="1400" b="1" dirty="0"/>
            <a:t>Variable Capital</a:t>
          </a:r>
          <a:endParaRPr lang="zh-CN" altLang="en-US" sz="1400" b="1" dirty="0"/>
        </a:p>
      </dgm:t>
    </dgm:pt>
    <dgm:pt modelId="{DA22360E-3129-4660-BFBC-BDE0CCB71069}" cxnId="{9D64361C-3D05-42A3-AAF6-DA6FD9EE8250}" type="parTrans">
      <dgm:prSet/>
      <dgm:spPr/>
      <dgm:t>
        <a:bodyPr/>
        <a:lstStyle/>
        <a:p>
          <a:endParaRPr lang="zh-CN" altLang="en-US" b="1"/>
        </a:p>
      </dgm:t>
    </dgm:pt>
    <dgm:pt modelId="{1D0BEB31-CA00-4A9E-A18C-82368E7F483F}" cxnId="{9D64361C-3D05-42A3-AAF6-DA6FD9EE8250}" type="sibTrans">
      <dgm:prSet/>
      <dgm:spPr/>
      <dgm:t>
        <a:bodyPr/>
        <a:lstStyle/>
        <a:p>
          <a:endParaRPr lang="zh-CN" altLang="en-US" b="1"/>
        </a:p>
      </dgm:t>
    </dgm:pt>
    <dgm:pt modelId="{20D4FF54-4E69-4113-A7EE-2CDE29E50CA7}">
      <dgm:prSet phldrT="[文本]" custT="1"/>
      <dgm:spPr/>
      <dgm:t>
        <a:bodyPr/>
        <a:lstStyle/>
        <a:p>
          <a:r>
            <a:rPr lang="zh-CN" altLang="en-US" sz="1600" b="1" dirty="0"/>
            <a:t>劳动力</a:t>
          </a:r>
        </a:p>
      </dgm:t>
    </dgm:pt>
    <dgm:pt modelId="{26D8456E-191B-4073-BDFB-C44F24C2D3B2}" cxnId="{85DFFB98-6E60-410E-92A9-1EEBA1CDDCFE}" type="parTrans">
      <dgm:prSet/>
      <dgm:spPr>
        <a:ln>
          <a:solidFill>
            <a:schemeClr val="tx1"/>
          </a:solidFill>
        </a:ln>
      </dgm:spPr>
      <dgm:t>
        <a:bodyPr/>
        <a:lstStyle/>
        <a:p>
          <a:endParaRPr lang="zh-CN" altLang="en-US" b="1"/>
        </a:p>
      </dgm:t>
    </dgm:pt>
    <dgm:pt modelId="{83D347DB-A93B-402C-B46A-67D6E4CE5AEE}" cxnId="{85DFFB98-6E60-410E-92A9-1EEBA1CDDCFE}" type="sibTrans">
      <dgm:prSet/>
      <dgm:spPr/>
      <dgm:t>
        <a:bodyPr/>
        <a:lstStyle/>
        <a:p>
          <a:endParaRPr lang="zh-CN" altLang="en-US" b="1"/>
        </a:p>
      </dgm:t>
    </dgm:pt>
    <dgm:pt modelId="{81B37699-F6DC-4425-9D53-68F54099D441}" type="pres">
      <dgm:prSet presAssocID="{2FEC05B5-14CC-492C-A615-8C138DA4064C}" presName="diagram" presStyleCnt="0">
        <dgm:presLayoutVars>
          <dgm:chPref val="1"/>
          <dgm:dir/>
          <dgm:animOne val="branch"/>
          <dgm:animLvl val="lvl"/>
          <dgm:resizeHandles val="exact"/>
        </dgm:presLayoutVars>
      </dgm:prSet>
      <dgm:spPr/>
      <dgm:t>
        <a:bodyPr/>
        <a:lstStyle/>
        <a:p>
          <a:endParaRPr lang="zh-CN" altLang="en-US"/>
        </a:p>
      </dgm:t>
    </dgm:pt>
    <dgm:pt modelId="{51D0EDC6-46BF-4112-8FBA-7B034C7CF845}" type="pres">
      <dgm:prSet presAssocID="{E5B641D9-A603-4F75-AF8D-7E5BA6FD81F1}" presName="root1" presStyleCnt="0"/>
      <dgm:spPr/>
    </dgm:pt>
    <dgm:pt modelId="{7FE1A332-3034-4608-8C0F-DF950F338B5F}" type="pres">
      <dgm:prSet presAssocID="{E5B641D9-A603-4F75-AF8D-7E5BA6FD81F1}" presName="LevelOneTextNode" presStyleLbl="node0" presStyleIdx="0" presStyleCnt="1" custScaleX="84212" custLinFactNeighborY="-39592">
        <dgm:presLayoutVars>
          <dgm:chPref val="3"/>
        </dgm:presLayoutVars>
      </dgm:prSet>
      <dgm:spPr/>
      <dgm:t>
        <a:bodyPr/>
        <a:lstStyle/>
        <a:p>
          <a:endParaRPr lang="zh-CN" altLang="en-US"/>
        </a:p>
      </dgm:t>
    </dgm:pt>
    <dgm:pt modelId="{D17B5BEF-B229-47AA-8BE6-7C131CFDC9FB}" type="pres">
      <dgm:prSet presAssocID="{E5B641D9-A603-4F75-AF8D-7E5BA6FD81F1}" presName="level2hierChild" presStyleCnt="0"/>
      <dgm:spPr/>
    </dgm:pt>
    <dgm:pt modelId="{187E71FB-FD74-4C94-B568-53BB2268B374}" type="pres">
      <dgm:prSet presAssocID="{60431178-82C0-4CFA-8427-456C5DEEA373}" presName="conn2-1" presStyleLbl="parChTrans1D2" presStyleIdx="0" presStyleCnt="2"/>
      <dgm:spPr/>
      <dgm:t>
        <a:bodyPr/>
        <a:lstStyle/>
        <a:p>
          <a:endParaRPr lang="zh-CN" altLang="en-US"/>
        </a:p>
      </dgm:t>
    </dgm:pt>
    <dgm:pt modelId="{32E611FE-D3E3-4BEB-A1DB-13F0248D8968}" type="pres">
      <dgm:prSet presAssocID="{60431178-82C0-4CFA-8427-456C5DEEA373}" presName="connTx" presStyleLbl="parChTrans1D2" presStyleIdx="0" presStyleCnt="2"/>
      <dgm:spPr/>
      <dgm:t>
        <a:bodyPr/>
        <a:lstStyle/>
        <a:p>
          <a:endParaRPr lang="zh-CN" altLang="en-US"/>
        </a:p>
      </dgm:t>
    </dgm:pt>
    <dgm:pt modelId="{52F9744C-65E5-4680-A40D-1AC0A3330597}" type="pres">
      <dgm:prSet presAssocID="{D4CE05B2-3C52-4237-B132-A4DE3A966875}" presName="root2" presStyleCnt="0"/>
      <dgm:spPr/>
    </dgm:pt>
    <dgm:pt modelId="{CD5FD667-1054-459D-9119-6096FD11C34C}" type="pres">
      <dgm:prSet presAssocID="{D4CE05B2-3C52-4237-B132-A4DE3A966875}" presName="LevelTwoTextNode" presStyleLbl="node2" presStyleIdx="0" presStyleCnt="2" custScaleX="97669" custScaleY="96731" custLinFactNeighborX="-22177" custLinFactNeighborY="-50176">
        <dgm:presLayoutVars>
          <dgm:chPref val="3"/>
        </dgm:presLayoutVars>
      </dgm:prSet>
      <dgm:spPr/>
      <dgm:t>
        <a:bodyPr/>
        <a:lstStyle/>
        <a:p>
          <a:endParaRPr lang="zh-CN" altLang="en-US"/>
        </a:p>
      </dgm:t>
    </dgm:pt>
    <dgm:pt modelId="{47D59F4E-9BD6-4082-8C13-E44719C2E792}" type="pres">
      <dgm:prSet presAssocID="{D4CE05B2-3C52-4237-B132-A4DE3A966875}" presName="level3hierChild" presStyleCnt="0"/>
      <dgm:spPr/>
    </dgm:pt>
    <dgm:pt modelId="{B07EC6AA-B026-4CD5-8346-150C093E7F38}" type="pres">
      <dgm:prSet presAssocID="{A005A2B8-851A-450E-8877-FE2E2C00B364}" presName="conn2-1" presStyleLbl="parChTrans1D3" presStyleIdx="0" presStyleCnt="2"/>
      <dgm:spPr/>
      <dgm:t>
        <a:bodyPr/>
        <a:lstStyle/>
        <a:p>
          <a:endParaRPr lang="zh-CN" altLang="en-US"/>
        </a:p>
      </dgm:t>
    </dgm:pt>
    <dgm:pt modelId="{CB22259A-6E7B-48D1-ACFF-C4F84441518E}" type="pres">
      <dgm:prSet presAssocID="{A005A2B8-851A-450E-8877-FE2E2C00B364}" presName="connTx" presStyleLbl="parChTrans1D3" presStyleIdx="0" presStyleCnt="2"/>
      <dgm:spPr/>
      <dgm:t>
        <a:bodyPr/>
        <a:lstStyle/>
        <a:p>
          <a:endParaRPr lang="zh-CN" altLang="en-US"/>
        </a:p>
      </dgm:t>
    </dgm:pt>
    <dgm:pt modelId="{D159A286-94BE-4FEE-94D1-7E0F4623AB29}" type="pres">
      <dgm:prSet presAssocID="{4817C648-3900-40F0-9D62-E3720B3FAE8A}" presName="root2" presStyleCnt="0"/>
      <dgm:spPr/>
    </dgm:pt>
    <dgm:pt modelId="{7FCC1423-3390-4546-99DE-A8DCB9E098F9}" type="pres">
      <dgm:prSet presAssocID="{4817C648-3900-40F0-9D62-E3720B3FAE8A}" presName="LevelTwoTextNode" presStyleLbl="node3" presStyleIdx="0" presStyleCnt="2" custScaleX="48528" custScaleY="94455" custLinFactNeighborX="-38596" custLinFactNeighborY="-49540">
        <dgm:presLayoutVars>
          <dgm:chPref val="3"/>
        </dgm:presLayoutVars>
      </dgm:prSet>
      <dgm:spPr/>
      <dgm:t>
        <a:bodyPr/>
        <a:lstStyle/>
        <a:p>
          <a:endParaRPr lang="zh-CN" altLang="en-US"/>
        </a:p>
      </dgm:t>
    </dgm:pt>
    <dgm:pt modelId="{A2A7AC89-BF11-4BEB-B636-6EB00E9FEAA1}" type="pres">
      <dgm:prSet presAssocID="{4817C648-3900-40F0-9D62-E3720B3FAE8A}" presName="level3hierChild" presStyleCnt="0"/>
      <dgm:spPr/>
    </dgm:pt>
    <dgm:pt modelId="{D45713A5-D735-43EB-AE4C-5A54128FDDB3}" type="pres">
      <dgm:prSet presAssocID="{DA22360E-3129-4660-BFBC-BDE0CCB71069}" presName="conn2-1" presStyleLbl="parChTrans1D2" presStyleIdx="1" presStyleCnt="2"/>
      <dgm:spPr/>
      <dgm:t>
        <a:bodyPr/>
        <a:lstStyle/>
        <a:p>
          <a:endParaRPr lang="zh-CN" altLang="en-US"/>
        </a:p>
      </dgm:t>
    </dgm:pt>
    <dgm:pt modelId="{CB6DAD20-1761-4EE0-B2DC-2D395E2636B5}" type="pres">
      <dgm:prSet presAssocID="{DA22360E-3129-4660-BFBC-BDE0CCB71069}" presName="connTx" presStyleLbl="parChTrans1D2" presStyleIdx="1" presStyleCnt="2"/>
      <dgm:spPr/>
      <dgm:t>
        <a:bodyPr/>
        <a:lstStyle/>
        <a:p>
          <a:endParaRPr lang="zh-CN" altLang="en-US"/>
        </a:p>
      </dgm:t>
    </dgm:pt>
    <dgm:pt modelId="{ED917484-5335-47E6-B7E3-B5941BB7E88C}" type="pres">
      <dgm:prSet presAssocID="{47496F88-99A0-477F-8FAF-A7102C5F8BC3}" presName="root2" presStyleCnt="0"/>
      <dgm:spPr/>
    </dgm:pt>
    <dgm:pt modelId="{3DCD5E53-BE30-4467-8D5C-DA23A0474D61}" type="pres">
      <dgm:prSet presAssocID="{47496F88-99A0-477F-8FAF-A7102C5F8BC3}" presName="LevelTwoTextNode" presStyleLbl="node2" presStyleIdx="1" presStyleCnt="2" custScaleX="97669" custScaleY="96037" custLinFactNeighborX="-20851" custLinFactNeighborY="-554">
        <dgm:presLayoutVars>
          <dgm:chPref val="3"/>
        </dgm:presLayoutVars>
      </dgm:prSet>
      <dgm:spPr/>
      <dgm:t>
        <a:bodyPr/>
        <a:lstStyle/>
        <a:p>
          <a:endParaRPr lang="zh-CN" altLang="en-US"/>
        </a:p>
      </dgm:t>
    </dgm:pt>
    <dgm:pt modelId="{B6AB5AA2-330E-4F26-9149-97E63E2903E3}" type="pres">
      <dgm:prSet presAssocID="{47496F88-99A0-477F-8FAF-A7102C5F8BC3}" presName="level3hierChild" presStyleCnt="0"/>
      <dgm:spPr/>
    </dgm:pt>
    <dgm:pt modelId="{A7950E93-7D99-47A3-A362-8B4E1670C44A}" type="pres">
      <dgm:prSet presAssocID="{26D8456E-191B-4073-BDFB-C44F24C2D3B2}" presName="conn2-1" presStyleLbl="parChTrans1D3" presStyleIdx="1" presStyleCnt="2"/>
      <dgm:spPr/>
      <dgm:t>
        <a:bodyPr/>
        <a:lstStyle/>
        <a:p>
          <a:endParaRPr lang="zh-CN" altLang="en-US"/>
        </a:p>
      </dgm:t>
    </dgm:pt>
    <dgm:pt modelId="{9CDE62DD-F264-4FD2-922D-902EC29B9136}" type="pres">
      <dgm:prSet presAssocID="{26D8456E-191B-4073-BDFB-C44F24C2D3B2}" presName="connTx" presStyleLbl="parChTrans1D3" presStyleIdx="1" presStyleCnt="2"/>
      <dgm:spPr/>
      <dgm:t>
        <a:bodyPr/>
        <a:lstStyle/>
        <a:p>
          <a:endParaRPr lang="zh-CN" altLang="en-US"/>
        </a:p>
      </dgm:t>
    </dgm:pt>
    <dgm:pt modelId="{FAD157E5-5CF2-44E7-8916-746DB4FD9F59}" type="pres">
      <dgm:prSet presAssocID="{20D4FF54-4E69-4113-A7EE-2CDE29E50CA7}" presName="root2" presStyleCnt="0"/>
      <dgm:spPr/>
    </dgm:pt>
    <dgm:pt modelId="{6D63E591-1A64-444E-8E93-73380D4A11D1}" type="pres">
      <dgm:prSet presAssocID="{20D4FF54-4E69-4113-A7EE-2CDE29E50CA7}" presName="LevelTwoTextNode" presStyleLbl="node3" presStyleIdx="1" presStyleCnt="2" custScaleX="48528" custScaleY="93778" custLinFactNeighborX="-39369" custLinFactNeighborY="-1684">
        <dgm:presLayoutVars>
          <dgm:chPref val="3"/>
        </dgm:presLayoutVars>
      </dgm:prSet>
      <dgm:spPr/>
      <dgm:t>
        <a:bodyPr/>
        <a:lstStyle/>
        <a:p>
          <a:endParaRPr lang="zh-CN" altLang="en-US"/>
        </a:p>
      </dgm:t>
    </dgm:pt>
    <dgm:pt modelId="{A899CEF1-DCAA-4082-B4BF-64FE99C37ACD}" type="pres">
      <dgm:prSet presAssocID="{20D4FF54-4E69-4113-A7EE-2CDE29E50CA7}" presName="level3hierChild" presStyleCnt="0"/>
      <dgm:spPr/>
    </dgm:pt>
  </dgm:ptLst>
  <dgm:cxnLst>
    <dgm:cxn modelId="{ADC1E362-60AA-4D72-8B74-6B1B9881DB28}" type="presOf" srcId="{26D8456E-191B-4073-BDFB-C44F24C2D3B2}" destId="{A7950E93-7D99-47A3-A362-8B4E1670C44A}" srcOrd="0" destOrd="0" presId="urn:microsoft.com/office/officeart/2005/8/layout/hierarchy2#3"/>
    <dgm:cxn modelId="{9D64361C-3D05-42A3-AAF6-DA6FD9EE8250}" srcId="{E5B641D9-A603-4F75-AF8D-7E5BA6FD81F1}" destId="{47496F88-99A0-477F-8FAF-A7102C5F8BC3}" srcOrd="1" destOrd="0" parTransId="{DA22360E-3129-4660-BFBC-BDE0CCB71069}" sibTransId="{1D0BEB31-CA00-4A9E-A18C-82368E7F483F}"/>
    <dgm:cxn modelId="{6A404F8D-FA17-4EE9-AEB5-11436ED285D8}" type="presOf" srcId="{60431178-82C0-4CFA-8427-456C5DEEA373}" destId="{32E611FE-D3E3-4BEB-A1DB-13F0248D8968}" srcOrd="1" destOrd="0" presId="urn:microsoft.com/office/officeart/2005/8/layout/hierarchy2#3"/>
    <dgm:cxn modelId="{7633B49F-EC25-485C-8D22-EFA6C39552E4}" type="presOf" srcId="{DA22360E-3129-4660-BFBC-BDE0CCB71069}" destId="{CB6DAD20-1761-4EE0-B2DC-2D395E2636B5}" srcOrd="1" destOrd="0" presId="urn:microsoft.com/office/officeart/2005/8/layout/hierarchy2#3"/>
    <dgm:cxn modelId="{7130AE46-B1A9-48F3-BF7C-A86FF8C6A6AB}" type="presOf" srcId="{E5B641D9-A603-4F75-AF8D-7E5BA6FD81F1}" destId="{7FE1A332-3034-4608-8C0F-DF950F338B5F}" srcOrd="0" destOrd="0" presId="urn:microsoft.com/office/officeart/2005/8/layout/hierarchy2#3"/>
    <dgm:cxn modelId="{39F75CFE-B727-40F5-A6AA-205DE0974E08}" type="presOf" srcId="{26D8456E-191B-4073-BDFB-C44F24C2D3B2}" destId="{9CDE62DD-F264-4FD2-922D-902EC29B9136}" srcOrd="1" destOrd="0" presId="urn:microsoft.com/office/officeart/2005/8/layout/hierarchy2#3"/>
    <dgm:cxn modelId="{84813840-8D32-4486-8832-4013533CD5DB}" type="presOf" srcId="{DA22360E-3129-4660-BFBC-BDE0CCB71069}" destId="{D45713A5-D735-43EB-AE4C-5A54128FDDB3}" srcOrd="0" destOrd="0" presId="urn:microsoft.com/office/officeart/2005/8/layout/hierarchy2#3"/>
    <dgm:cxn modelId="{9FC13215-262A-4EA1-BE83-3F4EB4B70B43}" srcId="{E5B641D9-A603-4F75-AF8D-7E5BA6FD81F1}" destId="{D4CE05B2-3C52-4237-B132-A4DE3A966875}" srcOrd="0" destOrd="0" parTransId="{60431178-82C0-4CFA-8427-456C5DEEA373}" sibTransId="{C67903DC-A0B0-4AAA-BDFA-654EFF29E472}"/>
    <dgm:cxn modelId="{D46ED4C5-9B7A-45A6-9C6D-07F5A5BEBBAC}" srcId="{D4CE05B2-3C52-4237-B132-A4DE3A966875}" destId="{4817C648-3900-40F0-9D62-E3720B3FAE8A}" srcOrd="0" destOrd="0" parTransId="{A005A2B8-851A-450E-8877-FE2E2C00B364}" sibTransId="{D6E2B265-BD07-439B-8FB7-A9CAFD7562EC}"/>
    <dgm:cxn modelId="{9F7AEFBE-67EC-432D-B275-7A53B82E1B19}" type="presOf" srcId="{2FEC05B5-14CC-492C-A615-8C138DA4064C}" destId="{81B37699-F6DC-4425-9D53-68F54099D441}" srcOrd="0" destOrd="0" presId="urn:microsoft.com/office/officeart/2005/8/layout/hierarchy2#3"/>
    <dgm:cxn modelId="{103FD91F-668E-41CD-B5AF-E24FF642D98F}" type="presOf" srcId="{D4CE05B2-3C52-4237-B132-A4DE3A966875}" destId="{CD5FD667-1054-459D-9119-6096FD11C34C}" srcOrd="0" destOrd="0" presId="urn:microsoft.com/office/officeart/2005/8/layout/hierarchy2#3"/>
    <dgm:cxn modelId="{815AB89E-6547-415A-AD7D-D3829B3D5D18}" type="presOf" srcId="{4817C648-3900-40F0-9D62-E3720B3FAE8A}" destId="{7FCC1423-3390-4546-99DE-A8DCB9E098F9}" srcOrd="0" destOrd="0" presId="urn:microsoft.com/office/officeart/2005/8/layout/hierarchy2#3"/>
    <dgm:cxn modelId="{C10E35D7-7B9B-47DD-95E7-5DC37A18FB77}" srcId="{2FEC05B5-14CC-492C-A615-8C138DA4064C}" destId="{E5B641D9-A603-4F75-AF8D-7E5BA6FD81F1}" srcOrd="0" destOrd="0" parTransId="{B5670908-CE88-4172-8106-565ACD7CF801}" sibTransId="{9A49C339-C62F-4B7E-AFEC-837BAE6AB4F4}"/>
    <dgm:cxn modelId="{85DFFB98-6E60-410E-92A9-1EEBA1CDDCFE}" srcId="{47496F88-99A0-477F-8FAF-A7102C5F8BC3}" destId="{20D4FF54-4E69-4113-A7EE-2CDE29E50CA7}" srcOrd="0" destOrd="0" parTransId="{26D8456E-191B-4073-BDFB-C44F24C2D3B2}" sibTransId="{83D347DB-A93B-402C-B46A-67D6E4CE5AEE}"/>
    <dgm:cxn modelId="{4416F856-0DB8-4995-854A-E7019A2B9CFB}" type="presOf" srcId="{60431178-82C0-4CFA-8427-456C5DEEA373}" destId="{187E71FB-FD74-4C94-B568-53BB2268B374}" srcOrd="0" destOrd="0" presId="urn:microsoft.com/office/officeart/2005/8/layout/hierarchy2#3"/>
    <dgm:cxn modelId="{12AF1D50-5DEB-4248-8206-429FF6354463}" type="presOf" srcId="{A005A2B8-851A-450E-8877-FE2E2C00B364}" destId="{B07EC6AA-B026-4CD5-8346-150C093E7F38}" srcOrd="0" destOrd="0" presId="urn:microsoft.com/office/officeart/2005/8/layout/hierarchy2#3"/>
    <dgm:cxn modelId="{FEC818D3-CDEA-4E87-8F68-E263C605201B}" type="presOf" srcId="{20D4FF54-4E69-4113-A7EE-2CDE29E50CA7}" destId="{6D63E591-1A64-444E-8E93-73380D4A11D1}" srcOrd="0" destOrd="0" presId="urn:microsoft.com/office/officeart/2005/8/layout/hierarchy2#3"/>
    <dgm:cxn modelId="{A241D132-93AA-41EC-B8FE-49478F580E30}" type="presOf" srcId="{A005A2B8-851A-450E-8877-FE2E2C00B364}" destId="{CB22259A-6E7B-48D1-ACFF-C4F84441518E}" srcOrd="1" destOrd="0" presId="urn:microsoft.com/office/officeart/2005/8/layout/hierarchy2#3"/>
    <dgm:cxn modelId="{33762771-3779-4B5B-A369-7BCAB225868A}" type="presOf" srcId="{47496F88-99A0-477F-8FAF-A7102C5F8BC3}" destId="{3DCD5E53-BE30-4467-8D5C-DA23A0474D61}" srcOrd="0" destOrd="0" presId="urn:microsoft.com/office/officeart/2005/8/layout/hierarchy2#3"/>
    <dgm:cxn modelId="{E4FF264F-54D6-449E-96D3-942DF8A7143F}" type="presParOf" srcId="{81B37699-F6DC-4425-9D53-68F54099D441}" destId="{51D0EDC6-46BF-4112-8FBA-7B034C7CF845}" srcOrd="0" destOrd="0" presId="urn:microsoft.com/office/officeart/2005/8/layout/hierarchy2#3"/>
    <dgm:cxn modelId="{9710FBFA-02B6-491B-A395-6652DCFFB1F4}" type="presParOf" srcId="{51D0EDC6-46BF-4112-8FBA-7B034C7CF845}" destId="{7FE1A332-3034-4608-8C0F-DF950F338B5F}" srcOrd="0" destOrd="0" presId="urn:microsoft.com/office/officeart/2005/8/layout/hierarchy2#3"/>
    <dgm:cxn modelId="{89B6C734-9022-4839-91F8-93FD50001E69}" type="presParOf" srcId="{51D0EDC6-46BF-4112-8FBA-7B034C7CF845}" destId="{D17B5BEF-B229-47AA-8BE6-7C131CFDC9FB}" srcOrd="1" destOrd="0" presId="urn:microsoft.com/office/officeart/2005/8/layout/hierarchy2#3"/>
    <dgm:cxn modelId="{472E78AB-1F82-4F94-9675-912FBA0D74D9}" type="presParOf" srcId="{D17B5BEF-B229-47AA-8BE6-7C131CFDC9FB}" destId="{187E71FB-FD74-4C94-B568-53BB2268B374}" srcOrd="0" destOrd="0" presId="urn:microsoft.com/office/officeart/2005/8/layout/hierarchy2#3"/>
    <dgm:cxn modelId="{ADAEC453-74B7-4B92-B5A5-24A4D3B9B3A4}" type="presParOf" srcId="{187E71FB-FD74-4C94-B568-53BB2268B374}" destId="{32E611FE-D3E3-4BEB-A1DB-13F0248D8968}" srcOrd="0" destOrd="0" presId="urn:microsoft.com/office/officeart/2005/8/layout/hierarchy2#3"/>
    <dgm:cxn modelId="{81303BC1-1A24-43F1-A050-B6CD452E617D}" type="presParOf" srcId="{D17B5BEF-B229-47AA-8BE6-7C131CFDC9FB}" destId="{52F9744C-65E5-4680-A40D-1AC0A3330597}" srcOrd="1" destOrd="0" presId="urn:microsoft.com/office/officeart/2005/8/layout/hierarchy2#3"/>
    <dgm:cxn modelId="{06D46E84-19A8-4688-9B21-56E422F6352A}" type="presParOf" srcId="{52F9744C-65E5-4680-A40D-1AC0A3330597}" destId="{CD5FD667-1054-459D-9119-6096FD11C34C}" srcOrd="0" destOrd="0" presId="urn:microsoft.com/office/officeart/2005/8/layout/hierarchy2#3"/>
    <dgm:cxn modelId="{D2C7FE9E-6D85-41D8-B870-0878FFEFAC03}" type="presParOf" srcId="{52F9744C-65E5-4680-A40D-1AC0A3330597}" destId="{47D59F4E-9BD6-4082-8C13-E44719C2E792}" srcOrd="1" destOrd="0" presId="urn:microsoft.com/office/officeart/2005/8/layout/hierarchy2#3"/>
    <dgm:cxn modelId="{5156EF87-FC2B-451D-91BE-DD9BF559C2A6}" type="presParOf" srcId="{47D59F4E-9BD6-4082-8C13-E44719C2E792}" destId="{B07EC6AA-B026-4CD5-8346-150C093E7F38}" srcOrd="0" destOrd="0" presId="urn:microsoft.com/office/officeart/2005/8/layout/hierarchy2#3"/>
    <dgm:cxn modelId="{7843E658-98EC-439D-8516-345100413A20}" type="presParOf" srcId="{B07EC6AA-B026-4CD5-8346-150C093E7F38}" destId="{CB22259A-6E7B-48D1-ACFF-C4F84441518E}" srcOrd="0" destOrd="0" presId="urn:microsoft.com/office/officeart/2005/8/layout/hierarchy2#3"/>
    <dgm:cxn modelId="{D3EB5F2B-7145-4ED2-B10D-8CC6AF62FACE}" type="presParOf" srcId="{47D59F4E-9BD6-4082-8C13-E44719C2E792}" destId="{D159A286-94BE-4FEE-94D1-7E0F4623AB29}" srcOrd="1" destOrd="0" presId="urn:microsoft.com/office/officeart/2005/8/layout/hierarchy2#3"/>
    <dgm:cxn modelId="{495E1BE2-A0DB-4B35-BEDD-84E89674D4D2}" type="presParOf" srcId="{D159A286-94BE-4FEE-94D1-7E0F4623AB29}" destId="{7FCC1423-3390-4546-99DE-A8DCB9E098F9}" srcOrd="0" destOrd="0" presId="urn:microsoft.com/office/officeart/2005/8/layout/hierarchy2#3"/>
    <dgm:cxn modelId="{6577EFEC-D2BC-4B99-A805-852CAACA9FD8}" type="presParOf" srcId="{D159A286-94BE-4FEE-94D1-7E0F4623AB29}" destId="{A2A7AC89-BF11-4BEB-B636-6EB00E9FEAA1}" srcOrd="1" destOrd="0" presId="urn:microsoft.com/office/officeart/2005/8/layout/hierarchy2#3"/>
    <dgm:cxn modelId="{8146F129-BE36-40D1-ADCA-E7B56DB646BF}" type="presParOf" srcId="{D17B5BEF-B229-47AA-8BE6-7C131CFDC9FB}" destId="{D45713A5-D735-43EB-AE4C-5A54128FDDB3}" srcOrd="2" destOrd="0" presId="urn:microsoft.com/office/officeart/2005/8/layout/hierarchy2#3"/>
    <dgm:cxn modelId="{7E059602-4C86-45F0-A0E6-27722BFB8813}" type="presParOf" srcId="{D45713A5-D735-43EB-AE4C-5A54128FDDB3}" destId="{CB6DAD20-1761-4EE0-B2DC-2D395E2636B5}" srcOrd="0" destOrd="0" presId="urn:microsoft.com/office/officeart/2005/8/layout/hierarchy2#3"/>
    <dgm:cxn modelId="{3D7AFD66-13CC-4344-A5A7-FAC7778C33E6}" type="presParOf" srcId="{D17B5BEF-B229-47AA-8BE6-7C131CFDC9FB}" destId="{ED917484-5335-47E6-B7E3-B5941BB7E88C}" srcOrd="3" destOrd="0" presId="urn:microsoft.com/office/officeart/2005/8/layout/hierarchy2#3"/>
    <dgm:cxn modelId="{D1430775-7D62-4FCF-AC2C-6A1BFDD84861}" type="presParOf" srcId="{ED917484-5335-47E6-B7E3-B5941BB7E88C}" destId="{3DCD5E53-BE30-4467-8D5C-DA23A0474D61}" srcOrd="0" destOrd="0" presId="urn:microsoft.com/office/officeart/2005/8/layout/hierarchy2#3"/>
    <dgm:cxn modelId="{78D9F3B6-D083-4468-BDDC-539212ECF4B0}" type="presParOf" srcId="{ED917484-5335-47E6-B7E3-B5941BB7E88C}" destId="{B6AB5AA2-330E-4F26-9149-97E63E2903E3}" srcOrd="1" destOrd="0" presId="urn:microsoft.com/office/officeart/2005/8/layout/hierarchy2#3"/>
    <dgm:cxn modelId="{ABEE63C5-C89C-4227-BBCA-35AE629DCAD6}" type="presParOf" srcId="{B6AB5AA2-330E-4F26-9149-97E63E2903E3}" destId="{A7950E93-7D99-47A3-A362-8B4E1670C44A}" srcOrd="0" destOrd="0" presId="urn:microsoft.com/office/officeart/2005/8/layout/hierarchy2#3"/>
    <dgm:cxn modelId="{68C4C87F-42E0-4844-B014-1CCC17053BF2}" type="presParOf" srcId="{A7950E93-7D99-47A3-A362-8B4E1670C44A}" destId="{9CDE62DD-F264-4FD2-922D-902EC29B9136}" srcOrd="0" destOrd="0" presId="urn:microsoft.com/office/officeart/2005/8/layout/hierarchy2#3"/>
    <dgm:cxn modelId="{F89CB909-0598-4438-8600-7F65F4BFAAAD}" type="presParOf" srcId="{B6AB5AA2-330E-4F26-9149-97E63E2903E3}" destId="{FAD157E5-5CF2-44E7-8916-746DB4FD9F59}" srcOrd="1" destOrd="0" presId="urn:microsoft.com/office/officeart/2005/8/layout/hierarchy2#3"/>
    <dgm:cxn modelId="{2A83F5C0-510E-42FC-852C-5690DBCAE8FB}" type="presParOf" srcId="{FAD157E5-5CF2-44E7-8916-746DB4FD9F59}" destId="{6D63E591-1A64-444E-8E93-73380D4A11D1}" srcOrd="0" destOrd="0" presId="urn:microsoft.com/office/officeart/2005/8/layout/hierarchy2#3"/>
    <dgm:cxn modelId="{EA7C74B3-3467-465E-A79F-3FD1DDF6D4F0}" type="presParOf" srcId="{FAD157E5-5CF2-44E7-8916-746DB4FD9F59}" destId="{A899CEF1-DCAA-4082-B4BF-64FE99C37ACD}" srcOrd="1" destOrd="0" presId="urn:microsoft.com/office/officeart/2005/8/layout/hierarchy2#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7BB66D-3E2E-41C1-B211-6A434FFCF704}" type="doc">
      <dgm:prSet loTypeId="urn:microsoft.com/office/officeart/2008/layout/HorizontalMultiLevelHierarchy#4" loCatId="hierarchy" qsTypeId="urn:microsoft.com/office/officeart/2005/8/quickstyle/simple3#5" qsCatId="simple" csTypeId="urn:microsoft.com/office/officeart/2005/8/colors/colorful3#5" csCatId="colorful" phldr="1"/>
      <dgm:spPr/>
      <dgm:t>
        <a:bodyPr/>
        <a:lstStyle/>
        <a:p>
          <a:endParaRPr lang="zh-CN" altLang="en-US"/>
        </a:p>
      </dgm:t>
    </dgm:pt>
    <dgm:pt modelId="{FB7B2380-8E65-4E7F-8F03-D0641D4378D2}">
      <dgm:prSet phldrT="[文本]" custT="1"/>
      <dgm:spPr/>
      <dgm:t>
        <a:bodyPr vert="vert"/>
        <a:lstStyle/>
        <a:p>
          <a:pPr marL="162560" indent="-162560" algn="ctr" defTabSz="650240" rtl="0" eaLnBrk="1" fontAlgn="auto" latinLnBrk="0" hangingPunct="1">
            <a:lnSpc>
              <a:spcPct val="90000"/>
            </a:lnSpc>
            <a:spcBef>
              <a:spcPts val="710"/>
            </a:spcBef>
            <a:spcAft>
              <a:spcPts val="0"/>
            </a:spcAft>
            <a:buFontTx/>
            <a:buNone/>
          </a:pPr>
          <a:r>
            <a:rPr lang="zh-CN" altLang="en-US" sz="1800" b="1" kern="1200" dirty="0">
              <a:solidFill>
                <a:srgbClr val="000000"/>
              </a:solidFill>
              <a:latin typeface="楷体_GB2312" pitchFamily="49" charset="-122"/>
              <a:ea typeface="楷体_GB2312" pitchFamily="49" charset="-122"/>
              <a:cs typeface="+mn-cs"/>
            </a:rPr>
            <a:t>资本的</a:t>
          </a:r>
          <a:endParaRPr lang="en-US" altLang="zh-CN" sz="1800" b="1" kern="1200" dirty="0">
            <a:solidFill>
              <a:srgbClr val="000000"/>
            </a:solidFill>
            <a:latin typeface="楷体_GB2312" pitchFamily="49" charset="-122"/>
            <a:ea typeface="楷体_GB2312" pitchFamily="49" charset="-122"/>
            <a:cs typeface="+mn-cs"/>
          </a:endParaRPr>
        </a:p>
        <a:p>
          <a:pPr marL="162560" indent="-162560" algn="ctr" defTabSz="650240" rtl="0" eaLnBrk="1" fontAlgn="auto" latinLnBrk="0" hangingPunct="1">
            <a:lnSpc>
              <a:spcPct val="90000"/>
            </a:lnSpc>
            <a:spcBef>
              <a:spcPts val="710"/>
            </a:spcBef>
            <a:spcAft>
              <a:spcPts val="0"/>
            </a:spcAft>
            <a:buFontTx/>
            <a:buNone/>
          </a:pPr>
          <a:r>
            <a:rPr lang="zh-CN" altLang="en-US" sz="1800" b="1" kern="1200" dirty="0">
              <a:solidFill>
                <a:srgbClr val="000000"/>
              </a:solidFill>
              <a:latin typeface="楷体_GB2312" pitchFamily="49" charset="-122"/>
              <a:ea typeface="楷体_GB2312" pitchFamily="49" charset="-122"/>
              <a:cs typeface="+mn-cs"/>
            </a:rPr>
            <a:t>运动过程</a:t>
          </a:r>
        </a:p>
      </dgm:t>
    </dgm:pt>
    <dgm:pt modelId="{974375EF-81DB-4EFF-9B75-050466B70A31}" cxnId="{0B8D3785-19AB-47D1-BB84-C4ABDC19A616}" type="parTrans">
      <dgm:prSet/>
      <dgm:spPr/>
      <dgm:t>
        <a:bodyPr/>
        <a:lstStyle/>
        <a:p>
          <a:endParaRPr lang="zh-CN" altLang="en-US" sz="2000" b="1">
            <a:latin typeface="+mn-ea"/>
            <a:ea typeface="+mn-ea"/>
          </a:endParaRPr>
        </a:p>
      </dgm:t>
    </dgm:pt>
    <dgm:pt modelId="{C141FB90-13DD-4E52-AC5E-0C6322CFC7EB}" cxnId="{0B8D3785-19AB-47D1-BB84-C4ABDC19A616}" type="sibTrans">
      <dgm:prSet/>
      <dgm:spPr/>
      <dgm:t>
        <a:bodyPr/>
        <a:lstStyle/>
        <a:p>
          <a:endParaRPr lang="zh-CN" altLang="en-US" sz="2000" b="1">
            <a:latin typeface="+mn-ea"/>
            <a:ea typeface="+mn-ea"/>
          </a:endParaRPr>
        </a:p>
      </dgm:t>
    </dgm:pt>
    <dgm:pt modelId="{5F7515BC-AC3D-4D56-9FAC-D621E2B41BB9}">
      <dgm:prSet phldrT="[文本]" custT="1"/>
      <dgm:spPr/>
      <dgm:t>
        <a:bodyPr/>
        <a:lstStyle/>
        <a:p>
          <a:r>
            <a:rPr lang="zh-CN" altLang="en-US" sz="1800" b="1" dirty="0">
              <a:latin typeface="+mn-ea"/>
              <a:ea typeface="+mn-ea"/>
            </a:rPr>
            <a:t>个别资本</a:t>
          </a:r>
        </a:p>
      </dgm:t>
    </dgm:pt>
    <dgm:pt modelId="{7149A041-7CA3-490F-82AB-A7FD291E77F6}" cxnId="{19E210AA-28C3-494F-9ADD-F08071A28BF2}" type="parTrans">
      <dgm:prSet custT="1"/>
      <dgm:spPr/>
      <dgm:t>
        <a:bodyPr/>
        <a:lstStyle/>
        <a:p>
          <a:endParaRPr lang="zh-CN" altLang="en-US" sz="600" b="1">
            <a:latin typeface="+mn-ea"/>
            <a:ea typeface="+mn-ea"/>
          </a:endParaRPr>
        </a:p>
      </dgm:t>
    </dgm:pt>
    <dgm:pt modelId="{0049BF01-B68E-49B4-8812-D3E33047C05B}" cxnId="{19E210AA-28C3-494F-9ADD-F08071A28BF2}" type="sibTrans">
      <dgm:prSet/>
      <dgm:spPr/>
      <dgm:t>
        <a:bodyPr/>
        <a:lstStyle/>
        <a:p>
          <a:endParaRPr lang="zh-CN" altLang="en-US" sz="2000" b="1">
            <a:latin typeface="+mn-ea"/>
            <a:ea typeface="+mn-ea"/>
          </a:endParaRPr>
        </a:p>
      </dgm:t>
    </dgm:pt>
    <dgm:pt modelId="{B3C2F7F0-D64E-4232-9D18-41E5B82B152D}">
      <dgm:prSet phldrT="[文本]" custT="1"/>
      <dgm:spPr/>
      <dgm:t>
        <a:bodyPr/>
        <a:lstStyle/>
        <a:p>
          <a:r>
            <a:rPr lang="zh-CN" altLang="en-US" sz="1800" b="1" dirty="0">
              <a:latin typeface="+mn-ea"/>
              <a:ea typeface="+mn-ea"/>
            </a:rPr>
            <a:t>社会总资本</a:t>
          </a:r>
        </a:p>
      </dgm:t>
    </dgm:pt>
    <dgm:pt modelId="{F332B0A7-C121-4DAF-BF62-05E2455D91A9}" cxnId="{D6477989-D2B1-4B01-A56D-CADD58BAD3BE}" type="parTrans">
      <dgm:prSet custT="1"/>
      <dgm:spPr/>
      <dgm:t>
        <a:bodyPr/>
        <a:lstStyle/>
        <a:p>
          <a:endParaRPr lang="zh-CN" altLang="en-US" sz="600" b="1">
            <a:latin typeface="+mn-ea"/>
            <a:ea typeface="+mn-ea"/>
          </a:endParaRPr>
        </a:p>
      </dgm:t>
    </dgm:pt>
    <dgm:pt modelId="{BAFEE989-78BB-40A2-A83A-1E6ABD08370F}" cxnId="{D6477989-D2B1-4B01-A56D-CADD58BAD3BE}" type="sibTrans">
      <dgm:prSet/>
      <dgm:spPr/>
      <dgm:t>
        <a:bodyPr/>
        <a:lstStyle/>
        <a:p>
          <a:endParaRPr lang="zh-CN" altLang="en-US" sz="2000" b="1">
            <a:latin typeface="+mn-ea"/>
            <a:ea typeface="+mn-ea"/>
          </a:endParaRPr>
        </a:p>
      </dgm:t>
    </dgm:pt>
    <dgm:pt modelId="{41CFB1D0-9C62-46E9-9D21-AA3FB36C790A}">
      <dgm:prSet custT="1"/>
      <dgm:spPr/>
      <dgm:t>
        <a:bodyPr/>
        <a:lstStyle/>
        <a:p>
          <a:r>
            <a:rPr lang="zh-CN" altLang="en-US" sz="1800" b="1" dirty="0">
              <a:latin typeface="+mn-ea"/>
              <a:ea typeface="+mn-ea"/>
            </a:rPr>
            <a:t>循环</a:t>
          </a:r>
        </a:p>
      </dgm:t>
    </dgm:pt>
    <dgm:pt modelId="{03FDE237-A638-4930-A9AC-FAD198B62B78}" cxnId="{3F6AADDA-CD81-47BC-81AD-F1C377DADD3C}" type="parTrans">
      <dgm:prSet custT="1"/>
      <dgm:spPr/>
      <dgm:t>
        <a:bodyPr/>
        <a:lstStyle/>
        <a:p>
          <a:endParaRPr lang="zh-CN" altLang="en-US" sz="600" b="1">
            <a:latin typeface="+mn-ea"/>
            <a:ea typeface="+mn-ea"/>
          </a:endParaRPr>
        </a:p>
      </dgm:t>
    </dgm:pt>
    <dgm:pt modelId="{C451A423-E993-4FCB-81E7-7C19F051949D}" cxnId="{3F6AADDA-CD81-47BC-81AD-F1C377DADD3C}" type="sibTrans">
      <dgm:prSet/>
      <dgm:spPr/>
      <dgm:t>
        <a:bodyPr/>
        <a:lstStyle/>
        <a:p>
          <a:endParaRPr lang="zh-CN" altLang="en-US" sz="2000" b="1">
            <a:latin typeface="+mn-ea"/>
            <a:ea typeface="+mn-ea"/>
          </a:endParaRPr>
        </a:p>
      </dgm:t>
    </dgm:pt>
    <dgm:pt modelId="{964FCF2F-1A47-4ADC-A7E5-55775E2E0411}">
      <dgm:prSet custT="1"/>
      <dgm:spPr/>
      <dgm:t>
        <a:bodyPr/>
        <a:lstStyle/>
        <a:p>
          <a:r>
            <a:rPr lang="zh-CN" altLang="en-US" sz="1800" b="1" dirty="0">
              <a:latin typeface="+mn-ea"/>
              <a:ea typeface="+mn-ea"/>
            </a:rPr>
            <a:t>周转</a:t>
          </a:r>
        </a:p>
      </dgm:t>
    </dgm:pt>
    <dgm:pt modelId="{AFCCBB79-D585-4F8D-857E-007AFA349D34}" cxnId="{303B8727-453B-4266-9929-7DECACAE371E}" type="parTrans">
      <dgm:prSet custT="1"/>
      <dgm:spPr/>
      <dgm:t>
        <a:bodyPr/>
        <a:lstStyle/>
        <a:p>
          <a:endParaRPr lang="zh-CN" altLang="en-US" sz="600" b="1">
            <a:latin typeface="+mn-ea"/>
            <a:ea typeface="+mn-ea"/>
          </a:endParaRPr>
        </a:p>
      </dgm:t>
    </dgm:pt>
    <dgm:pt modelId="{69291726-56AF-4F4A-8C03-C3DC5EE10489}" cxnId="{303B8727-453B-4266-9929-7DECACAE371E}" type="sibTrans">
      <dgm:prSet/>
      <dgm:spPr/>
      <dgm:t>
        <a:bodyPr/>
        <a:lstStyle/>
        <a:p>
          <a:endParaRPr lang="zh-CN" altLang="en-US" sz="2000" b="1">
            <a:latin typeface="+mn-ea"/>
            <a:ea typeface="+mn-ea"/>
          </a:endParaRPr>
        </a:p>
      </dgm:t>
    </dgm:pt>
    <dgm:pt modelId="{250089C8-1913-404D-A7A9-99DDDE6856BE}">
      <dgm:prSet custT="1"/>
      <dgm:spPr/>
      <dgm:t>
        <a:bodyPr/>
        <a:lstStyle/>
        <a:p>
          <a:r>
            <a:rPr lang="zh-CN" altLang="en-US" sz="1800" b="1" dirty="0">
              <a:latin typeface="+mn-ea"/>
              <a:ea typeface="+mn-ea"/>
            </a:rPr>
            <a:t>社会（总资本的）再生产</a:t>
          </a:r>
          <a:r>
            <a:rPr lang="zh-CN" altLang="en-US" sz="1200" b="1" dirty="0">
              <a:latin typeface="+mn-ea"/>
              <a:ea typeface="+mn-ea"/>
            </a:rPr>
            <a:t>（比例平衡）</a:t>
          </a:r>
          <a:endParaRPr lang="zh-CN" altLang="en-US" sz="1800" b="1" dirty="0">
            <a:latin typeface="+mn-ea"/>
            <a:ea typeface="+mn-ea"/>
          </a:endParaRPr>
        </a:p>
      </dgm:t>
    </dgm:pt>
    <dgm:pt modelId="{A3898582-BE83-4E1D-85A4-E9CC373E13FE}" cxnId="{AA715752-50F9-4742-9325-09CF3DE75944}" type="parTrans">
      <dgm:prSet custT="1"/>
      <dgm:spPr/>
      <dgm:t>
        <a:bodyPr/>
        <a:lstStyle/>
        <a:p>
          <a:endParaRPr lang="zh-CN" altLang="en-US" sz="600" b="1">
            <a:latin typeface="+mn-ea"/>
            <a:ea typeface="+mn-ea"/>
          </a:endParaRPr>
        </a:p>
      </dgm:t>
    </dgm:pt>
    <dgm:pt modelId="{DFF26607-26E9-4315-9442-589C9A6ADD30}" cxnId="{AA715752-50F9-4742-9325-09CF3DE75944}" type="sibTrans">
      <dgm:prSet/>
      <dgm:spPr/>
      <dgm:t>
        <a:bodyPr/>
        <a:lstStyle/>
        <a:p>
          <a:endParaRPr lang="zh-CN" altLang="en-US" sz="2000" b="1">
            <a:latin typeface="+mn-ea"/>
            <a:ea typeface="+mn-ea"/>
          </a:endParaRPr>
        </a:p>
      </dgm:t>
    </dgm:pt>
    <dgm:pt modelId="{5900D232-A5A8-4DF3-AB01-9C18A9DDF5B2}" type="pres">
      <dgm:prSet presAssocID="{6E7BB66D-3E2E-41C1-B211-6A434FFCF704}" presName="Name0" presStyleCnt="0">
        <dgm:presLayoutVars>
          <dgm:chPref val="1"/>
          <dgm:dir/>
          <dgm:animOne val="branch"/>
          <dgm:animLvl val="lvl"/>
          <dgm:resizeHandles val="exact"/>
        </dgm:presLayoutVars>
      </dgm:prSet>
      <dgm:spPr/>
      <dgm:t>
        <a:bodyPr/>
        <a:lstStyle/>
        <a:p>
          <a:endParaRPr lang="zh-CN" altLang="en-US"/>
        </a:p>
      </dgm:t>
    </dgm:pt>
    <dgm:pt modelId="{E0EB690F-E3C8-4F69-929B-91B20BE0257B}" type="pres">
      <dgm:prSet presAssocID="{FB7B2380-8E65-4E7F-8F03-D0641D4378D2}" presName="root1" presStyleCnt="0"/>
      <dgm:spPr/>
    </dgm:pt>
    <dgm:pt modelId="{FDFD532B-E0FB-412E-A82C-7FC1231C9959}" type="pres">
      <dgm:prSet presAssocID="{FB7B2380-8E65-4E7F-8F03-D0641D4378D2}" presName="LevelOneTextNode" presStyleLbl="node0" presStyleIdx="0" presStyleCnt="1" custScaleX="300028" custScaleY="29930">
        <dgm:presLayoutVars>
          <dgm:chPref val="3"/>
        </dgm:presLayoutVars>
      </dgm:prSet>
      <dgm:spPr/>
      <dgm:t>
        <a:bodyPr/>
        <a:lstStyle/>
        <a:p>
          <a:endParaRPr lang="zh-CN" altLang="en-US"/>
        </a:p>
      </dgm:t>
    </dgm:pt>
    <dgm:pt modelId="{E3864A61-B076-4F11-BC10-FF139CB768E9}" type="pres">
      <dgm:prSet presAssocID="{FB7B2380-8E65-4E7F-8F03-D0641D4378D2}" presName="level2hierChild" presStyleCnt="0"/>
      <dgm:spPr/>
    </dgm:pt>
    <dgm:pt modelId="{BC46373A-DB4C-42C0-986E-14761A43568C}" type="pres">
      <dgm:prSet presAssocID="{7149A041-7CA3-490F-82AB-A7FD291E77F6}" presName="conn2-1" presStyleLbl="parChTrans1D2" presStyleIdx="0" presStyleCnt="2"/>
      <dgm:spPr/>
      <dgm:t>
        <a:bodyPr/>
        <a:lstStyle/>
        <a:p>
          <a:endParaRPr lang="zh-CN" altLang="en-US"/>
        </a:p>
      </dgm:t>
    </dgm:pt>
    <dgm:pt modelId="{8F5BC3F8-942C-4D3C-983F-9AAE41D9BD75}" type="pres">
      <dgm:prSet presAssocID="{7149A041-7CA3-490F-82AB-A7FD291E77F6}" presName="connTx" presStyleLbl="parChTrans1D2" presStyleIdx="0" presStyleCnt="2"/>
      <dgm:spPr/>
      <dgm:t>
        <a:bodyPr/>
        <a:lstStyle/>
        <a:p>
          <a:endParaRPr lang="zh-CN" altLang="en-US"/>
        </a:p>
      </dgm:t>
    </dgm:pt>
    <dgm:pt modelId="{BFE9406B-9411-4B15-A287-F866520ADA0F}" type="pres">
      <dgm:prSet presAssocID="{5F7515BC-AC3D-4D56-9FAC-D621E2B41BB9}" presName="root2" presStyleCnt="0"/>
      <dgm:spPr/>
    </dgm:pt>
    <dgm:pt modelId="{835F9165-D036-464F-8BB7-70014255E6BC}" type="pres">
      <dgm:prSet presAssocID="{5F7515BC-AC3D-4D56-9FAC-D621E2B41BB9}" presName="LevelTwoTextNode" presStyleLbl="node2" presStyleIdx="0" presStyleCnt="2" custScaleX="140734" custLinFactNeighborY="10412">
        <dgm:presLayoutVars>
          <dgm:chPref val="3"/>
        </dgm:presLayoutVars>
      </dgm:prSet>
      <dgm:spPr/>
      <dgm:t>
        <a:bodyPr/>
        <a:lstStyle/>
        <a:p>
          <a:endParaRPr lang="zh-CN" altLang="en-US"/>
        </a:p>
      </dgm:t>
    </dgm:pt>
    <dgm:pt modelId="{C47DE622-A688-42CA-B373-D28A61E438E3}" type="pres">
      <dgm:prSet presAssocID="{5F7515BC-AC3D-4D56-9FAC-D621E2B41BB9}" presName="level3hierChild" presStyleCnt="0"/>
      <dgm:spPr/>
    </dgm:pt>
    <dgm:pt modelId="{12278ACB-D4BE-4079-9714-A1FF24FCF73B}" type="pres">
      <dgm:prSet presAssocID="{03FDE237-A638-4930-A9AC-FAD198B62B78}" presName="conn2-1" presStyleLbl="parChTrans1D3" presStyleIdx="0" presStyleCnt="3"/>
      <dgm:spPr/>
      <dgm:t>
        <a:bodyPr/>
        <a:lstStyle/>
        <a:p>
          <a:endParaRPr lang="zh-CN" altLang="en-US"/>
        </a:p>
      </dgm:t>
    </dgm:pt>
    <dgm:pt modelId="{04E3EE62-F925-490B-B226-3B08F9017427}" type="pres">
      <dgm:prSet presAssocID="{03FDE237-A638-4930-A9AC-FAD198B62B78}" presName="connTx" presStyleLbl="parChTrans1D3" presStyleIdx="0" presStyleCnt="3"/>
      <dgm:spPr/>
      <dgm:t>
        <a:bodyPr/>
        <a:lstStyle/>
        <a:p>
          <a:endParaRPr lang="zh-CN" altLang="en-US"/>
        </a:p>
      </dgm:t>
    </dgm:pt>
    <dgm:pt modelId="{E9054819-B949-4E29-BD2B-EB9C7EEA5BD1}" type="pres">
      <dgm:prSet presAssocID="{41CFB1D0-9C62-46E9-9D21-AA3FB36C790A}" presName="root2" presStyleCnt="0"/>
      <dgm:spPr/>
    </dgm:pt>
    <dgm:pt modelId="{078C778E-E87A-4B9A-84D8-118DC04B2E5A}" type="pres">
      <dgm:prSet presAssocID="{41CFB1D0-9C62-46E9-9D21-AA3FB36C790A}" presName="LevelTwoTextNode" presStyleLbl="node3" presStyleIdx="0" presStyleCnt="3" custScaleX="111392" custLinFactNeighborY="11034">
        <dgm:presLayoutVars>
          <dgm:chPref val="3"/>
        </dgm:presLayoutVars>
      </dgm:prSet>
      <dgm:spPr/>
      <dgm:t>
        <a:bodyPr/>
        <a:lstStyle/>
        <a:p>
          <a:endParaRPr lang="zh-CN" altLang="en-US"/>
        </a:p>
      </dgm:t>
    </dgm:pt>
    <dgm:pt modelId="{E8905F28-E355-40DC-8BB0-A72555B3089E}" type="pres">
      <dgm:prSet presAssocID="{41CFB1D0-9C62-46E9-9D21-AA3FB36C790A}" presName="level3hierChild" presStyleCnt="0"/>
      <dgm:spPr/>
    </dgm:pt>
    <dgm:pt modelId="{0201B39E-6599-4655-A8F7-6657DD91F65E}" type="pres">
      <dgm:prSet presAssocID="{AFCCBB79-D585-4F8D-857E-007AFA349D34}" presName="conn2-1" presStyleLbl="parChTrans1D3" presStyleIdx="1" presStyleCnt="3"/>
      <dgm:spPr/>
      <dgm:t>
        <a:bodyPr/>
        <a:lstStyle/>
        <a:p>
          <a:endParaRPr lang="zh-CN" altLang="en-US"/>
        </a:p>
      </dgm:t>
    </dgm:pt>
    <dgm:pt modelId="{9418AA9C-FA87-402E-8D95-49F56431D644}" type="pres">
      <dgm:prSet presAssocID="{AFCCBB79-D585-4F8D-857E-007AFA349D34}" presName="connTx" presStyleLbl="parChTrans1D3" presStyleIdx="1" presStyleCnt="3"/>
      <dgm:spPr/>
      <dgm:t>
        <a:bodyPr/>
        <a:lstStyle/>
        <a:p>
          <a:endParaRPr lang="zh-CN" altLang="en-US"/>
        </a:p>
      </dgm:t>
    </dgm:pt>
    <dgm:pt modelId="{838DB563-60BD-4362-8D74-2A50CD2B9819}" type="pres">
      <dgm:prSet presAssocID="{964FCF2F-1A47-4ADC-A7E5-55775E2E0411}" presName="root2" presStyleCnt="0"/>
      <dgm:spPr/>
    </dgm:pt>
    <dgm:pt modelId="{1349EF90-C345-4156-9147-1AEECD6E506A}" type="pres">
      <dgm:prSet presAssocID="{964FCF2F-1A47-4ADC-A7E5-55775E2E0411}" presName="LevelTwoTextNode" presStyleLbl="node3" presStyleIdx="1" presStyleCnt="3" custScaleX="111392" custLinFactNeighborY="11034">
        <dgm:presLayoutVars>
          <dgm:chPref val="3"/>
        </dgm:presLayoutVars>
      </dgm:prSet>
      <dgm:spPr/>
      <dgm:t>
        <a:bodyPr/>
        <a:lstStyle/>
        <a:p>
          <a:endParaRPr lang="zh-CN" altLang="en-US"/>
        </a:p>
      </dgm:t>
    </dgm:pt>
    <dgm:pt modelId="{DBF9CD15-4371-4283-8461-7AB7098C4428}" type="pres">
      <dgm:prSet presAssocID="{964FCF2F-1A47-4ADC-A7E5-55775E2E0411}" presName="level3hierChild" presStyleCnt="0"/>
      <dgm:spPr/>
    </dgm:pt>
    <dgm:pt modelId="{9DDFF3C7-8395-4105-8267-731BB87517A3}" type="pres">
      <dgm:prSet presAssocID="{F332B0A7-C121-4DAF-BF62-05E2455D91A9}" presName="conn2-1" presStyleLbl="parChTrans1D2" presStyleIdx="1" presStyleCnt="2"/>
      <dgm:spPr/>
      <dgm:t>
        <a:bodyPr/>
        <a:lstStyle/>
        <a:p>
          <a:endParaRPr lang="zh-CN" altLang="en-US"/>
        </a:p>
      </dgm:t>
    </dgm:pt>
    <dgm:pt modelId="{E13BB0B4-44A6-47B4-8C18-B77903A1B0CD}" type="pres">
      <dgm:prSet presAssocID="{F332B0A7-C121-4DAF-BF62-05E2455D91A9}" presName="connTx" presStyleLbl="parChTrans1D2" presStyleIdx="1" presStyleCnt="2"/>
      <dgm:spPr/>
      <dgm:t>
        <a:bodyPr/>
        <a:lstStyle/>
        <a:p>
          <a:endParaRPr lang="zh-CN" altLang="en-US"/>
        </a:p>
      </dgm:t>
    </dgm:pt>
    <dgm:pt modelId="{E9244107-BA49-4E10-B9DC-E6D1E7B09B68}" type="pres">
      <dgm:prSet presAssocID="{B3C2F7F0-D64E-4232-9D18-41E5B82B152D}" presName="root2" presStyleCnt="0"/>
      <dgm:spPr/>
    </dgm:pt>
    <dgm:pt modelId="{1EC52595-6542-449C-B2A7-B7C5D65EB899}" type="pres">
      <dgm:prSet presAssocID="{B3C2F7F0-D64E-4232-9D18-41E5B82B152D}" presName="LevelTwoTextNode" presStyleLbl="node2" presStyleIdx="1" presStyleCnt="2" custScaleX="140734" custLinFactNeighborY="4681">
        <dgm:presLayoutVars>
          <dgm:chPref val="3"/>
        </dgm:presLayoutVars>
      </dgm:prSet>
      <dgm:spPr/>
      <dgm:t>
        <a:bodyPr/>
        <a:lstStyle/>
        <a:p>
          <a:endParaRPr lang="zh-CN" altLang="en-US"/>
        </a:p>
      </dgm:t>
    </dgm:pt>
    <dgm:pt modelId="{A42EA639-08B1-4A1F-A53E-2C63EC2C5F70}" type="pres">
      <dgm:prSet presAssocID="{B3C2F7F0-D64E-4232-9D18-41E5B82B152D}" presName="level3hierChild" presStyleCnt="0"/>
      <dgm:spPr/>
    </dgm:pt>
    <dgm:pt modelId="{58C3819F-A7E0-418E-B6BA-20368B5D9D29}" type="pres">
      <dgm:prSet presAssocID="{A3898582-BE83-4E1D-85A4-E9CC373E13FE}" presName="conn2-1" presStyleLbl="parChTrans1D3" presStyleIdx="2" presStyleCnt="3"/>
      <dgm:spPr/>
      <dgm:t>
        <a:bodyPr/>
        <a:lstStyle/>
        <a:p>
          <a:endParaRPr lang="zh-CN" altLang="en-US"/>
        </a:p>
      </dgm:t>
    </dgm:pt>
    <dgm:pt modelId="{BFB44111-8E82-4C5C-8E51-9EBF2703CCF4}" type="pres">
      <dgm:prSet presAssocID="{A3898582-BE83-4E1D-85A4-E9CC373E13FE}" presName="connTx" presStyleLbl="parChTrans1D3" presStyleIdx="2" presStyleCnt="3"/>
      <dgm:spPr/>
      <dgm:t>
        <a:bodyPr/>
        <a:lstStyle/>
        <a:p>
          <a:endParaRPr lang="zh-CN" altLang="en-US"/>
        </a:p>
      </dgm:t>
    </dgm:pt>
    <dgm:pt modelId="{652F01CC-A794-4A7E-8E2C-5C166D2C2A9E}" type="pres">
      <dgm:prSet presAssocID="{250089C8-1913-404D-A7A9-99DDDE6856BE}" presName="root2" presStyleCnt="0"/>
      <dgm:spPr/>
    </dgm:pt>
    <dgm:pt modelId="{81F49895-3711-4687-93B1-8867A0E11E7E}" type="pres">
      <dgm:prSet presAssocID="{250089C8-1913-404D-A7A9-99DDDE6856BE}" presName="LevelTwoTextNode" presStyleLbl="node3" presStyleIdx="2" presStyleCnt="3" custScaleX="278410" custLinFactNeighborY="5303">
        <dgm:presLayoutVars>
          <dgm:chPref val="3"/>
        </dgm:presLayoutVars>
      </dgm:prSet>
      <dgm:spPr/>
      <dgm:t>
        <a:bodyPr/>
        <a:lstStyle/>
        <a:p>
          <a:endParaRPr lang="zh-CN" altLang="en-US"/>
        </a:p>
      </dgm:t>
    </dgm:pt>
    <dgm:pt modelId="{616BCA54-DDDA-448B-A1F0-C090C6301F6A}" type="pres">
      <dgm:prSet presAssocID="{250089C8-1913-404D-A7A9-99DDDE6856BE}" presName="level3hierChild" presStyleCnt="0"/>
      <dgm:spPr/>
    </dgm:pt>
  </dgm:ptLst>
  <dgm:cxnLst>
    <dgm:cxn modelId="{2D5B277E-AC73-40B8-957C-E7659F326162}" type="presOf" srcId="{F332B0A7-C121-4DAF-BF62-05E2455D91A9}" destId="{9DDFF3C7-8395-4105-8267-731BB87517A3}" srcOrd="0" destOrd="0" presId="urn:microsoft.com/office/officeart/2008/layout/HorizontalMultiLevelHierarchy#4"/>
    <dgm:cxn modelId="{26B51249-E65F-41F0-A522-3B11754E0217}" type="presOf" srcId="{F332B0A7-C121-4DAF-BF62-05E2455D91A9}" destId="{E13BB0B4-44A6-47B4-8C18-B77903A1B0CD}" srcOrd="1" destOrd="0" presId="urn:microsoft.com/office/officeart/2008/layout/HorizontalMultiLevelHierarchy#4"/>
    <dgm:cxn modelId="{861800E2-5235-4E4C-A8C9-7D95FF5E924D}" type="presOf" srcId="{7149A041-7CA3-490F-82AB-A7FD291E77F6}" destId="{8F5BC3F8-942C-4D3C-983F-9AAE41D9BD75}" srcOrd="1" destOrd="0" presId="urn:microsoft.com/office/officeart/2008/layout/HorizontalMultiLevelHierarchy#4"/>
    <dgm:cxn modelId="{9B8CBF8F-F257-4734-BBCF-A08687C31858}" type="presOf" srcId="{6E7BB66D-3E2E-41C1-B211-6A434FFCF704}" destId="{5900D232-A5A8-4DF3-AB01-9C18A9DDF5B2}" srcOrd="0" destOrd="0" presId="urn:microsoft.com/office/officeart/2008/layout/HorizontalMultiLevelHierarchy#4"/>
    <dgm:cxn modelId="{C8B44621-AF86-4CB3-888A-14C7579BE4BB}" type="presOf" srcId="{41CFB1D0-9C62-46E9-9D21-AA3FB36C790A}" destId="{078C778E-E87A-4B9A-84D8-118DC04B2E5A}" srcOrd="0" destOrd="0" presId="urn:microsoft.com/office/officeart/2008/layout/HorizontalMultiLevelHierarchy#4"/>
    <dgm:cxn modelId="{19E210AA-28C3-494F-9ADD-F08071A28BF2}" srcId="{FB7B2380-8E65-4E7F-8F03-D0641D4378D2}" destId="{5F7515BC-AC3D-4D56-9FAC-D621E2B41BB9}" srcOrd="0" destOrd="0" parTransId="{7149A041-7CA3-490F-82AB-A7FD291E77F6}" sibTransId="{0049BF01-B68E-49B4-8812-D3E33047C05B}"/>
    <dgm:cxn modelId="{A72C5D90-E8B3-44D6-BFBB-7BB14D0DCDCC}" type="presOf" srcId="{03FDE237-A638-4930-A9AC-FAD198B62B78}" destId="{04E3EE62-F925-490B-B226-3B08F9017427}" srcOrd="1" destOrd="0" presId="urn:microsoft.com/office/officeart/2008/layout/HorizontalMultiLevelHierarchy#4"/>
    <dgm:cxn modelId="{3F6AADDA-CD81-47BC-81AD-F1C377DADD3C}" srcId="{5F7515BC-AC3D-4D56-9FAC-D621E2B41BB9}" destId="{41CFB1D0-9C62-46E9-9D21-AA3FB36C790A}" srcOrd="0" destOrd="0" parTransId="{03FDE237-A638-4930-A9AC-FAD198B62B78}" sibTransId="{C451A423-E993-4FCB-81E7-7C19F051949D}"/>
    <dgm:cxn modelId="{0B8D3785-19AB-47D1-BB84-C4ABDC19A616}" srcId="{6E7BB66D-3E2E-41C1-B211-6A434FFCF704}" destId="{FB7B2380-8E65-4E7F-8F03-D0641D4378D2}" srcOrd="0" destOrd="0" parTransId="{974375EF-81DB-4EFF-9B75-050466B70A31}" sibTransId="{C141FB90-13DD-4E52-AC5E-0C6322CFC7EB}"/>
    <dgm:cxn modelId="{11C79FC1-56A6-4C6C-B5F2-BE055F26A6F4}" type="presOf" srcId="{AFCCBB79-D585-4F8D-857E-007AFA349D34}" destId="{0201B39E-6599-4655-A8F7-6657DD91F65E}" srcOrd="0" destOrd="0" presId="urn:microsoft.com/office/officeart/2008/layout/HorizontalMultiLevelHierarchy#4"/>
    <dgm:cxn modelId="{0C1FA672-EDAF-458E-A39A-140291373C97}" type="presOf" srcId="{B3C2F7F0-D64E-4232-9D18-41E5B82B152D}" destId="{1EC52595-6542-449C-B2A7-B7C5D65EB899}" srcOrd="0" destOrd="0" presId="urn:microsoft.com/office/officeart/2008/layout/HorizontalMultiLevelHierarchy#4"/>
    <dgm:cxn modelId="{E084838A-D599-4653-B663-9747C131CBE6}" type="presOf" srcId="{7149A041-7CA3-490F-82AB-A7FD291E77F6}" destId="{BC46373A-DB4C-42C0-986E-14761A43568C}" srcOrd="0" destOrd="0" presId="urn:microsoft.com/office/officeart/2008/layout/HorizontalMultiLevelHierarchy#4"/>
    <dgm:cxn modelId="{36DC997E-881D-4170-A7AE-8582274FF45D}" type="presOf" srcId="{964FCF2F-1A47-4ADC-A7E5-55775E2E0411}" destId="{1349EF90-C345-4156-9147-1AEECD6E506A}" srcOrd="0" destOrd="0" presId="urn:microsoft.com/office/officeart/2008/layout/HorizontalMultiLevelHierarchy#4"/>
    <dgm:cxn modelId="{094F4D20-00CC-4A98-9A94-C92D02609BE9}" type="presOf" srcId="{03FDE237-A638-4930-A9AC-FAD198B62B78}" destId="{12278ACB-D4BE-4079-9714-A1FF24FCF73B}" srcOrd="0" destOrd="0" presId="urn:microsoft.com/office/officeart/2008/layout/HorizontalMultiLevelHierarchy#4"/>
    <dgm:cxn modelId="{D6477989-D2B1-4B01-A56D-CADD58BAD3BE}" srcId="{FB7B2380-8E65-4E7F-8F03-D0641D4378D2}" destId="{B3C2F7F0-D64E-4232-9D18-41E5B82B152D}" srcOrd="1" destOrd="0" parTransId="{F332B0A7-C121-4DAF-BF62-05E2455D91A9}" sibTransId="{BAFEE989-78BB-40A2-A83A-1E6ABD08370F}"/>
    <dgm:cxn modelId="{116711D0-BB5E-4A52-8338-ACFD8198848C}" type="presOf" srcId="{A3898582-BE83-4E1D-85A4-E9CC373E13FE}" destId="{BFB44111-8E82-4C5C-8E51-9EBF2703CCF4}" srcOrd="1" destOrd="0" presId="urn:microsoft.com/office/officeart/2008/layout/HorizontalMultiLevelHierarchy#4"/>
    <dgm:cxn modelId="{B112DCB7-63AD-4EE2-A9A1-F862BB8BA232}" type="presOf" srcId="{AFCCBB79-D585-4F8D-857E-007AFA349D34}" destId="{9418AA9C-FA87-402E-8D95-49F56431D644}" srcOrd="1" destOrd="0" presId="urn:microsoft.com/office/officeart/2008/layout/HorizontalMultiLevelHierarchy#4"/>
    <dgm:cxn modelId="{23B4B1D9-9D5A-483E-A0A5-356CCA866730}" type="presOf" srcId="{5F7515BC-AC3D-4D56-9FAC-D621E2B41BB9}" destId="{835F9165-D036-464F-8BB7-70014255E6BC}" srcOrd="0" destOrd="0" presId="urn:microsoft.com/office/officeart/2008/layout/HorizontalMultiLevelHierarchy#4"/>
    <dgm:cxn modelId="{2217906E-5A74-4031-8E61-6468D40230B6}" type="presOf" srcId="{A3898582-BE83-4E1D-85A4-E9CC373E13FE}" destId="{58C3819F-A7E0-418E-B6BA-20368B5D9D29}" srcOrd="0" destOrd="0" presId="urn:microsoft.com/office/officeart/2008/layout/HorizontalMultiLevelHierarchy#4"/>
    <dgm:cxn modelId="{AA715752-50F9-4742-9325-09CF3DE75944}" srcId="{B3C2F7F0-D64E-4232-9D18-41E5B82B152D}" destId="{250089C8-1913-404D-A7A9-99DDDE6856BE}" srcOrd="0" destOrd="0" parTransId="{A3898582-BE83-4E1D-85A4-E9CC373E13FE}" sibTransId="{DFF26607-26E9-4315-9442-589C9A6ADD30}"/>
    <dgm:cxn modelId="{E953E5C5-3C11-4CCA-982E-DDA92C75C399}" type="presOf" srcId="{250089C8-1913-404D-A7A9-99DDDE6856BE}" destId="{81F49895-3711-4687-93B1-8867A0E11E7E}" srcOrd="0" destOrd="0" presId="urn:microsoft.com/office/officeart/2008/layout/HorizontalMultiLevelHierarchy#4"/>
    <dgm:cxn modelId="{303B8727-453B-4266-9929-7DECACAE371E}" srcId="{5F7515BC-AC3D-4D56-9FAC-D621E2B41BB9}" destId="{964FCF2F-1A47-4ADC-A7E5-55775E2E0411}" srcOrd="1" destOrd="0" parTransId="{AFCCBB79-D585-4F8D-857E-007AFA349D34}" sibTransId="{69291726-56AF-4F4A-8C03-C3DC5EE10489}"/>
    <dgm:cxn modelId="{4D387326-098D-4F38-B55F-CAE6A3AA1A84}" type="presOf" srcId="{FB7B2380-8E65-4E7F-8F03-D0641D4378D2}" destId="{FDFD532B-E0FB-412E-A82C-7FC1231C9959}" srcOrd="0" destOrd="0" presId="urn:microsoft.com/office/officeart/2008/layout/HorizontalMultiLevelHierarchy#4"/>
    <dgm:cxn modelId="{FBFFE3E0-09DA-45A7-9B6B-AAE14D78E774}" type="presParOf" srcId="{5900D232-A5A8-4DF3-AB01-9C18A9DDF5B2}" destId="{E0EB690F-E3C8-4F69-929B-91B20BE0257B}" srcOrd="0" destOrd="0" presId="urn:microsoft.com/office/officeart/2008/layout/HorizontalMultiLevelHierarchy#4"/>
    <dgm:cxn modelId="{2FA18379-5111-4B09-9B94-CB7C35D65C6F}" type="presParOf" srcId="{E0EB690F-E3C8-4F69-929B-91B20BE0257B}" destId="{FDFD532B-E0FB-412E-A82C-7FC1231C9959}" srcOrd="0" destOrd="0" presId="urn:microsoft.com/office/officeart/2008/layout/HorizontalMultiLevelHierarchy#4"/>
    <dgm:cxn modelId="{8067509E-9163-4687-94B2-864C3A9C668C}" type="presParOf" srcId="{E0EB690F-E3C8-4F69-929B-91B20BE0257B}" destId="{E3864A61-B076-4F11-BC10-FF139CB768E9}" srcOrd="1" destOrd="0" presId="urn:microsoft.com/office/officeart/2008/layout/HorizontalMultiLevelHierarchy#4"/>
    <dgm:cxn modelId="{0FA1B858-D651-425B-967F-79DD8CC6F0B8}" type="presParOf" srcId="{E3864A61-B076-4F11-BC10-FF139CB768E9}" destId="{BC46373A-DB4C-42C0-986E-14761A43568C}" srcOrd="0" destOrd="0" presId="urn:microsoft.com/office/officeart/2008/layout/HorizontalMultiLevelHierarchy#4"/>
    <dgm:cxn modelId="{E437620E-1E26-403D-A499-470AA39F8508}" type="presParOf" srcId="{BC46373A-DB4C-42C0-986E-14761A43568C}" destId="{8F5BC3F8-942C-4D3C-983F-9AAE41D9BD75}" srcOrd="0" destOrd="0" presId="urn:microsoft.com/office/officeart/2008/layout/HorizontalMultiLevelHierarchy#4"/>
    <dgm:cxn modelId="{38555333-BB05-478C-9A8F-298FAB27D1E3}" type="presParOf" srcId="{E3864A61-B076-4F11-BC10-FF139CB768E9}" destId="{BFE9406B-9411-4B15-A287-F866520ADA0F}" srcOrd="1" destOrd="0" presId="urn:microsoft.com/office/officeart/2008/layout/HorizontalMultiLevelHierarchy#4"/>
    <dgm:cxn modelId="{A9E8E4E7-DB54-4187-87AF-F5E86D0323F4}" type="presParOf" srcId="{BFE9406B-9411-4B15-A287-F866520ADA0F}" destId="{835F9165-D036-464F-8BB7-70014255E6BC}" srcOrd="0" destOrd="0" presId="urn:microsoft.com/office/officeart/2008/layout/HorizontalMultiLevelHierarchy#4"/>
    <dgm:cxn modelId="{87D58070-8818-4929-89B7-6B966B40B22A}" type="presParOf" srcId="{BFE9406B-9411-4B15-A287-F866520ADA0F}" destId="{C47DE622-A688-42CA-B373-D28A61E438E3}" srcOrd="1" destOrd="0" presId="urn:microsoft.com/office/officeart/2008/layout/HorizontalMultiLevelHierarchy#4"/>
    <dgm:cxn modelId="{70650CAA-28C7-4AA3-9DAE-C8F799AED84A}" type="presParOf" srcId="{C47DE622-A688-42CA-B373-D28A61E438E3}" destId="{12278ACB-D4BE-4079-9714-A1FF24FCF73B}" srcOrd="0" destOrd="0" presId="urn:microsoft.com/office/officeart/2008/layout/HorizontalMultiLevelHierarchy#4"/>
    <dgm:cxn modelId="{D1317844-0DC0-49AF-8454-8042FD221604}" type="presParOf" srcId="{12278ACB-D4BE-4079-9714-A1FF24FCF73B}" destId="{04E3EE62-F925-490B-B226-3B08F9017427}" srcOrd="0" destOrd="0" presId="urn:microsoft.com/office/officeart/2008/layout/HorizontalMultiLevelHierarchy#4"/>
    <dgm:cxn modelId="{EAA3AE0B-2710-4C7B-88AC-242F6C66EB13}" type="presParOf" srcId="{C47DE622-A688-42CA-B373-D28A61E438E3}" destId="{E9054819-B949-4E29-BD2B-EB9C7EEA5BD1}" srcOrd="1" destOrd="0" presId="urn:microsoft.com/office/officeart/2008/layout/HorizontalMultiLevelHierarchy#4"/>
    <dgm:cxn modelId="{A5B1B536-A288-4B29-97EB-4472BF2B72B6}" type="presParOf" srcId="{E9054819-B949-4E29-BD2B-EB9C7EEA5BD1}" destId="{078C778E-E87A-4B9A-84D8-118DC04B2E5A}" srcOrd="0" destOrd="0" presId="urn:microsoft.com/office/officeart/2008/layout/HorizontalMultiLevelHierarchy#4"/>
    <dgm:cxn modelId="{6221035F-C2EE-4D6C-B644-92363DBC2DE8}" type="presParOf" srcId="{E9054819-B949-4E29-BD2B-EB9C7EEA5BD1}" destId="{E8905F28-E355-40DC-8BB0-A72555B3089E}" srcOrd="1" destOrd="0" presId="urn:microsoft.com/office/officeart/2008/layout/HorizontalMultiLevelHierarchy#4"/>
    <dgm:cxn modelId="{76215880-3068-4BFB-BE0A-5AD8DBAE8BD0}" type="presParOf" srcId="{C47DE622-A688-42CA-B373-D28A61E438E3}" destId="{0201B39E-6599-4655-A8F7-6657DD91F65E}" srcOrd="2" destOrd="0" presId="urn:microsoft.com/office/officeart/2008/layout/HorizontalMultiLevelHierarchy#4"/>
    <dgm:cxn modelId="{393744F4-3A35-49D6-9777-714558598B0C}" type="presParOf" srcId="{0201B39E-6599-4655-A8F7-6657DD91F65E}" destId="{9418AA9C-FA87-402E-8D95-49F56431D644}" srcOrd="0" destOrd="0" presId="urn:microsoft.com/office/officeart/2008/layout/HorizontalMultiLevelHierarchy#4"/>
    <dgm:cxn modelId="{10C6D492-2A34-4B46-957B-8436F5A482F8}" type="presParOf" srcId="{C47DE622-A688-42CA-B373-D28A61E438E3}" destId="{838DB563-60BD-4362-8D74-2A50CD2B9819}" srcOrd="3" destOrd="0" presId="urn:microsoft.com/office/officeart/2008/layout/HorizontalMultiLevelHierarchy#4"/>
    <dgm:cxn modelId="{C96FFE73-9BB2-4A2B-BEF4-8D34D951BCD4}" type="presParOf" srcId="{838DB563-60BD-4362-8D74-2A50CD2B9819}" destId="{1349EF90-C345-4156-9147-1AEECD6E506A}" srcOrd="0" destOrd="0" presId="urn:microsoft.com/office/officeart/2008/layout/HorizontalMultiLevelHierarchy#4"/>
    <dgm:cxn modelId="{4EA1F2FC-5100-48BD-A45D-E561FDAE77C2}" type="presParOf" srcId="{838DB563-60BD-4362-8D74-2A50CD2B9819}" destId="{DBF9CD15-4371-4283-8461-7AB7098C4428}" srcOrd="1" destOrd="0" presId="urn:microsoft.com/office/officeart/2008/layout/HorizontalMultiLevelHierarchy#4"/>
    <dgm:cxn modelId="{0A00E03C-C4DC-4C2F-B33A-AB71E618984F}" type="presParOf" srcId="{E3864A61-B076-4F11-BC10-FF139CB768E9}" destId="{9DDFF3C7-8395-4105-8267-731BB87517A3}" srcOrd="2" destOrd="0" presId="urn:microsoft.com/office/officeart/2008/layout/HorizontalMultiLevelHierarchy#4"/>
    <dgm:cxn modelId="{A9B6D7C2-B8A0-4E15-83C2-FCC184F674D1}" type="presParOf" srcId="{9DDFF3C7-8395-4105-8267-731BB87517A3}" destId="{E13BB0B4-44A6-47B4-8C18-B77903A1B0CD}" srcOrd="0" destOrd="0" presId="urn:microsoft.com/office/officeart/2008/layout/HorizontalMultiLevelHierarchy#4"/>
    <dgm:cxn modelId="{4C2E3F3B-2C8B-4A10-8038-52A1B47668CE}" type="presParOf" srcId="{E3864A61-B076-4F11-BC10-FF139CB768E9}" destId="{E9244107-BA49-4E10-B9DC-E6D1E7B09B68}" srcOrd="3" destOrd="0" presId="urn:microsoft.com/office/officeart/2008/layout/HorizontalMultiLevelHierarchy#4"/>
    <dgm:cxn modelId="{4D09B1C2-0673-4405-BA7A-86F4708BEBC0}" type="presParOf" srcId="{E9244107-BA49-4E10-B9DC-E6D1E7B09B68}" destId="{1EC52595-6542-449C-B2A7-B7C5D65EB899}" srcOrd="0" destOrd="0" presId="urn:microsoft.com/office/officeart/2008/layout/HorizontalMultiLevelHierarchy#4"/>
    <dgm:cxn modelId="{C477968A-CF3D-468A-BE66-1024C38866EF}" type="presParOf" srcId="{E9244107-BA49-4E10-B9DC-E6D1E7B09B68}" destId="{A42EA639-08B1-4A1F-A53E-2C63EC2C5F70}" srcOrd="1" destOrd="0" presId="urn:microsoft.com/office/officeart/2008/layout/HorizontalMultiLevelHierarchy#4"/>
    <dgm:cxn modelId="{832AE586-1A61-4CFA-BEA8-C834C31C120C}" type="presParOf" srcId="{A42EA639-08B1-4A1F-A53E-2C63EC2C5F70}" destId="{58C3819F-A7E0-418E-B6BA-20368B5D9D29}" srcOrd="0" destOrd="0" presId="urn:microsoft.com/office/officeart/2008/layout/HorizontalMultiLevelHierarchy#4"/>
    <dgm:cxn modelId="{8490E4EA-C150-4D47-90CA-0806F9600229}" type="presParOf" srcId="{58C3819F-A7E0-418E-B6BA-20368B5D9D29}" destId="{BFB44111-8E82-4C5C-8E51-9EBF2703CCF4}" srcOrd="0" destOrd="0" presId="urn:microsoft.com/office/officeart/2008/layout/HorizontalMultiLevelHierarchy#4"/>
    <dgm:cxn modelId="{41E7B5E0-A187-49DD-8C9A-BAA0741D8D1B}" type="presParOf" srcId="{A42EA639-08B1-4A1F-A53E-2C63EC2C5F70}" destId="{652F01CC-A794-4A7E-8E2C-5C166D2C2A9E}" srcOrd="1" destOrd="0" presId="urn:microsoft.com/office/officeart/2008/layout/HorizontalMultiLevelHierarchy#4"/>
    <dgm:cxn modelId="{36FB7F59-C6D0-427E-86EC-6C9DBD605027}" type="presParOf" srcId="{652F01CC-A794-4A7E-8E2C-5C166D2C2A9E}" destId="{81F49895-3711-4687-93B1-8867A0E11E7E}" srcOrd="0" destOrd="0" presId="urn:microsoft.com/office/officeart/2008/layout/HorizontalMultiLevelHierarchy#4"/>
    <dgm:cxn modelId="{5C3FF3FF-7622-4D65-A5BF-CEACA39BFDCD}" type="presParOf" srcId="{652F01CC-A794-4A7E-8E2C-5C166D2C2A9E}" destId="{616BCA54-DDDA-448B-A1F0-C090C6301F6A}" srcOrd="1" destOrd="0" presId="urn:microsoft.com/office/officeart/2008/layout/HorizontalMultiLevelHierarchy#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590800" cy="2748530"/>
        <a:chOff x="0" y="0"/>
        <a:chExt cx="2590800" cy="2748530"/>
      </a:xfrm>
    </dsp:grpSpPr>
    <dsp:sp modelId="{AFE64948-5D64-4115-B32D-DAE50FD3F1D4}">
      <dsp:nvSpPr>
        <dsp:cNvPr id="4" name="任意多边形 3"/>
        <dsp:cNvSpPr/>
      </dsp:nvSpPr>
      <dsp:spPr bwMode="white">
        <a:xfrm>
          <a:off x="528780" y="403201"/>
          <a:ext cx="342577" cy="971064"/>
        </a:xfrm>
        <a:custGeom>
          <a:avLst/>
          <a:gdLst/>
          <a:ahLst/>
          <a:cxnLst/>
          <a:pathLst>
            <a:path w="539" h="1529">
              <a:moveTo>
                <a:pt x="0" y="1529"/>
              </a:moveTo>
              <a:lnTo>
                <a:pt x="270" y="1529"/>
              </a:lnTo>
              <a:lnTo>
                <a:pt x="270" y="0"/>
              </a:lnTo>
              <a:lnTo>
                <a:pt x="539" y="0"/>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0"/>
          </a:lvl1pPr>
          <a:lvl2pPr marL="285750" indent="-285750" algn="ctr">
            <a:defRPr sz="3900"/>
          </a:lvl2pPr>
          <a:lvl3pPr marL="571500" indent="-285750" algn="ctr">
            <a:defRPr sz="3900"/>
          </a:lvl3pPr>
          <a:lvl4pPr marL="857250" indent="-285750" algn="ctr">
            <a:defRPr sz="3900"/>
          </a:lvl4pPr>
          <a:lvl5pPr marL="1143000" indent="-285750" algn="ctr">
            <a:defRPr sz="3900"/>
          </a:lvl5pPr>
          <a:lvl6pPr marL="1428750" indent="-285750" algn="ctr">
            <a:defRPr sz="3900"/>
          </a:lvl6pPr>
          <a:lvl7pPr marL="1714500" indent="-285750" algn="ctr">
            <a:defRPr sz="3900"/>
          </a:lvl7pPr>
          <a:lvl8pPr marL="2000250" indent="-285750" algn="ctr">
            <a:defRPr sz="3900"/>
          </a:lvl8pPr>
          <a:lvl9pPr marL="2286000" indent="-285750" algn="ctr">
            <a:defRPr sz="3900"/>
          </a:lvl9pPr>
        </a:lstStyle>
        <a:p>
          <a:pPr lvl="0">
            <a:lnSpc>
              <a:spcPct val="100000"/>
            </a:lnSpc>
            <a:spcBef>
              <a:spcPct val="0"/>
            </a:spcBef>
            <a:spcAft>
              <a:spcPct val="35000"/>
            </a:spcAft>
          </a:pPr>
          <a:endParaRPr lang="zh-CN" altLang="en-US">
            <a:solidFill>
              <a:schemeClr val="tx1"/>
            </a:solidFill>
          </a:endParaRPr>
        </a:p>
      </dsp:txBody>
      <dsp:txXfrm>
        <a:off x="528780" y="403201"/>
        <a:ext cx="342577" cy="971064"/>
      </dsp:txXfrm>
    </dsp:sp>
    <dsp:sp modelId="{3E35BC64-E038-4817-B374-A529B7DB1ED1}">
      <dsp:nvSpPr>
        <dsp:cNvPr id="6" name="任意多边形 5"/>
        <dsp:cNvSpPr/>
      </dsp:nvSpPr>
      <dsp:spPr bwMode="white">
        <a:xfrm>
          <a:off x="528780" y="1374265"/>
          <a:ext cx="342577" cy="915234"/>
        </a:xfrm>
        <a:custGeom>
          <a:avLst/>
          <a:gdLst/>
          <a:ahLst/>
          <a:cxnLst/>
          <a:pathLst>
            <a:path w="539" h="1441">
              <a:moveTo>
                <a:pt x="0" y="0"/>
              </a:moveTo>
              <a:lnTo>
                <a:pt x="270" y="0"/>
              </a:lnTo>
              <a:lnTo>
                <a:pt x="270" y="1441"/>
              </a:lnTo>
              <a:lnTo>
                <a:pt x="539" y="1441"/>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0"/>
          </a:lvl1pPr>
          <a:lvl2pPr marL="285750" indent="-285750" algn="ctr">
            <a:defRPr sz="3900"/>
          </a:lvl2pPr>
          <a:lvl3pPr marL="571500" indent="-285750" algn="ctr">
            <a:defRPr sz="3900"/>
          </a:lvl3pPr>
          <a:lvl4pPr marL="857250" indent="-285750" algn="ctr">
            <a:defRPr sz="3900"/>
          </a:lvl4pPr>
          <a:lvl5pPr marL="1143000" indent="-285750" algn="ctr">
            <a:defRPr sz="3900"/>
          </a:lvl5pPr>
          <a:lvl6pPr marL="1428750" indent="-285750" algn="ctr">
            <a:defRPr sz="3900"/>
          </a:lvl6pPr>
          <a:lvl7pPr marL="1714500" indent="-285750" algn="ctr">
            <a:defRPr sz="3900"/>
          </a:lvl7pPr>
          <a:lvl8pPr marL="2000250" indent="-285750" algn="ctr">
            <a:defRPr sz="3900"/>
          </a:lvl8pPr>
          <a:lvl9pPr marL="2286000" indent="-285750" algn="ctr">
            <a:defRPr sz="3900"/>
          </a:lvl9pPr>
        </a:lstStyle>
        <a:p>
          <a:pPr lvl="0">
            <a:lnSpc>
              <a:spcPct val="100000"/>
            </a:lnSpc>
            <a:spcBef>
              <a:spcPct val="0"/>
            </a:spcBef>
            <a:spcAft>
              <a:spcPct val="35000"/>
            </a:spcAft>
          </a:pPr>
          <a:endParaRPr lang="zh-CN" altLang="en-US">
            <a:solidFill>
              <a:schemeClr val="tx1"/>
            </a:solidFill>
          </a:endParaRPr>
        </a:p>
      </dsp:txBody>
      <dsp:txXfrm>
        <a:off x="528780" y="1374265"/>
        <a:ext cx="342577" cy="915234"/>
      </dsp:txXfrm>
    </dsp:sp>
    <dsp:sp modelId="{332BB627-8D01-4B2E-991E-CD8ACF6954EC}">
      <dsp:nvSpPr>
        <dsp:cNvPr id="3" name="矩形 2"/>
        <dsp:cNvSpPr/>
      </dsp:nvSpPr>
      <dsp:spPr bwMode="white">
        <a:xfrm rot="16200000">
          <a:off x="-1106595" y="1113155"/>
          <a:ext cx="2748530" cy="522221"/>
        </a:xfrm>
        <a:prstGeom prst="rect">
          <a:avLst/>
        </a:prstGeom>
      </dsp:spPr>
      <dsp:style>
        <a:lnRef idx="1">
          <a:schemeClr val="accent2"/>
        </a:lnRef>
        <a:fillRef idx="2">
          <a:schemeClr val="accent2"/>
        </a:fillRef>
        <a:effectRef idx="1">
          <a:schemeClr val="accent2"/>
        </a:effectRef>
        <a:fontRef idx="minor">
          <a:schemeClr val="dk1"/>
        </a:fontRef>
      </dsp:style>
      <dsp:txBody>
        <a:bodyPr vert="vert" lIns="22225" tIns="22225" rIns="22225" bIns="22225"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dirty="0"/>
            <a:t>商品二因素</a:t>
          </a:r>
        </a:p>
      </dsp:txBody>
      <dsp:txXfrm rot="16200000">
        <a:off x="-1106595" y="1113155"/>
        <a:ext cx="2748530" cy="522221"/>
      </dsp:txXfrm>
    </dsp:sp>
    <dsp:sp modelId="{C56EBB58-A4C5-492D-8071-208D6D68EB2D}">
      <dsp:nvSpPr>
        <dsp:cNvPr id="5" name="矩形 4"/>
        <dsp:cNvSpPr/>
      </dsp:nvSpPr>
      <dsp:spPr bwMode="white">
        <a:xfrm>
          <a:off x="871357" y="142090"/>
          <a:ext cx="1712884" cy="522221"/>
        </a:xfrm>
        <a:prstGeom prst="rect">
          <a:avLst/>
        </a:prstGeom>
      </dsp:spPr>
      <dsp:style>
        <a:lnRef idx="1">
          <a:schemeClr val="accent2"/>
        </a:lnRef>
        <a:fillRef idx="2">
          <a:schemeClr val="accent2"/>
        </a:fillRef>
        <a:effectRef idx="1">
          <a:schemeClr val="accent2"/>
        </a:effectRef>
        <a:fontRef idx="minor">
          <a:schemeClr val="dk1"/>
        </a:fontRef>
      </dsp:style>
      <dsp:txBody>
        <a:bodyPr lIns="19685" tIns="19685" rIns="19685" bIns="19685" anchor="ctr"/>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dirty="0"/>
            <a:t>使用价值</a:t>
          </a:r>
        </a:p>
      </dsp:txBody>
      <dsp:txXfrm>
        <a:off x="871357" y="142090"/>
        <a:ext cx="1712884" cy="522221"/>
      </dsp:txXfrm>
    </dsp:sp>
    <dsp:sp modelId="{4E1F49B7-BF46-4447-B32E-37543998E7A3}">
      <dsp:nvSpPr>
        <dsp:cNvPr id="7" name="矩形 6"/>
        <dsp:cNvSpPr/>
      </dsp:nvSpPr>
      <dsp:spPr bwMode="white">
        <a:xfrm>
          <a:off x="871357" y="2028388"/>
          <a:ext cx="1712884" cy="522221"/>
        </a:xfrm>
        <a:prstGeom prst="rect">
          <a:avLst/>
        </a:prstGeom>
      </dsp:spPr>
      <dsp:style>
        <a:lnRef idx="1">
          <a:schemeClr val="accent2"/>
        </a:lnRef>
        <a:fillRef idx="2">
          <a:schemeClr val="accent2"/>
        </a:fillRef>
        <a:effectRef idx="1">
          <a:schemeClr val="accent2"/>
        </a:effectRef>
        <a:fontRef idx="minor">
          <a:schemeClr val="dk1"/>
        </a:fontRef>
      </dsp:style>
      <dsp:txBody>
        <a:bodyPr lIns="19685" tIns="19685" rIns="19685" bIns="19685" anchor="ctr"/>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dirty="0"/>
            <a:t>价值</a:t>
          </a:r>
        </a:p>
      </dsp:txBody>
      <dsp:txXfrm>
        <a:off x="871357" y="2028388"/>
        <a:ext cx="1712884" cy="522221"/>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287353" cy="2042574"/>
        <a:chOff x="0" y="0"/>
        <a:chExt cx="4287353" cy="2042574"/>
      </a:xfrm>
    </dsp:grpSpPr>
    <dsp:sp modelId="{7FE1A332-3034-4608-8C0F-DF950F338B5F}">
      <dsp:nvSpPr>
        <dsp:cNvPr id="3" name="圆角矩形 2"/>
        <dsp:cNvSpPr/>
      </dsp:nvSpPr>
      <dsp:spPr bwMode="white">
        <a:xfrm>
          <a:off x="0" y="402567"/>
          <a:ext cx="1163132" cy="690597"/>
        </a:xfrm>
        <a:prstGeom prst="roundRect">
          <a:avLst>
            <a:gd name="adj" fmla="val 10000"/>
          </a:avLst>
        </a:prstGeom>
        <a:sp3d prstMaterial="dkEdge">
          <a:bevelT w="8200" h="38100"/>
        </a:sp3d>
      </dsp:spPr>
      <dsp:style>
        <a:lnRef idx="0">
          <a:schemeClr val="lt1"/>
        </a:lnRef>
        <a:fillRef idx="2">
          <a:schemeClr val="accent2"/>
        </a:fillRef>
        <a:effectRef idx="1">
          <a:scrgbClr r="0" g="0" b="0"/>
        </a:effectRef>
        <a:fontRef idx="minor">
          <a:schemeClr val="dk1"/>
        </a:fontRef>
      </dsp:style>
      <dsp:txBody>
        <a:bodyPr lIns="15240" tIns="15240" rIns="15240" bIns="15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a:t>资本</a:t>
          </a:r>
        </a:p>
      </dsp:txBody>
      <dsp:txXfrm>
        <a:off x="0" y="402567"/>
        <a:ext cx="1163132" cy="690597"/>
      </dsp:txXfrm>
    </dsp:sp>
    <dsp:sp modelId="{187E71FB-FD74-4C94-B568-53BB2268B374}">
      <dsp:nvSpPr>
        <dsp:cNvPr id="4" name="任意多边形 3"/>
        <dsp:cNvSpPr/>
      </dsp:nvSpPr>
      <dsp:spPr bwMode="white">
        <a:xfrm>
          <a:off x="1045450" y="510509"/>
          <a:ext cx="481535" cy="60858"/>
        </a:xfrm>
        <a:custGeom>
          <a:avLst/>
          <a:gdLst/>
          <a:ahLst/>
          <a:cxnLst/>
          <a:pathLst>
            <a:path w="758" h="96">
              <a:moveTo>
                <a:pt x="185" y="374"/>
              </a:moveTo>
              <a:lnTo>
                <a:pt x="573" y="-278"/>
              </a:lnTo>
            </a:path>
          </a:pathLst>
        </a:custGeom>
      </dsp:spPr>
      <dsp:style>
        <a:lnRef idx="2">
          <a:schemeClr val="accent4"/>
        </a:lnRef>
        <a:fillRef idx="0">
          <a:schemeClr val="accent2">
            <a:tint val="90000"/>
          </a:schemeClr>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b="1">
            <a:solidFill>
              <a:schemeClr val="tx1"/>
            </a:solidFill>
          </a:endParaRPr>
        </a:p>
      </dsp:txBody>
      <dsp:txXfrm>
        <a:off x="1045450" y="510509"/>
        <a:ext cx="481535" cy="60858"/>
      </dsp:txXfrm>
    </dsp:sp>
    <dsp:sp modelId="{CD5FD667-1054-459D-9119-6096FD11C34C}">
      <dsp:nvSpPr>
        <dsp:cNvPr id="5" name="圆角矩形 4"/>
        <dsp:cNvSpPr/>
      </dsp:nvSpPr>
      <dsp:spPr bwMode="white">
        <a:xfrm>
          <a:off x="1409302" y="0"/>
          <a:ext cx="1348999" cy="668022"/>
        </a:xfrm>
        <a:prstGeom prst="roundRect">
          <a:avLst>
            <a:gd name="adj" fmla="val 10000"/>
          </a:avLst>
        </a:prstGeom>
        <a:sp3d prstMaterial="dkEdge">
          <a:bevelT w="8200" h="38100"/>
        </a:sp3d>
      </dsp:spPr>
      <dsp:style>
        <a:lnRef idx="0">
          <a:schemeClr val="lt1"/>
        </a:lnRef>
        <a:fillRef idx="2">
          <a:schemeClr val="accent4">
            <a:hueOff val="0"/>
            <a:satOff val="0"/>
            <a:lumOff val="0"/>
            <a:alpha val="100000"/>
          </a:schemeClr>
        </a:fillRef>
        <a:effectRef idx="1">
          <a:scrgbClr r="0" g="0" b="0"/>
        </a:effectRef>
        <a:fontRef idx="minor">
          <a:schemeClr val="dk1"/>
        </a:fontRef>
      </dsp:style>
      <dsp:txBody>
        <a:bodyPr lIns="8890" tIns="8890" rIns="8890" bIns="88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b="1" dirty="0"/>
            <a:t>不变资本</a:t>
          </a:r>
          <a:r>
            <a:rPr lang="en-US" altLang="zh-CN" sz="1400" b="1" dirty="0"/>
            <a:t>C</a:t>
          </a:r>
          <a:endParaRPr lang="en-US" altLang="zh-CN" sz="1400" b="1" dirty="0"/>
        </a:p>
        <a:p>
          <a:pPr lvl="0">
            <a:lnSpc>
              <a:spcPct val="100000"/>
            </a:lnSpc>
            <a:spcBef>
              <a:spcPct val="0"/>
            </a:spcBef>
            <a:spcAft>
              <a:spcPct val="35000"/>
            </a:spcAft>
          </a:pPr>
          <a:r>
            <a:rPr lang="en-US" altLang="zh-CN" sz="1400" b="1" dirty="0"/>
            <a:t>Constant Capital</a:t>
          </a:r>
          <a:endParaRPr lang="zh-CN" altLang="en-US" sz="1400" b="1" dirty="0"/>
        </a:p>
      </dsp:txBody>
      <dsp:txXfrm>
        <a:off x="1409302" y="0"/>
        <a:ext cx="1348999" cy="668022"/>
      </dsp:txXfrm>
    </dsp:sp>
    <dsp:sp modelId="{B07EC6AA-B026-4CD5-8346-150C093E7F38}">
      <dsp:nvSpPr>
        <dsp:cNvPr id="6" name="任意多边形 5"/>
        <dsp:cNvSpPr/>
      </dsp:nvSpPr>
      <dsp:spPr bwMode="white">
        <a:xfrm>
          <a:off x="2758254" y="299652"/>
          <a:ext cx="325794" cy="60858"/>
        </a:xfrm>
        <a:custGeom>
          <a:avLst/>
          <a:gdLst/>
          <a:ahLst/>
          <a:cxnLst/>
          <a:pathLst>
            <a:path w="513" h="96">
              <a:moveTo>
                <a:pt x="0" y="54"/>
              </a:moveTo>
              <a:lnTo>
                <a:pt x="513" y="42"/>
              </a:lnTo>
            </a:path>
          </a:pathLst>
        </a:custGeom>
        <a:ln>
          <a:solidFill>
            <a:schemeClr val="tx1"/>
          </a:solidFill>
        </a:ln>
      </dsp:spPr>
      <dsp:style>
        <a:lnRef idx="2">
          <a:schemeClr val="accent5"/>
        </a:lnRef>
        <a:fillRef idx="0">
          <a:schemeClr val="accent2">
            <a:tint val="70000"/>
          </a:schemeClr>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b="1">
            <a:solidFill>
              <a:schemeClr val="tx1"/>
            </a:solidFill>
          </a:endParaRPr>
        </a:p>
      </dsp:txBody>
      <dsp:txXfrm>
        <a:off x="2758254" y="299652"/>
        <a:ext cx="325794" cy="60858"/>
      </dsp:txXfrm>
    </dsp:sp>
    <dsp:sp modelId="{7FCC1423-3390-4546-99DE-A8DCB9E098F9}">
      <dsp:nvSpPr>
        <dsp:cNvPr id="7" name="圆角矩形 6"/>
        <dsp:cNvSpPr/>
      </dsp:nvSpPr>
      <dsp:spPr bwMode="white">
        <a:xfrm>
          <a:off x="3084001" y="0"/>
          <a:ext cx="670266" cy="652304"/>
        </a:xfrm>
        <a:prstGeom prst="roundRect">
          <a:avLst>
            <a:gd name="adj" fmla="val 10000"/>
          </a:avLst>
        </a:prstGeom>
        <a:sp3d prstMaterial="dkEdge">
          <a:bevelT w="8200" h="38100"/>
        </a:sp3d>
      </dsp:spPr>
      <dsp:style>
        <a:lnRef idx="0">
          <a:schemeClr val="lt1"/>
        </a:lnRef>
        <a:fillRef idx="2">
          <a:schemeClr val="accent5">
            <a:hueOff val="0"/>
            <a:satOff val="0"/>
            <a:lumOff val="0"/>
            <a:alpha val="100000"/>
          </a:schemeClr>
        </a:fillRef>
        <a:effectRef idx="1">
          <a:scrgbClr r="0" g="0" b="0"/>
        </a:effectRef>
        <a:fontRef idx="minor">
          <a:schemeClr val="dk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a:t>生产资料</a:t>
          </a:r>
        </a:p>
      </dsp:txBody>
      <dsp:txXfrm>
        <a:off x="3084001" y="0"/>
        <a:ext cx="670266" cy="652304"/>
      </dsp:txXfrm>
    </dsp:sp>
    <dsp:sp modelId="{D45713A5-D735-43EB-AE4C-5A54128FDDB3}">
      <dsp:nvSpPr>
        <dsp:cNvPr id="8" name="任意多边形 7"/>
        <dsp:cNvSpPr/>
      </dsp:nvSpPr>
      <dsp:spPr bwMode="white">
        <a:xfrm>
          <a:off x="941997" y="1045137"/>
          <a:ext cx="706755" cy="60858"/>
        </a:xfrm>
        <a:custGeom>
          <a:avLst/>
          <a:gdLst/>
          <a:ahLst/>
          <a:cxnLst/>
          <a:pathLst>
            <a:path w="1113" h="96">
              <a:moveTo>
                <a:pt x="348" y="-468"/>
              </a:moveTo>
              <a:lnTo>
                <a:pt x="765" y="564"/>
              </a:lnTo>
            </a:path>
          </a:pathLst>
        </a:custGeom>
      </dsp:spPr>
      <dsp:style>
        <a:lnRef idx="2">
          <a:schemeClr val="accent4"/>
        </a:lnRef>
        <a:fillRef idx="0">
          <a:schemeClr val="accent2">
            <a:tint val="90000"/>
          </a:schemeClr>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b="1">
            <a:solidFill>
              <a:schemeClr val="tx1"/>
            </a:solidFill>
          </a:endParaRPr>
        </a:p>
      </dsp:txBody>
      <dsp:txXfrm>
        <a:off x="941997" y="1045137"/>
        <a:ext cx="706755" cy="60858"/>
      </dsp:txXfrm>
    </dsp:sp>
    <dsp:sp modelId="{3DCD5E53-BE30-4467-8D5C-DA23A0474D61}">
      <dsp:nvSpPr>
        <dsp:cNvPr id="9" name="圆角矩形 8"/>
        <dsp:cNvSpPr/>
      </dsp:nvSpPr>
      <dsp:spPr bwMode="white">
        <a:xfrm>
          <a:off x="1427617" y="1071652"/>
          <a:ext cx="1348999" cy="663229"/>
        </a:xfrm>
        <a:prstGeom prst="roundRect">
          <a:avLst>
            <a:gd name="adj" fmla="val 10000"/>
          </a:avLst>
        </a:prstGeom>
        <a:sp3d prstMaterial="dkEdge">
          <a:bevelT w="8200" h="38100"/>
        </a:sp3d>
      </dsp:spPr>
      <dsp:style>
        <a:lnRef idx="0">
          <a:schemeClr val="lt1"/>
        </a:lnRef>
        <a:fillRef idx="2">
          <a:schemeClr val="accent4">
            <a:hueOff val="0"/>
            <a:satOff val="0"/>
            <a:lumOff val="0"/>
            <a:alpha val="100000"/>
          </a:schemeClr>
        </a:fillRef>
        <a:effectRef idx="1">
          <a:scrgbClr r="0" g="0" b="0"/>
        </a:effectRef>
        <a:fontRef idx="minor">
          <a:schemeClr val="dk1"/>
        </a:fontRef>
      </dsp:style>
      <dsp:txBody>
        <a:bodyPr lIns="8890" tIns="8890" rIns="8890" bIns="88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b="1" dirty="0"/>
            <a:t>可变资本</a:t>
          </a:r>
          <a:r>
            <a:rPr lang="en-US" altLang="zh-CN" sz="1400" b="1" dirty="0"/>
            <a:t>V</a:t>
          </a:r>
          <a:endParaRPr lang="en-US" altLang="zh-CN" sz="1400" b="1" dirty="0"/>
        </a:p>
        <a:p>
          <a:pPr lvl="0">
            <a:lnSpc>
              <a:spcPct val="100000"/>
            </a:lnSpc>
            <a:spcBef>
              <a:spcPct val="0"/>
            </a:spcBef>
            <a:spcAft>
              <a:spcPct val="35000"/>
            </a:spcAft>
          </a:pPr>
          <a:r>
            <a:rPr lang="en-US" altLang="zh-CN" sz="1400" b="1" dirty="0"/>
            <a:t>Variable Capital</a:t>
          </a:r>
          <a:endParaRPr lang="zh-CN" altLang="en-US" sz="1400" b="1" dirty="0"/>
        </a:p>
      </dsp:txBody>
      <dsp:txXfrm>
        <a:off x="1427617" y="1071652"/>
        <a:ext cx="1348999" cy="663229"/>
      </dsp:txXfrm>
    </dsp:sp>
    <dsp:sp modelId="{A7950E93-7D99-47A3-A362-8B4E1670C44A}">
      <dsp:nvSpPr>
        <dsp:cNvPr id="10" name="任意多边形 9"/>
        <dsp:cNvSpPr/>
      </dsp:nvSpPr>
      <dsp:spPr bwMode="white">
        <a:xfrm>
          <a:off x="2776565" y="1368936"/>
          <a:ext cx="296811" cy="60858"/>
        </a:xfrm>
        <a:custGeom>
          <a:avLst/>
          <a:gdLst/>
          <a:ahLst/>
          <a:cxnLst/>
          <a:pathLst>
            <a:path w="467" h="96">
              <a:moveTo>
                <a:pt x="0" y="54"/>
              </a:moveTo>
              <a:lnTo>
                <a:pt x="467" y="42"/>
              </a:lnTo>
            </a:path>
          </a:pathLst>
        </a:custGeom>
        <a:ln>
          <a:solidFill>
            <a:schemeClr val="tx1"/>
          </a:solidFill>
        </a:ln>
      </dsp:spPr>
      <dsp:style>
        <a:lnRef idx="2">
          <a:schemeClr val="accent5"/>
        </a:lnRef>
        <a:fillRef idx="0">
          <a:schemeClr val="accent2">
            <a:tint val="70000"/>
          </a:schemeClr>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b="1">
            <a:solidFill>
              <a:schemeClr val="tx1"/>
            </a:solidFill>
          </a:endParaRPr>
        </a:p>
      </dsp:txBody>
      <dsp:txXfrm>
        <a:off x="2776565" y="1368936"/>
        <a:ext cx="296811" cy="60858"/>
      </dsp:txXfrm>
    </dsp:sp>
    <dsp:sp modelId="{6D63E591-1A64-444E-8E93-73380D4A11D1}">
      <dsp:nvSpPr>
        <dsp:cNvPr id="11" name="圆角矩形 10"/>
        <dsp:cNvSpPr/>
      </dsp:nvSpPr>
      <dsp:spPr bwMode="white">
        <a:xfrm>
          <a:off x="3073324" y="1071649"/>
          <a:ext cx="670266" cy="647628"/>
        </a:xfrm>
        <a:prstGeom prst="roundRect">
          <a:avLst>
            <a:gd name="adj" fmla="val 10000"/>
          </a:avLst>
        </a:prstGeom>
        <a:sp3d prstMaterial="dkEdge">
          <a:bevelT w="8200" h="38100"/>
        </a:sp3d>
      </dsp:spPr>
      <dsp:style>
        <a:lnRef idx="0">
          <a:schemeClr val="lt1"/>
        </a:lnRef>
        <a:fillRef idx="2">
          <a:schemeClr val="accent5">
            <a:hueOff val="0"/>
            <a:satOff val="0"/>
            <a:lumOff val="0"/>
            <a:alpha val="100000"/>
          </a:schemeClr>
        </a:fillRef>
        <a:effectRef idx="1">
          <a:scrgbClr r="0" g="0" b="0"/>
        </a:effectRef>
        <a:fontRef idx="minor">
          <a:schemeClr val="dk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a:t>劳动力</a:t>
          </a:r>
        </a:p>
      </dsp:txBody>
      <dsp:txXfrm>
        <a:off x="3073324" y="1071649"/>
        <a:ext cx="670266" cy="647628"/>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872007" cy="2708968"/>
        <a:chOff x="0" y="0"/>
        <a:chExt cx="7872007" cy="2708968"/>
      </a:xfrm>
    </dsp:grpSpPr>
    <dsp:sp modelId="{BC46373A-DB4C-42C0-986E-14761A43568C}">
      <dsp:nvSpPr>
        <dsp:cNvPr id="4" name="任意多边形 3"/>
        <dsp:cNvSpPr/>
      </dsp:nvSpPr>
      <dsp:spPr bwMode="white">
        <a:xfrm>
          <a:off x="1307750" y="1127445"/>
          <a:ext cx="285935" cy="363250"/>
        </a:xfrm>
        <a:custGeom>
          <a:avLst/>
          <a:gdLst/>
          <a:ahLst/>
          <a:cxnLst/>
          <a:pathLst>
            <a:path w="450" h="572">
              <a:moveTo>
                <a:pt x="0" y="572"/>
              </a:moveTo>
              <a:lnTo>
                <a:pt x="225" y="572"/>
              </a:lnTo>
              <a:lnTo>
                <a:pt x="225" y="0"/>
              </a:lnTo>
              <a:lnTo>
                <a:pt x="450" y="0"/>
              </a:lnTo>
            </a:path>
          </a:pathLst>
        </a:custGeom>
      </dsp:spPr>
      <dsp:style>
        <a:lnRef idx="2">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600" b="1">
            <a:solidFill>
              <a:schemeClr val="tx1"/>
            </a:solidFill>
            <a:latin typeface="+mn-ea"/>
            <a:ea typeface="+mn-ea"/>
          </a:endParaRPr>
        </a:p>
      </dsp:txBody>
      <dsp:txXfrm>
        <a:off x="1307750" y="1127445"/>
        <a:ext cx="285935" cy="363250"/>
      </dsp:txXfrm>
    </dsp:sp>
    <dsp:sp modelId="{12278ACB-D4BE-4079-9714-A1FF24FCF73B}">
      <dsp:nvSpPr>
        <dsp:cNvPr id="6" name="任意多边形 5"/>
        <dsp:cNvSpPr/>
      </dsp:nvSpPr>
      <dsp:spPr bwMode="white">
        <a:xfrm>
          <a:off x="3605720" y="857734"/>
          <a:ext cx="285935" cy="269711"/>
        </a:xfrm>
        <a:custGeom>
          <a:avLst/>
          <a:gdLst/>
          <a:ahLst/>
          <a:cxnLst/>
          <a:pathLst>
            <a:path w="450" h="425">
              <a:moveTo>
                <a:pt x="0" y="425"/>
              </a:moveTo>
              <a:lnTo>
                <a:pt x="225" y="425"/>
              </a:lnTo>
              <a:lnTo>
                <a:pt x="225" y="0"/>
              </a:lnTo>
              <a:lnTo>
                <a:pt x="450" y="0"/>
              </a:lnTo>
            </a:path>
          </a:pathLst>
        </a:custGeom>
      </dsp:spPr>
      <dsp:style>
        <a:lnRef idx="2">
          <a:schemeClr val="accent5"/>
        </a:lnRef>
        <a:fillRef idx="0">
          <a:schemeClr val="accent2">
            <a:tint val="7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600" b="1">
            <a:solidFill>
              <a:schemeClr val="tx1"/>
            </a:solidFill>
            <a:latin typeface="+mn-ea"/>
            <a:ea typeface="+mn-ea"/>
          </a:endParaRPr>
        </a:p>
      </dsp:txBody>
      <dsp:txXfrm>
        <a:off x="3605720" y="857734"/>
        <a:ext cx="285935" cy="269711"/>
      </dsp:txXfrm>
    </dsp:sp>
    <dsp:sp modelId="{0201B39E-6599-4655-A8F7-6657DD91F65E}">
      <dsp:nvSpPr>
        <dsp:cNvPr id="8" name="任意多边形 7"/>
        <dsp:cNvSpPr/>
      </dsp:nvSpPr>
      <dsp:spPr bwMode="white">
        <a:xfrm>
          <a:off x="3605720" y="1127445"/>
          <a:ext cx="285935" cy="275134"/>
        </a:xfrm>
        <a:custGeom>
          <a:avLst/>
          <a:gdLst/>
          <a:ahLst/>
          <a:cxnLst/>
          <a:pathLst>
            <a:path w="450" h="433">
              <a:moveTo>
                <a:pt x="0" y="0"/>
              </a:moveTo>
              <a:lnTo>
                <a:pt x="225" y="0"/>
              </a:lnTo>
              <a:lnTo>
                <a:pt x="225" y="433"/>
              </a:lnTo>
              <a:lnTo>
                <a:pt x="450" y="433"/>
              </a:lnTo>
            </a:path>
          </a:pathLst>
        </a:custGeom>
      </dsp:spPr>
      <dsp:style>
        <a:lnRef idx="2">
          <a:schemeClr val="accent5"/>
        </a:lnRef>
        <a:fillRef idx="0">
          <a:schemeClr val="accent2">
            <a:tint val="7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600" b="1">
            <a:solidFill>
              <a:schemeClr val="tx1"/>
            </a:solidFill>
            <a:latin typeface="+mn-ea"/>
            <a:ea typeface="+mn-ea"/>
          </a:endParaRPr>
        </a:p>
      </dsp:txBody>
      <dsp:txXfrm>
        <a:off x="3605720" y="1127445"/>
        <a:ext cx="285935" cy="275134"/>
      </dsp:txXfrm>
    </dsp:sp>
    <dsp:sp modelId="{9DDFF3C7-8395-4105-8267-731BB87517A3}">
      <dsp:nvSpPr>
        <dsp:cNvPr id="10" name="任意多边形 9"/>
        <dsp:cNvSpPr/>
      </dsp:nvSpPr>
      <dsp:spPr bwMode="white">
        <a:xfrm>
          <a:off x="1307750" y="1490695"/>
          <a:ext cx="285935" cy="429037"/>
        </a:xfrm>
        <a:custGeom>
          <a:avLst/>
          <a:gdLst/>
          <a:ahLst/>
          <a:cxnLst/>
          <a:pathLst>
            <a:path w="450" h="676">
              <a:moveTo>
                <a:pt x="0" y="0"/>
              </a:moveTo>
              <a:lnTo>
                <a:pt x="225" y="0"/>
              </a:lnTo>
              <a:lnTo>
                <a:pt x="225" y="676"/>
              </a:lnTo>
              <a:lnTo>
                <a:pt x="450" y="676"/>
              </a:lnTo>
            </a:path>
          </a:pathLst>
        </a:custGeom>
      </dsp:spPr>
      <dsp:style>
        <a:lnRef idx="2">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600" b="1">
            <a:solidFill>
              <a:schemeClr val="tx1"/>
            </a:solidFill>
            <a:latin typeface="+mn-ea"/>
            <a:ea typeface="+mn-ea"/>
          </a:endParaRPr>
        </a:p>
      </dsp:txBody>
      <dsp:txXfrm>
        <a:off x="1307750" y="1490695"/>
        <a:ext cx="285935" cy="429037"/>
      </dsp:txXfrm>
    </dsp:sp>
    <dsp:sp modelId="{58C3819F-A7E0-418E-B6BA-20368B5D9D29}">
      <dsp:nvSpPr>
        <dsp:cNvPr id="12" name="任意多边形 11"/>
        <dsp:cNvSpPr/>
      </dsp:nvSpPr>
      <dsp:spPr bwMode="white">
        <a:xfrm>
          <a:off x="3605720" y="1919732"/>
          <a:ext cx="285935" cy="2711"/>
        </a:xfrm>
        <a:custGeom>
          <a:avLst/>
          <a:gdLst/>
          <a:ahLst/>
          <a:cxnLst/>
          <a:pathLst>
            <a:path w="450" h="4">
              <a:moveTo>
                <a:pt x="0" y="0"/>
              </a:moveTo>
              <a:lnTo>
                <a:pt x="225" y="0"/>
              </a:lnTo>
              <a:lnTo>
                <a:pt x="225" y="4"/>
              </a:lnTo>
              <a:lnTo>
                <a:pt x="450" y="4"/>
              </a:lnTo>
            </a:path>
          </a:pathLst>
        </a:custGeom>
      </dsp:spPr>
      <dsp:style>
        <a:lnRef idx="2">
          <a:schemeClr val="accent5"/>
        </a:lnRef>
        <a:fillRef idx="0">
          <a:schemeClr val="accent2">
            <a:tint val="7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600" b="1">
            <a:solidFill>
              <a:schemeClr val="tx1"/>
            </a:solidFill>
            <a:latin typeface="+mn-ea"/>
            <a:ea typeface="+mn-ea"/>
          </a:endParaRPr>
        </a:p>
      </dsp:txBody>
      <dsp:txXfrm>
        <a:off x="3605720" y="1919732"/>
        <a:ext cx="285935" cy="2711"/>
      </dsp:txXfrm>
    </dsp:sp>
    <dsp:sp modelId="{FDFD532B-E0FB-412E-A82C-7FC1231C9959}">
      <dsp:nvSpPr>
        <dsp:cNvPr id="3" name="矩形 2"/>
        <dsp:cNvSpPr/>
      </dsp:nvSpPr>
      <dsp:spPr bwMode="white">
        <a:xfrm rot="16200000">
          <a:off x="310565" y="836820"/>
          <a:ext cx="686619" cy="1307750"/>
        </a:xfrm>
        <a:prstGeom prst="rect">
          <a:avLst/>
        </a:prstGeom>
        <a:sp3d prstMaterial="dkEdge">
          <a:bevelT w="8200" h="38100"/>
        </a:sp3d>
      </dsp:spPr>
      <dsp:style>
        <a:lnRef idx="0">
          <a:schemeClr val="lt1"/>
        </a:lnRef>
        <a:fillRef idx="2">
          <a:schemeClr val="accent2"/>
        </a:fillRef>
        <a:effectRef idx="1">
          <a:scrgbClr r="0" g="0" b="0"/>
        </a:effectRef>
        <a:fontRef idx="minor">
          <a:schemeClr val="dk1"/>
        </a:fontRef>
      </dsp:style>
      <dsp:txBody>
        <a:bodyPr vert="vert" lIns="11430" tIns="11430" rIns="1143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marL="162560" lvl="0" indent="-162560" algn="ctr" defTabSz="650240" rtl="0" eaLnBrk="1" fontAlgn="auto" latinLnBrk="0" hangingPunct="1">
            <a:lnSpc>
              <a:spcPct val="90000"/>
            </a:lnSpc>
            <a:spcBef>
              <a:spcPts val="710"/>
            </a:spcBef>
            <a:spcAft>
              <a:spcPts val="0"/>
            </a:spcAft>
            <a:buFontTx/>
            <a:buNone/>
          </a:pPr>
          <a:r>
            <a:rPr lang="zh-CN" altLang="en-US" sz="1800" b="1" kern="1200" dirty="0">
              <a:solidFill>
                <a:srgbClr val="000000"/>
              </a:solidFill>
              <a:latin typeface="楷体_GB2312" pitchFamily="49" charset="-122"/>
              <a:ea typeface="楷体_GB2312" pitchFamily="49" charset="-122"/>
              <a:cs typeface="+mn-cs"/>
            </a:rPr>
            <a:t>资本的</a:t>
          </a:r>
          <a:endParaRPr lang="en-US" altLang="zh-CN" sz="1800" b="1" kern="1200" dirty="0">
            <a:solidFill>
              <a:srgbClr val="000000"/>
            </a:solidFill>
            <a:latin typeface="楷体_GB2312" pitchFamily="49" charset="-122"/>
            <a:ea typeface="楷体_GB2312" pitchFamily="49" charset="-122"/>
            <a:cs typeface="+mn-cs"/>
          </a:endParaRPr>
        </a:p>
        <a:p>
          <a:pPr marL="162560" lvl="0" indent="-162560" algn="ctr" defTabSz="650240" rtl="0" eaLnBrk="1" fontAlgn="auto" latinLnBrk="0" hangingPunct="1">
            <a:lnSpc>
              <a:spcPct val="90000"/>
            </a:lnSpc>
            <a:spcBef>
              <a:spcPts val="710"/>
            </a:spcBef>
            <a:spcAft>
              <a:spcPts val="0"/>
            </a:spcAft>
            <a:buFontTx/>
            <a:buNone/>
          </a:pPr>
          <a:r>
            <a:rPr lang="zh-CN" altLang="en-US" sz="1800" b="1" kern="1200" dirty="0">
              <a:solidFill>
                <a:srgbClr val="000000"/>
              </a:solidFill>
              <a:latin typeface="楷体_GB2312" pitchFamily="49" charset="-122"/>
              <a:ea typeface="楷体_GB2312" pitchFamily="49" charset="-122"/>
              <a:cs typeface="+mn-cs"/>
            </a:rPr>
            <a:t>运动过程</a:t>
          </a:r>
        </a:p>
      </dsp:txBody>
      <dsp:txXfrm rot="16200000">
        <a:off x="310565" y="836820"/>
        <a:ext cx="686619" cy="1307750"/>
      </dsp:txXfrm>
    </dsp:sp>
    <dsp:sp modelId="{835F9165-D036-464F-8BB7-70014255E6BC}">
      <dsp:nvSpPr>
        <dsp:cNvPr id="5" name="矩形 4"/>
        <dsp:cNvSpPr/>
      </dsp:nvSpPr>
      <dsp:spPr bwMode="white">
        <a:xfrm>
          <a:off x="1593684" y="909507"/>
          <a:ext cx="2012036" cy="435876"/>
        </a:xfrm>
        <a:prstGeom prst="rect">
          <a:avLst/>
        </a:prstGeom>
        <a:sp3d prstMaterial="dkEdge">
          <a:bevelT w="8200" h="38100"/>
        </a:sp3d>
      </dsp:spPr>
      <dsp:style>
        <a:lnRef idx="0">
          <a:schemeClr val="lt1"/>
        </a:lnRef>
        <a:fillRef idx="2">
          <a:schemeClr val="accent4">
            <a:hueOff val="0"/>
            <a:satOff val="0"/>
            <a:lumOff val="0"/>
            <a:alpha val="100000"/>
          </a:schemeClr>
        </a:fillRef>
        <a:effectRef idx="1">
          <a:scrgbClr r="0" g="0" b="0"/>
        </a:effectRef>
        <a:fontRef idx="minor">
          <a:schemeClr val="dk1"/>
        </a:fontRef>
      </dsp:style>
      <dsp:txBody>
        <a:bodyPr lIns="11430" tIns="11430" rIns="1143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a:latin typeface="+mn-ea"/>
              <a:ea typeface="+mn-ea"/>
            </a:rPr>
            <a:t>个别资本</a:t>
          </a:r>
        </a:p>
      </dsp:txBody>
      <dsp:txXfrm>
        <a:off x="1593684" y="909507"/>
        <a:ext cx="2012036" cy="435876"/>
      </dsp:txXfrm>
    </dsp:sp>
    <dsp:sp modelId="{078C778E-E87A-4B9A-84D8-118DC04B2E5A}">
      <dsp:nvSpPr>
        <dsp:cNvPr id="7" name="矩形 6"/>
        <dsp:cNvSpPr/>
      </dsp:nvSpPr>
      <dsp:spPr bwMode="white">
        <a:xfrm>
          <a:off x="3891655" y="639796"/>
          <a:ext cx="1592541" cy="435876"/>
        </a:xfrm>
        <a:prstGeom prst="rect">
          <a:avLst/>
        </a:prstGeom>
        <a:sp3d prstMaterial="dkEdge">
          <a:bevelT w="8200" h="38100"/>
        </a:sp3d>
      </dsp:spPr>
      <dsp:style>
        <a:lnRef idx="0">
          <a:schemeClr val="lt1"/>
        </a:lnRef>
        <a:fillRef idx="2">
          <a:schemeClr val="accent5">
            <a:hueOff val="0"/>
            <a:satOff val="0"/>
            <a:lumOff val="0"/>
            <a:alpha val="100000"/>
          </a:schemeClr>
        </a:fillRef>
        <a:effectRef idx="1">
          <a:scrgbClr r="0" g="0" b="0"/>
        </a:effectRef>
        <a:fontRef idx="minor">
          <a:schemeClr val="dk1"/>
        </a:fontRef>
      </dsp:style>
      <dsp:txBody>
        <a:bodyPr lIns="11430" tIns="11430" rIns="1143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a:latin typeface="+mn-ea"/>
              <a:ea typeface="+mn-ea"/>
            </a:rPr>
            <a:t>循环</a:t>
          </a:r>
        </a:p>
      </dsp:txBody>
      <dsp:txXfrm>
        <a:off x="3891655" y="639796"/>
        <a:ext cx="1592541" cy="435876"/>
      </dsp:txXfrm>
    </dsp:sp>
    <dsp:sp modelId="{1349EF90-C345-4156-9147-1AEECD6E506A}">
      <dsp:nvSpPr>
        <dsp:cNvPr id="9" name="矩形 8"/>
        <dsp:cNvSpPr/>
      </dsp:nvSpPr>
      <dsp:spPr bwMode="white">
        <a:xfrm>
          <a:off x="3891655" y="1184641"/>
          <a:ext cx="1592541" cy="435876"/>
        </a:xfrm>
        <a:prstGeom prst="rect">
          <a:avLst/>
        </a:prstGeom>
        <a:sp3d prstMaterial="dkEdge">
          <a:bevelT w="8200" h="38100"/>
        </a:sp3d>
      </dsp:spPr>
      <dsp:style>
        <a:lnRef idx="0">
          <a:schemeClr val="lt1"/>
        </a:lnRef>
        <a:fillRef idx="2">
          <a:schemeClr val="accent5">
            <a:hueOff val="0"/>
            <a:satOff val="0"/>
            <a:lumOff val="0"/>
            <a:alpha val="100000"/>
          </a:schemeClr>
        </a:fillRef>
        <a:effectRef idx="1">
          <a:scrgbClr r="0" g="0" b="0"/>
        </a:effectRef>
        <a:fontRef idx="minor">
          <a:schemeClr val="dk1"/>
        </a:fontRef>
      </dsp:style>
      <dsp:txBody>
        <a:bodyPr lIns="11430" tIns="11430" rIns="1143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a:latin typeface="+mn-ea"/>
              <a:ea typeface="+mn-ea"/>
            </a:rPr>
            <a:t>周转</a:t>
          </a:r>
        </a:p>
      </dsp:txBody>
      <dsp:txXfrm>
        <a:off x="3891655" y="1184641"/>
        <a:ext cx="1592541" cy="435876"/>
      </dsp:txXfrm>
    </dsp:sp>
    <dsp:sp modelId="{1EC52595-6542-449C-B2A7-B7C5D65EB899}">
      <dsp:nvSpPr>
        <dsp:cNvPr id="11" name="矩形 10"/>
        <dsp:cNvSpPr/>
      </dsp:nvSpPr>
      <dsp:spPr bwMode="white">
        <a:xfrm>
          <a:off x="1593684" y="1701794"/>
          <a:ext cx="2012036" cy="435876"/>
        </a:xfrm>
        <a:prstGeom prst="rect">
          <a:avLst/>
        </a:prstGeom>
        <a:sp3d prstMaterial="dkEdge">
          <a:bevelT w="8200" h="38100"/>
        </a:sp3d>
      </dsp:spPr>
      <dsp:style>
        <a:lnRef idx="0">
          <a:schemeClr val="lt1"/>
        </a:lnRef>
        <a:fillRef idx="2">
          <a:schemeClr val="accent4">
            <a:hueOff val="0"/>
            <a:satOff val="0"/>
            <a:lumOff val="0"/>
            <a:alpha val="100000"/>
          </a:schemeClr>
        </a:fillRef>
        <a:effectRef idx="1">
          <a:scrgbClr r="0" g="0" b="0"/>
        </a:effectRef>
        <a:fontRef idx="minor">
          <a:schemeClr val="dk1"/>
        </a:fontRef>
      </dsp:style>
      <dsp:txBody>
        <a:bodyPr lIns="11430" tIns="11430" rIns="1143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a:latin typeface="+mn-ea"/>
              <a:ea typeface="+mn-ea"/>
            </a:rPr>
            <a:t>社会总资本</a:t>
          </a:r>
        </a:p>
      </dsp:txBody>
      <dsp:txXfrm>
        <a:off x="1593684" y="1701794"/>
        <a:ext cx="2012036" cy="435876"/>
      </dsp:txXfrm>
    </dsp:sp>
    <dsp:sp modelId="{81F49895-3711-4687-93B1-8867A0E11E7E}">
      <dsp:nvSpPr>
        <dsp:cNvPr id="13" name="矩形 12"/>
        <dsp:cNvSpPr/>
      </dsp:nvSpPr>
      <dsp:spPr bwMode="white">
        <a:xfrm>
          <a:off x="3891655" y="1704505"/>
          <a:ext cx="3980352" cy="435876"/>
        </a:xfrm>
        <a:prstGeom prst="rect">
          <a:avLst/>
        </a:prstGeom>
        <a:sp3d prstMaterial="dkEdge">
          <a:bevelT w="8200" h="38100"/>
        </a:sp3d>
      </dsp:spPr>
      <dsp:style>
        <a:lnRef idx="0">
          <a:schemeClr val="lt1"/>
        </a:lnRef>
        <a:fillRef idx="2">
          <a:schemeClr val="accent5">
            <a:hueOff val="0"/>
            <a:satOff val="0"/>
            <a:lumOff val="0"/>
            <a:alpha val="100000"/>
          </a:schemeClr>
        </a:fillRef>
        <a:effectRef idx="1">
          <a:scrgbClr r="0" g="0" b="0"/>
        </a:effectRef>
        <a:fontRef idx="minor">
          <a:schemeClr val="dk1"/>
        </a:fontRef>
      </dsp:style>
      <dsp:txBody>
        <a:bodyPr lIns="11430" tIns="11430" rIns="1143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a:latin typeface="+mn-ea"/>
              <a:ea typeface="+mn-ea"/>
            </a:rPr>
            <a:t>社会（总资本的）再生产</a:t>
          </a:r>
          <a:r>
            <a:rPr lang="zh-CN" altLang="en-US" sz="1200" b="1" dirty="0">
              <a:latin typeface="+mn-ea"/>
              <a:ea typeface="+mn-ea"/>
            </a:rPr>
            <a:t>（比例平衡）</a:t>
          </a:r>
          <a:endParaRPr lang="zh-CN" altLang="en-US" sz="1800" b="1" dirty="0">
            <a:latin typeface="+mn-ea"/>
            <a:ea typeface="+mn-ea"/>
          </a:endParaRPr>
        </a:p>
      </dsp:txBody>
      <dsp:txXfrm>
        <a:off x="3891655" y="1704505"/>
        <a:ext cx="3980352" cy="435876"/>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type="rect" r:blip="" rot="270">
                  <dgm:adjLst/>
                </dgm:shape>
              </dgm:if>
              <dgm:else name="Name11">
                <dgm:shape xmlns:r="http://schemas.openxmlformats.org/officeDocument/2006/relationships" type="rect" r:blip="" rot="90">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3">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4">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type="rect" r:blip="" rot="270">
                  <dgm:adjLst/>
                </dgm:shape>
              </dgm:if>
              <dgm:else name="Name11">
                <dgm:shape xmlns:r="http://schemas.openxmlformats.org/officeDocument/2006/relationships" type="rect" r:blip="" rot="90">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4">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5">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buFont typeface="Arial" panose="020B0604020202020204" pitchFamily="34" charset="0"/>
              <a:buChar char="•"/>
              <a:defRPr sz="1200" smtClean="0"/>
            </a:lvl1pPr>
          </a:lstStyle>
          <a:p>
            <a:pPr>
              <a:defRPr/>
            </a:pPr>
            <a:fld id="{B4468787-A7A1-4FF4-B9E6-AEA4BBA10F24}"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iki.mbalib.com/wiki/%E8%B5%84%E6%9C%AC%E5%AE%B6" TargetMode="External"/><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43363" name="文本占位符 2"/>
          <p:cNvSpPr>
            <a:spLocks noGrp="1" noRot="1" noChangeArrowheads="1"/>
          </p:cNvSpPr>
          <p:nvPr>
            <p:ph type="body" idx="4294967295"/>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1" dirty="0">
                <a:latin typeface="楷体" panose="02010609060101010101" pitchFamily="49" charset="-122"/>
                <a:ea typeface="楷体" panose="02010609060101010101" pitchFamily="49" charset="-122"/>
              </a:rPr>
              <a:t>要缩短必要劳动时间，需要降低劳动力价值，而劳动力价值是由工人及其家庭所必需的生活资料价值所构成的，因此就要降低这些生活资料的价值，也就是要提高这些生产部门的劳动生产率。</a:t>
            </a:r>
            <a:endParaRPr lang="zh-CN" altLang="en-US" sz="900" b="1" dirty="0">
              <a:latin typeface="楷体" panose="02010609060101010101" pitchFamily="49" charset="-122"/>
              <a:ea typeface="楷体" panose="02010609060101010101" pitchFamily="49"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资本家追求了剩余价值，这些剩余价值用来干嘛？</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900" dirty="0">
                <a:ea typeface="楷体_GB2312" pitchFamily="49" charset="-122"/>
              </a:rPr>
              <a:t>剩余价值理论的重要组成部分，揭露资本主义制度下，贫富两极分化的原因，揭示失业现象的本质</a:t>
            </a:r>
            <a:endParaRPr lang="zh-CN" altLang="en-US" dirty="0"/>
          </a:p>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900" dirty="0">
                <a:ea typeface="楷体_GB2312" pitchFamily="49" charset="-122"/>
              </a:rPr>
              <a:t>剩余价值理论的重要组成部分，揭露资本主义制度下，贫富两极分化的原因，揭示失业现象的本质</a:t>
            </a:r>
            <a:r>
              <a:rPr lang="en-US" altLang="zh-CN" sz="900" dirty="0">
                <a:ea typeface="楷体_GB2312" pitchFamily="49" charset="-122"/>
              </a:rPr>
              <a:t>TUE4</a:t>
            </a:r>
            <a:r>
              <a:rPr lang="zh-CN" altLang="en-US" sz="900">
                <a:ea typeface="楷体_GB2312" pitchFamily="49" charset="-122"/>
              </a:rPr>
              <a:t>结束</a:t>
            </a:r>
            <a:endParaRPr lang="zh-CN" altLang="en-US" dirty="0"/>
          </a:p>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先对人口过剩，并不是社会发展、生产力发展不需要，而是资本增值的过程不需要这些劳动力，劳动力超过了资本对爱的需要，成为过剩或者多余。</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900" b="1" dirty="0">
                <a:latin typeface="楷体_GB2312" pitchFamily="49" charset="-122"/>
                <a:ea typeface="楷体_GB2312" pitchFamily="49" charset="-122"/>
              </a:rPr>
              <a:t>社会主义失业治理：</a:t>
            </a:r>
            <a:r>
              <a:rPr lang="zh-CN" altLang="zh-CN" sz="900" b="1" dirty="0">
                <a:latin typeface="楷体_GB2312" pitchFamily="49" charset="-122"/>
                <a:ea typeface="楷体_GB2312" pitchFamily="49" charset="-122"/>
              </a:rPr>
              <a:t>加快发展经济</a:t>
            </a:r>
            <a:r>
              <a:rPr lang="zh-CN" altLang="zh-CN" b="1" dirty="0"/>
              <a:t>、</a:t>
            </a:r>
            <a:r>
              <a:rPr lang="zh-CN" altLang="zh-CN" sz="900" b="1" dirty="0">
                <a:latin typeface="楷体_GB2312" pitchFamily="49" charset="-122"/>
                <a:ea typeface="楷体_GB2312" pitchFamily="49" charset="-122"/>
              </a:rPr>
              <a:t>发展教育</a:t>
            </a:r>
            <a:r>
              <a:rPr lang="zh-CN" altLang="zh-CN" b="1" dirty="0"/>
              <a:t>、</a:t>
            </a:r>
            <a:r>
              <a:rPr lang="zh-CN" altLang="zh-CN" sz="900" b="1" dirty="0">
                <a:latin typeface="楷体_GB2312" pitchFamily="49" charset="-122"/>
                <a:ea typeface="楷体_GB2312" pitchFamily="49" charset="-122"/>
              </a:rPr>
              <a:t>计划生育等。</a:t>
            </a:r>
            <a:endParaRPr lang="zh-CN" altLang="zh-CN" sz="900" b="1" dirty="0">
              <a:latin typeface="楷体_GB2312" pitchFamily="49" charset="-122"/>
              <a:ea typeface="楷体_GB2312" pitchFamily="49" charset="-122"/>
            </a:endParaRPr>
          </a:p>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资本家投入生产过程的资本，从自然形式上看，总是一定数量的生产资料和劳动力构成的。二者的比例，反映生产力的水平。生产力水平越高，每个劳动力推动的生产资料越多。这种由生产技术水平和所决定的生产资料和劳动力的比例，叫做资本的技术构成。</a:t>
            </a:r>
            <a:endParaRPr lang="en-US" altLang="zh-CN" dirty="0"/>
          </a:p>
          <a:p>
            <a:r>
              <a:rPr lang="zh-CN" altLang="en-US" dirty="0"/>
              <a:t>从价值形式上看，资本分为不变资本与可变资本，这两部分资本价值之间的比例，叫做资本的价值构成。通常用</a:t>
            </a:r>
            <a:r>
              <a:rPr lang="en-US" altLang="zh-CN" dirty="0"/>
              <a:t>C:V</a:t>
            </a:r>
            <a:r>
              <a:rPr lang="zh-CN" altLang="en-US" dirty="0"/>
              <a:t>表示。</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solidFill>
                  <a:srgbClr val="333333"/>
                </a:solidFill>
                <a:latin typeface="Arial" panose="020B0604020202020204" pitchFamily="34" charset="0"/>
              </a:rPr>
              <a:t>个别资本为</a:t>
            </a:r>
            <a:r>
              <a:rPr lang="zh-CN" altLang="en-US" dirty="0">
                <a:solidFill>
                  <a:srgbClr val="2153B0"/>
                </a:solidFill>
                <a:latin typeface="Arial" panose="020B0604020202020204" pitchFamily="34" charset="0"/>
                <a:hlinkClick r:id="rId3" tooltip="资本家"/>
              </a:rPr>
              <a:t>资本家</a:t>
            </a:r>
            <a:r>
              <a:rPr lang="zh-CN" altLang="en-US" dirty="0">
                <a:solidFill>
                  <a:srgbClr val="333333"/>
                </a:solidFill>
                <a:latin typeface="Arial" panose="020B0604020202020204" pitchFamily="34" charset="0"/>
              </a:rPr>
              <a:t>或资本家集团所有，为了增殖价值，它必须经常处于运动之中。但</a:t>
            </a:r>
            <a:r>
              <a:rPr lang="en-US" altLang="zh-CN" dirty="0">
                <a:solidFill>
                  <a:srgbClr val="333333"/>
                </a:solidFill>
                <a:latin typeface="Arial" panose="020B0604020202020204" pitchFamily="34" charset="0"/>
              </a:rPr>
              <a:t>, </a:t>
            </a:r>
            <a:r>
              <a:rPr lang="zh-CN" altLang="en-US" b="1" u="sng" dirty="0">
                <a:solidFill>
                  <a:srgbClr val="333333"/>
                </a:solidFill>
                <a:latin typeface="Arial" panose="020B0604020202020204" pitchFamily="34" charset="0"/>
              </a:rPr>
              <a:t>这一运动在空间和时间上的条件</a:t>
            </a:r>
            <a:r>
              <a:rPr lang="zh-CN" altLang="en-US" dirty="0">
                <a:solidFill>
                  <a:srgbClr val="333333"/>
                </a:solidFill>
                <a:latin typeface="Arial" panose="020B0604020202020204" pitchFamily="34" charset="0"/>
              </a:rPr>
              <a:t>，在资本主义制度下并不一定能同时存在。由于资本主义各种矛盾的存在，特别是基本矛盾的存在，是的周期性的经济危机时常爆发，影响资本连续和高速运动。</a:t>
            </a:r>
            <a:endParaRPr lang="zh-CN" altLang="en-US" dirty="0"/>
          </a:p>
          <a:p>
            <a:pPr eaLnBrk="0" fontAlgn="auto" hangingPunct="0">
              <a:lnSpc>
                <a:spcPct val="80000"/>
              </a:lnSpc>
              <a:spcBef>
                <a:spcPct val="0"/>
              </a:spcBef>
              <a:spcAft>
                <a:spcPts val="0"/>
              </a:spcAft>
              <a:buFontTx/>
              <a:buNone/>
            </a:pPr>
            <a:r>
              <a:rPr lang="zh-CN" altLang="zh-CN" b="1" dirty="0">
                <a:solidFill>
                  <a:srgbClr val="C00000"/>
                </a:solidFill>
                <a:ea typeface="楷体_GB2312" pitchFamily="49" charset="-122"/>
              </a:rPr>
              <a:t>私人劳动和社会劳动的矛盾构成私有制商品经济的基本矛盾。矛盾产生基础：社会分工和私有制。矛盾解决途径：交换。</a:t>
            </a:r>
            <a:endParaRPr lang="zh-CN" altLang="zh-CN" b="1" dirty="0">
              <a:solidFill>
                <a:srgbClr val="C00000"/>
              </a:solidFill>
              <a:ea typeface="楷体_GB2312" pitchFamily="49" charset="-122"/>
            </a:endParaRPr>
          </a:p>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第一部类，由生产生产资料的部门所构成，其产品进入生产领域</a:t>
            </a:r>
            <a:endParaRPr lang="en-US" altLang="zh-CN" dirty="0"/>
          </a:p>
          <a:p>
            <a:r>
              <a:rPr lang="zh-CN" altLang="en-US" dirty="0"/>
              <a:t>第二部类，由生产消费资料的部门所构成，其产品进入生活消费领域</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即，社会总产品，在实物上得到替换，在价值上得到补偿。</a:t>
            </a: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既要保证简单再生产的实现，也要保证扩大再生产的实现。</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bwMode="auto">
          <a:noFill/>
          <a:ln>
            <a:solidFill>
              <a:srgbClr val="000000"/>
            </a:solidFill>
            <a:miter lim="800000"/>
          </a:ln>
        </p:spPr>
      </p:sp>
      <p:sp>
        <p:nvSpPr>
          <p:cNvPr id="145411" name="备注占位符 2"/>
          <p:cNvSpPr>
            <a:spLocks noGrp="1"/>
          </p:cNvSpPr>
          <p:nvPr>
            <p:ph type="body" idx="1"/>
          </p:nvPr>
        </p:nvSpPr>
        <p:spPr bwMode="auto">
          <a:noFill/>
        </p:spPr>
        <p:txBody>
          <a:bodyPr wrap="square" numCol="1" anchor="t" anchorCtr="0" compatLnSpc="1"/>
          <a:lstStyle/>
          <a:p>
            <a:r>
              <a:rPr lang="zh-CN" altLang="en-US" smtClean="0"/>
              <a:t>没有价值的东西，不一定是不是具有使用价值。</a:t>
            </a:r>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剩余价值与可变资本的关系便被掩盖了。</a:t>
            </a:r>
            <a:endParaRPr lang="en-US" altLang="zh-CN" dirty="0"/>
          </a:p>
          <a:p>
            <a:r>
              <a:rPr lang="zh-CN" altLang="en-US" sz="900" b="1" dirty="0">
                <a:solidFill>
                  <a:srgbClr val="000000"/>
                </a:solidFill>
                <a:latin typeface="楷体_GB2312" pitchFamily="49" charset="-122"/>
                <a:ea typeface="楷体_GB2312" pitchFamily="49" charset="-122"/>
              </a:rPr>
              <a:t>提高利润率是经营者获取最大限度利润的重要途径。</a:t>
            </a: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为了得到尽可能多的利润和尽可能高的利润率，</a:t>
            </a:r>
            <a:r>
              <a:rPr kumimoji="1" lang="zh-CN" altLang="en-US" sz="900" b="1" dirty="0">
                <a:solidFill>
                  <a:srgbClr val="000000"/>
                </a:solidFill>
                <a:latin typeface="楷体_GB2312" pitchFamily="49" charset="-122"/>
                <a:ea typeface="楷体_GB2312" pitchFamily="49" charset="-122"/>
              </a:rPr>
              <a:t>不同生产部门的资本家之间展开激烈竞争，大量资本从利润率低的部门转投到利润率高的部门。</a:t>
            </a:r>
            <a:endParaRPr kumimoji="1" lang="en-US" altLang="zh-CN" sz="900" b="1" dirty="0">
              <a:solidFill>
                <a:srgbClr val="000000"/>
              </a:solidFill>
              <a:latin typeface="楷体_GB2312" pitchFamily="49" charset="-122"/>
              <a:ea typeface="楷体_GB2312" pitchFamily="49" charset="-122"/>
            </a:endParaRPr>
          </a:p>
          <a:p>
            <a:r>
              <a:rPr kumimoji="1" lang="zh-CN" altLang="en-US" sz="900" b="1" dirty="0">
                <a:solidFill>
                  <a:srgbClr val="000000"/>
                </a:solidFill>
                <a:ea typeface="楷体_GB2312" pitchFamily="49" charset="-122"/>
              </a:rPr>
              <a:t>从而导致，各部门，利润平均化，在利润平均化的过程中，形成了社会平均利润。按照平均利润率计算</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bwMode="auto">
          <a:noFill/>
          <a:ln>
            <a:solidFill>
              <a:srgbClr val="000000"/>
            </a:solidFill>
            <a:miter lim="800000"/>
          </a:ln>
        </p:spPr>
      </p:sp>
      <p:sp>
        <p:nvSpPr>
          <p:cNvPr id="146435" name="备注占位符 2"/>
          <p:cNvSpPr>
            <a:spLocks noGrp="1"/>
          </p:cNvSpPr>
          <p:nvPr>
            <p:ph type="body" idx="1"/>
          </p:nvPr>
        </p:nvSpPr>
        <p:spPr bwMode="auto">
          <a:noFill/>
        </p:spPr>
        <p:txBody>
          <a:bodyPr wrap="square" numCol="1" anchor="t" anchorCtr="0" compatLnSpc="1"/>
          <a:lstStyle/>
          <a:p>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1" dirty="0">
                <a:solidFill>
                  <a:srgbClr val="000000"/>
                </a:solidFill>
                <a:ea typeface="楷体_GB2312" pitchFamily="49" charset="-122"/>
              </a:rPr>
              <a:t>商品价值量是由生产商品的</a:t>
            </a:r>
            <a:r>
              <a:rPr lang="zh-CN" altLang="en-US" sz="900" b="1" u="sng" dirty="0">
                <a:solidFill>
                  <a:srgbClr val="C00000"/>
                </a:solidFill>
                <a:ea typeface="楷体_GB2312" pitchFamily="49" charset="-122"/>
              </a:rPr>
              <a:t>劳动时间</a:t>
            </a:r>
            <a:r>
              <a:rPr lang="zh-CN" altLang="en-US" sz="900" b="1" dirty="0">
                <a:solidFill>
                  <a:srgbClr val="000000"/>
                </a:solidFill>
                <a:ea typeface="楷体_GB2312" pitchFamily="49" charset="-122"/>
              </a:rPr>
              <a:t>决定的。</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商品价值量同简单劳动与复杂劳动有密切的关系。</a:t>
            </a: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u="none" strike="noStrike" kern="1200" dirty="0">
                <a:solidFill>
                  <a:schemeClr val="tx1"/>
                </a:solidFill>
                <a:effectLst/>
                <a:latin typeface="+mn-lt"/>
                <a:ea typeface="微软雅黑" panose="020B0503020204020204" charset="-122"/>
                <a:cs typeface="+mn-cs"/>
              </a:rPr>
              <a:t>生产商品的劳动虽然具有社会性，是社会劳动，但它在生产过程中却直接是私人劳动，这种劳动最后能不能转化为社会劳动，能不能构成社会总劳动的一部分，并不取决于他本人，而取决于别的商品生产者对其劳动的需要，即取决于社会，这就是矛盾</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000000"/>
                </a:solidFill>
                <a:latin typeface="楷体_GB2312" pitchFamily="49" charset="-122"/>
                <a:ea typeface="楷体_GB2312" pitchFamily="49" charset="-122"/>
              </a:rPr>
              <a:t>就是劳动力的支出，就是劳动力的价值。</a:t>
            </a:r>
            <a:endParaRPr lang="en-US" altLang="zh-CN" b="1" dirty="0">
              <a:solidFill>
                <a:srgbClr val="000000"/>
              </a:solidFill>
              <a:latin typeface="楷体_GB2312" pitchFamily="49" charset="-122"/>
              <a:ea typeface="楷体_GB2312" pitchFamily="49" charset="-122"/>
            </a:endParaRPr>
          </a:p>
          <a:p>
            <a:r>
              <a:rPr lang="zh-CN" altLang="zh-CN" b="1" dirty="0">
                <a:latin typeface="楷体_GB2312" pitchFamily="49" charset="-122"/>
                <a:ea typeface="楷体_GB2312" pitchFamily="49" charset="-122"/>
              </a:rPr>
              <a:t>价值和剩余价值的创造，它是价值的源泉。</a:t>
            </a:r>
            <a:endParaRPr lang="en-US" altLang="zh-CN" b="1" dirty="0">
              <a:latin typeface="楷体_GB2312" pitchFamily="49" charset="-122"/>
              <a:ea typeface="楷体_GB2312" pitchFamily="49"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b="1" dirty="0">
                <a:latin typeface="楷体_GB2312" pitchFamily="49" charset="-122"/>
                <a:ea typeface="楷体_GB2312" pitchFamily="49" charset="-122"/>
              </a:rPr>
              <a:t>货币所有者购买劳动力，在消费的过程中，不仅能够收回他购买劳动力时支付的价值，还能够得到一个增殖的价值，即剩余价值。</a:t>
            </a:r>
            <a:endParaRPr lang="en-US" altLang="zh-CN" b="1" dirty="0">
              <a:latin typeface="楷体_GB2312" pitchFamily="49" charset="-122"/>
              <a:ea typeface="楷体_GB2312" pitchFamily="49"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b="1" dirty="0">
                <a:latin typeface="楷体_GB2312" pitchFamily="49" charset="-122"/>
                <a:ea typeface="楷体_GB2312" pitchFamily="49" charset="-122"/>
              </a:rPr>
              <a:t>货币够买的劳动力带来了剩余价值，货币，就变成了资本。 </a:t>
            </a:r>
            <a:endParaRPr lang="zh-CN" altLang="zh-CN" b="1" dirty="0">
              <a:latin typeface="楷体_GB2312" pitchFamily="49" charset="-122"/>
              <a:ea typeface="楷体_GB2312" pitchFamily="49" charset="-122"/>
            </a:endParaRPr>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900" b="1" dirty="0">
                <a:latin typeface="幼圆" pitchFamily="49" charset="-122"/>
                <a:ea typeface="幼圆" pitchFamily="49" charset="-122"/>
              </a:rPr>
              <a:t>资本在资本主义生产过程中采取</a:t>
            </a:r>
            <a:r>
              <a:rPr lang="zh-CN" altLang="en-US" sz="1000" b="1" dirty="0">
                <a:latin typeface="幼圆" pitchFamily="49" charset="-122"/>
                <a:ea typeface="幼圆" pitchFamily="49" charset="-122"/>
              </a:rPr>
              <a:t>生产资料和劳动力</a:t>
            </a:r>
            <a:r>
              <a:rPr lang="zh-CN" altLang="en-US" sz="900" b="1" dirty="0">
                <a:latin typeface="幼圆" pitchFamily="49" charset="-122"/>
                <a:ea typeface="幼圆" pitchFamily="49" charset="-122"/>
              </a:rPr>
              <a:t>两种形态。根据这两部分资本在剩余价值生产中所起的不同作用，将资本区分为：</a:t>
            </a:r>
            <a:endParaRPr lang="zh-CN" altLang="en-US" sz="900" b="1" dirty="0"/>
          </a:p>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MON3</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4" name="Group 2"/>
          <p:cNvGrpSpPr/>
          <p:nvPr/>
        </p:nvGrpSpPr>
        <p:grpSpPr bwMode="auto">
          <a:xfrm>
            <a:off x="0" y="0"/>
            <a:ext cx="8805863" cy="6858000"/>
            <a:chOff x="0" y="0"/>
            <a:chExt cx="5547" cy="4320"/>
          </a:xfrm>
        </p:grpSpPr>
        <p:grpSp>
          <p:nvGrpSpPr>
            <p:cNvPr id="5" name="Group 3"/>
            <p:cNvGrpSpPr/>
            <p:nvPr userDrawn="1"/>
          </p:nvGrpSpPr>
          <p:grpSpPr bwMode="auto">
            <a:xfrm rot="-215207">
              <a:off x="3691" y="232"/>
              <a:ext cx="1856" cy="3627"/>
              <a:chOff x="0" y="-2"/>
              <a:chExt cx="1856" cy="3627"/>
            </a:xfrm>
          </p:grpSpPr>
          <p:sp>
            <p:nvSpPr>
              <p:cNvPr id="39" name="未知"/>
              <p:cNvSpPr>
                <a:spLocks noChangeArrowheads="1"/>
              </p:cNvSpPr>
              <p:nvPr/>
            </p:nvSpPr>
            <p:spPr bwMode="auto">
              <a:xfrm rot="12185230" flipV="1">
                <a:off x="523" y="-2"/>
                <a:ext cx="1333" cy="1485"/>
              </a:xfrm>
              <a:custGeom>
                <a:avLst/>
                <a:gdLst>
                  <a:gd name="T0" fmla="*/ 16 w 596"/>
                  <a:gd name="T1" fmla="*/ 370 h 666"/>
                  <a:gd name="T2" fmla="*/ 6 w 596"/>
                  <a:gd name="T3" fmla="*/ 341 h 666"/>
                  <a:gd name="T4" fmla="*/ 0 w 596"/>
                  <a:gd name="T5" fmla="*/ 289 h 666"/>
                  <a:gd name="T6" fmla="*/ 4 w 596"/>
                  <a:gd name="T7" fmla="*/ 222 h 666"/>
                  <a:gd name="T8" fmla="*/ 25 w 596"/>
                  <a:gd name="T9" fmla="*/ 151 h 666"/>
                  <a:gd name="T10" fmla="*/ 69 w 596"/>
                  <a:gd name="T11" fmla="*/ 84 h 666"/>
                  <a:gd name="T12" fmla="*/ 142 w 596"/>
                  <a:gd name="T13" fmla="*/ 31 h 666"/>
                  <a:gd name="T14" fmla="*/ 247 w 596"/>
                  <a:gd name="T15" fmla="*/ 2 h 666"/>
                  <a:gd name="T16" fmla="*/ 380 w 596"/>
                  <a:gd name="T17" fmla="*/ 9 h 666"/>
                  <a:gd name="T18" fmla="*/ 484 w 596"/>
                  <a:gd name="T19" fmla="*/ 68 h 666"/>
                  <a:gd name="T20" fmla="*/ 554 w 596"/>
                  <a:gd name="T21" fmla="*/ 165 h 666"/>
                  <a:gd name="T22" fmla="*/ 591 w 596"/>
                  <a:gd name="T23" fmla="*/ 284 h 666"/>
                  <a:gd name="T24" fmla="*/ 595 w 596"/>
                  <a:gd name="T25" fmla="*/ 409 h 666"/>
                  <a:gd name="T26" fmla="*/ 566 w 596"/>
                  <a:gd name="T27" fmla="*/ 525 h 666"/>
                  <a:gd name="T28" fmla="*/ 507 w 596"/>
                  <a:gd name="T29" fmla="*/ 615 h 666"/>
                  <a:gd name="T30" fmla="*/ 417 w 596"/>
                  <a:gd name="T31" fmla="*/ 663 h 666"/>
                  <a:gd name="T32" fmla="*/ 389 w 596"/>
                  <a:gd name="T33" fmla="*/ 659 h 666"/>
                  <a:gd name="T34" fmla="*/ 441 w 596"/>
                  <a:gd name="T35" fmla="*/ 617 h 666"/>
                  <a:gd name="T36" fmla="*/ 482 w 596"/>
                  <a:gd name="T37" fmla="*/ 544 h 666"/>
                  <a:gd name="T38" fmla="*/ 509 w 596"/>
                  <a:gd name="T39" fmla="*/ 454 h 666"/>
                  <a:gd name="T40" fmla="*/ 520 w 596"/>
                  <a:gd name="T41" fmla="*/ 355 h 666"/>
                  <a:gd name="T42" fmla="*/ 514 w 596"/>
                  <a:gd name="T43" fmla="*/ 258 h 666"/>
                  <a:gd name="T44" fmla="*/ 485 w 596"/>
                  <a:gd name="T45" fmla="*/ 174 h 666"/>
                  <a:gd name="T46" fmla="*/ 433 w 596"/>
                  <a:gd name="T47" fmla="*/ 112 h 666"/>
                  <a:gd name="T48" fmla="*/ 341 w 596"/>
                  <a:gd name="T49" fmla="*/ 75 h 666"/>
                  <a:gd name="T50" fmla="*/ 246 w 596"/>
                  <a:gd name="T51" fmla="*/ 61 h 666"/>
                  <a:gd name="T52" fmla="*/ 174 w 596"/>
                  <a:gd name="T53" fmla="*/ 71 h 666"/>
                  <a:gd name="T54" fmla="*/ 121 w 596"/>
                  <a:gd name="T55" fmla="*/ 101 h 666"/>
                  <a:gd name="T56" fmla="*/ 84 w 596"/>
                  <a:gd name="T57" fmla="*/ 149 h 666"/>
                  <a:gd name="T58" fmla="*/ 57 w 596"/>
                  <a:gd name="T59" fmla="*/ 206 h 666"/>
                  <a:gd name="T60" fmla="*/ 40 w 596"/>
                  <a:gd name="T61" fmla="*/ 272 h 666"/>
                  <a:gd name="T62" fmla="*/ 28 w 596"/>
                  <a:gd name="T63" fmla="*/ 339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40" name="未知"/>
              <p:cNvSpPr>
                <a:spLocks noChangeArrowheads="1"/>
              </p:cNvSpPr>
              <p:nvPr/>
            </p:nvSpPr>
            <p:spPr bwMode="auto">
              <a:xfrm rot="12185230" flipV="1">
                <a:off x="1018" y="1022"/>
                <a:ext cx="571" cy="531"/>
              </a:xfrm>
              <a:custGeom>
                <a:avLst/>
                <a:gdLst>
                  <a:gd name="T0" fmla="*/ 0 w 257"/>
                  <a:gd name="T1" fmla="*/ 0 h 237"/>
                  <a:gd name="T2" fmla="*/ 0 w 257"/>
                  <a:gd name="T3" fmla="*/ 25 h 237"/>
                  <a:gd name="T4" fmla="*/ 3 w 257"/>
                  <a:gd name="T5" fmla="*/ 50 h 237"/>
                  <a:gd name="T6" fmla="*/ 6 w 257"/>
                  <a:gd name="T7" fmla="*/ 75 h 237"/>
                  <a:gd name="T8" fmla="*/ 11 w 257"/>
                  <a:gd name="T9" fmla="*/ 98 h 237"/>
                  <a:gd name="T10" fmla="*/ 18 w 257"/>
                  <a:gd name="T11" fmla="*/ 119 h 237"/>
                  <a:gd name="T12" fmla="*/ 27 w 257"/>
                  <a:gd name="T13" fmla="*/ 141 h 237"/>
                  <a:gd name="T14" fmla="*/ 38 w 257"/>
                  <a:gd name="T15" fmla="*/ 161 h 237"/>
                  <a:gd name="T16" fmla="*/ 51 w 257"/>
                  <a:gd name="T17" fmla="*/ 178 h 237"/>
                  <a:gd name="T18" fmla="*/ 67 w 257"/>
                  <a:gd name="T19" fmla="*/ 194 h 237"/>
                  <a:gd name="T20" fmla="*/ 86 w 257"/>
                  <a:gd name="T21" fmla="*/ 208 h 237"/>
                  <a:gd name="T22" fmla="*/ 106 w 257"/>
                  <a:gd name="T23" fmla="*/ 219 h 237"/>
                  <a:gd name="T24" fmla="*/ 131 w 257"/>
                  <a:gd name="T25" fmla="*/ 228 h 237"/>
                  <a:gd name="T26" fmla="*/ 158 w 257"/>
                  <a:gd name="T27" fmla="*/ 234 h 237"/>
                  <a:gd name="T28" fmla="*/ 188 w 257"/>
                  <a:gd name="T29" fmla="*/ 237 h 237"/>
                  <a:gd name="T30" fmla="*/ 220 w 257"/>
                  <a:gd name="T31" fmla="*/ 236 h 237"/>
                  <a:gd name="T32" fmla="*/ 257 w 257"/>
                  <a:gd name="T33" fmla="*/ 232 h 237"/>
                  <a:gd name="T34" fmla="*/ 224 w 257"/>
                  <a:gd name="T35" fmla="*/ 227 h 237"/>
                  <a:gd name="T36" fmla="*/ 195 w 257"/>
                  <a:gd name="T37" fmla="*/ 220 h 237"/>
                  <a:gd name="T38" fmla="*/ 170 w 257"/>
                  <a:gd name="T39" fmla="*/ 212 h 237"/>
                  <a:gd name="T40" fmla="*/ 148 w 257"/>
                  <a:gd name="T41" fmla="*/ 204 h 237"/>
                  <a:gd name="T42" fmla="*/ 128 w 257"/>
                  <a:gd name="T43" fmla="*/ 193 h 237"/>
                  <a:gd name="T44" fmla="*/ 112 w 257"/>
                  <a:gd name="T45" fmla="*/ 182 h 237"/>
                  <a:gd name="T46" fmla="*/ 97 w 257"/>
                  <a:gd name="T47" fmla="*/ 169 h 237"/>
                  <a:gd name="T48" fmla="*/ 84 w 257"/>
                  <a:gd name="T49" fmla="*/ 155 h 237"/>
                  <a:gd name="T50" fmla="*/ 72 w 257"/>
                  <a:gd name="T51" fmla="*/ 141 h 237"/>
                  <a:gd name="T52" fmla="*/ 61 w 257"/>
                  <a:gd name="T53" fmla="*/ 125 h 237"/>
                  <a:gd name="T54" fmla="*/ 52 w 257"/>
                  <a:gd name="T55" fmla="*/ 107 h 237"/>
                  <a:gd name="T56" fmla="*/ 43 w 257"/>
                  <a:gd name="T57" fmla="*/ 88 h 237"/>
                  <a:gd name="T58" fmla="*/ 33 w 257"/>
                  <a:gd name="T59" fmla="*/ 69 h 237"/>
                  <a:gd name="T60" fmla="*/ 23 w 257"/>
                  <a:gd name="T61" fmla="*/ 47 h 237"/>
                  <a:gd name="T62" fmla="*/ 12 w 257"/>
                  <a:gd name="T63" fmla="*/ 24 h 237"/>
                  <a:gd name="T64" fmla="*/ 0 w 257"/>
                  <a:gd name="T65"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41" name="未知"/>
              <p:cNvSpPr>
                <a:spLocks noChangeArrowheads="1"/>
              </p:cNvSpPr>
              <p:nvPr/>
            </p:nvSpPr>
            <p:spPr bwMode="auto">
              <a:xfrm rot="12185230" flipV="1">
                <a:off x="627" y="1387"/>
                <a:ext cx="277" cy="249"/>
              </a:xfrm>
              <a:custGeom>
                <a:avLst/>
                <a:gdLst>
                  <a:gd name="T0" fmla="*/ 77 w 124"/>
                  <a:gd name="T1" fmla="*/ 0 h 110"/>
                  <a:gd name="T2" fmla="*/ 124 w 124"/>
                  <a:gd name="T3" fmla="*/ 108 h 110"/>
                  <a:gd name="T4" fmla="*/ 120 w 124"/>
                  <a:gd name="T5" fmla="*/ 107 h 110"/>
                  <a:gd name="T6" fmla="*/ 107 w 124"/>
                  <a:gd name="T7" fmla="*/ 105 h 110"/>
                  <a:gd name="T8" fmla="*/ 89 w 124"/>
                  <a:gd name="T9" fmla="*/ 101 h 110"/>
                  <a:gd name="T10" fmla="*/ 68 w 124"/>
                  <a:gd name="T11" fmla="*/ 99 h 110"/>
                  <a:gd name="T12" fmla="*/ 45 w 124"/>
                  <a:gd name="T13" fmla="*/ 97 h 110"/>
                  <a:gd name="T14" fmla="*/ 25 w 124"/>
                  <a:gd name="T15" fmla="*/ 98 h 110"/>
                  <a:gd name="T16" fmla="*/ 9 w 124"/>
                  <a:gd name="T17" fmla="*/ 102 h 110"/>
                  <a:gd name="T18" fmla="*/ 0 w 124"/>
                  <a:gd name="T19" fmla="*/ 110 h 110"/>
                  <a:gd name="T20" fmla="*/ 4 w 124"/>
                  <a:gd name="T21" fmla="*/ 98 h 110"/>
                  <a:gd name="T22" fmla="*/ 8 w 124"/>
                  <a:gd name="T23" fmla="*/ 89 h 110"/>
                  <a:gd name="T24" fmla="*/ 16 w 124"/>
                  <a:gd name="T25" fmla="*/ 82 h 110"/>
                  <a:gd name="T26" fmla="*/ 25 w 124"/>
                  <a:gd name="T27" fmla="*/ 76 h 110"/>
                  <a:gd name="T28" fmla="*/ 36 w 124"/>
                  <a:gd name="T29" fmla="*/ 72 h 110"/>
                  <a:gd name="T30" fmla="*/ 47 w 124"/>
                  <a:gd name="T31" fmla="*/ 71 h 110"/>
                  <a:gd name="T32" fmla="*/ 59 w 124"/>
                  <a:gd name="T33" fmla="*/ 71 h 110"/>
                  <a:gd name="T34" fmla="*/ 72 w 124"/>
                  <a:gd name="T35" fmla="*/ 74 h 110"/>
                  <a:gd name="T36" fmla="*/ 73 w 124"/>
                  <a:gd name="T37" fmla="*/ 71 h 110"/>
                  <a:gd name="T38" fmla="*/ 70 w 124"/>
                  <a:gd name="T39" fmla="*/ 56 h 110"/>
                  <a:gd name="T40" fmla="*/ 67 w 124"/>
                  <a:gd name="T41" fmla="*/ 38 h 110"/>
                  <a:gd name="T42" fmla="*/ 65 w 124"/>
                  <a:gd name="T43" fmla="*/ 30 h 110"/>
                  <a:gd name="T44" fmla="*/ 63 w 124"/>
                  <a:gd name="T45" fmla="*/ 30 h 110"/>
                  <a:gd name="T46" fmla="*/ 61 w 124"/>
                  <a:gd name="T47" fmla="*/ 29 h 110"/>
                  <a:gd name="T48" fmla="*/ 59 w 124"/>
                  <a:gd name="T49" fmla="*/ 26 h 110"/>
                  <a:gd name="T50" fmla="*/ 57 w 124"/>
                  <a:gd name="T51" fmla="*/ 23 h 110"/>
                  <a:gd name="T52" fmla="*/ 57 w 124"/>
                  <a:gd name="T53" fmla="*/ 19 h 110"/>
                  <a:gd name="T54" fmla="*/ 59 w 124"/>
                  <a:gd name="T55" fmla="*/ 14 h 110"/>
                  <a:gd name="T56" fmla="*/ 66 w 124"/>
                  <a:gd name="T57" fmla="*/ 8 h 110"/>
                  <a:gd name="T58" fmla="*/ 77 w 124"/>
                  <a:gd name="T5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42" name="未知"/>
              <p:cNvSpPr>
                <a:spLocks noChangeArrowheads="1"/>
              </p:cNvSpPr>
              <p:nvPr/>
            </p:nvSpPr>
            <p:spPr bwMode="auto">
              <a:xfrm rot="12185230" flipV="1">
                <a:off x="967" y="197"/>
                <a:ext cx="245" cy="347"/>
              </a:xfrm>
              <a:custGeom>
                <a:avLst/>
                <a:gdLst>
                  <a:gd name="T0" fmla="*/ 0 w 109"/>
                  <a:gd name="T1" fmla="*/ 0 h 156"/>
                  <a:gd name="T2" fmla="*/ 5 w 109"/>
                  <a:gd name="T3" fmla="*/ 1 h 156"/>
                  <a:gd name="T4" fmla="*/ 18 w 109"/>
                  <a:gd name="T5" fmla="*/ 5 h 156"/>
                  <a:gd name="T6" fmla="*/ 37 w 109"/>
                  <a:gd name="T7" fmla="*/ 12 h 156"/>
                  <a:gd name="T8" fmla="*/ 58 w 109"/>
                  <a:gd name="T9" fmla="*/ 24 h 156"/>
                  <a:gd name="T10" fmla="*/ 78 w 109"/>
                  <a:gd name="T11" fmla="*/ 44 h 156"/>
                  <a:gd name="T12" fmla="*/ 96 w 109"/>
                  <a:gd name="T13" fmla="*/ 71 h 156"/>
                  <a:gd name="T14" fmla="*/ 107 w 109"/>
                  <a:gd name="T15" fmla="*/ 108 h 156"/>
                  <a:gd name="T16" fmla="*/ 109 w 109"/>
                  <a:gd name="T17" fmla="*/ 156 h 156"/>
                  <a:gd name="T18" fmla="*/ 105 w 109"/>
                  <a:gd name="T19" fmla="*/ 156 h 156"/>
                  <a:gd name="T20" fmla="*/ 99 w 109"/>
                  <a:gd name="T21" fmla="*/ 156 h 156"/>
                  <a:gd name="T22" fmla="*/ 93 w 109"/>
                  <a:gd name="T23" fmla="*/ 156 h 156"/>
                  <a:gd name="T24" fmla="*/ 87 w 109"/>
                  <a:gd name="T25" fmla="*/ 154 h 156"/>
                  <a:gd name="T26" fmla="*/ 81 w 109"/>
                  <a:gd name="T27" fmla="*/ 153 h 156"/>
                  <a:gd name="T28" fmla="*/ 74 w 109"/>
                  <a:gd name="T29" fmla="*/ 150 h 156"/>
                  <a:gd name="T30" fmla="*/ 66 w 109"/>
                  <a:gd name="T31" fmla="*/ 145 h 156"/>
                  <a:gd name="T32" fmla="*/ 58 w 109"/>
                  <a:gd name="T33" fmla="*/ 139 h 156"/>
                  <a:gd name="T34" fmla="*/ 53 w 109"/>
                  <a:gd name="T35" fmla="*/ 126 h 156"/>
                  <a:gd name="T36" fmla="*/ 53 w 109"/>
                  <a:gd name="T37" fmla="*/ 111 h 156"/>
                  <a:gd name="T38" fmla="*/ 56 w 109"/>
                  <a:gd name="T39" fmla="*/ 96 h 156"/>
                  <a:gd name="T40" fmla="*/ 59 w 109"/>
                  <a:gd name="T41" fmla="*/ 80 h 156"/>
                  <a:gd name="T42" fmla="*/ 56 w 109"/>
                  <a:gd name="T43" fmla="*/ 62 h 156"/>
                  <a:gd name="T44" fmla="*/ 48 w 109"/>
                  <a:gd name="T45" fmla="*/ 43 h 156"/>
                  <a:gd name="T46" fmla="*/ 31 w 109"/>
                  <a:gd name="T47" fmla="*/ 23 h 156"/>
                  <a:gd name="T48" fmla="*/ 0 w 109"/>
                  <a:gd name="T4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43" name="未知"/>
              <p:cNvSpPr>
                <a:spLocks noChangeArrowheads="1"/>
              </p:cNvSpPr>
              <p:nvPr/>
            </p:nvSpPr>
            <p:spPr bwMode="auto">
              <a:xfrm rot="12185230" flipV="1">
                <a:off x="833" y="1429"/>
                <a:ext cx="103" cy="209"/>
              </a:xfrm>
              <a:custGeom>
                <a:avLst/>
                <a:gdLst>
                  <a:gd name="T0" fmla="*/ 31 w 46"/>
                  <a:gd name="T1" fmla="*/ 0 h 94"/>
                  <a:gd name="T2" fmla="*/ 20 w 46"/>
                  <a:gd name="T3" fmla="*/ 38 h 94"/>
                  <a:gd name="T4" fmla="*/ 15 w 46"/>
                  <a:gd name="T5" fmla="*/ 62 h 94"/>
                  <a:gd name="T6" fmla="*/ 11 w 46"/>
                  <a:gd name="T7" fmla="*/ 79 h 94"/>
                  <a:gd name="T8" fmla="*/ 0 w 46"/>
                  <a:gd name="T9" fmla="*/ 94 h 94"/>
                  <a:gd name="T10" fmla="*/ 12 w 46"/>
                  <a:gd name="T11" fmla="*/ 88 h 94"/>
                  <a:gd name="T12" fmla="*/ 23 w 46"/>
                  <a:gd name="T13" fmla="*/ 80 h 94"/>
                  <a:gd name="T14" fmla="*/ 32 w 46"/>
                  <a:gd name="T15" fmla="*/ 69 h 94"/>
                  <a:gd name="T16" fmla="*/ 40 w 46"/>
                  <a:gd name="T17" fmla="*/ 57 h 94"/>
                  <a:gd name="T18" fmla="*/ 45 w 46"/>
                  <a:gd name="T19" fmla="*/ 44 h 94"/>
                  <a:gd name="T20" fmla="*/ 46 w 46"/>
                  <a:gd name="T21" fmla="*/ 30 h 94"/>
                  <a:gd name="T22" fmla="*/ 42 w 46"/>
                  <a:gd name="T23" fmla="*/ 15 h 94"/>
                  <a:gd name="T24" fmla="*/ 31 w 4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44" name="未知"/>
              <p:cNvSpPr>
                <a:spLocks noChangeArrowheads="1"/>
              </p:cNvSpPr>
              <p:nvPr/>
            </p:nvSpPr>
            <p:spPr bwMode="auto">
              <a:xfrm rot="12185230" flipV="1">
                <a:off x="883" y="547"/>
                <a:ext cx="120" cy="90"/>
              </a:xfrm>
              <a:custGeom>
                <a:avLst/>
                <a:gdLst>
                  <a:gd name="T0" fmla="*/ 0 w 54"/>
                  <a:gd name="T1" fmla="*/ 0 h 40"/>
                  <a:gd name="T2" fmla="*/ 1 w 54"/>
                  <a:gd name="T3" fmla="*/ 1 h 40"/>
                  <a:gd name="T4" fmla="*/ 6 w 54"/>
                  <a:gd name="T5" fmla="*/ 3 h 40"/>
                  <a:gd name="T6" fmla="*/ 13 w 54"/>
                  <a:gd name="T7" fmla="*/ 8 h 40"/>
                  <a:gd name="T8" fmla="*/ 21 w 54"/>
                  <a:gd name="T9" fmla="*/ 12 h 40"/>
                  <a:gd name="T10" fmla="*/ 29 w 54"/>
                  <a:gd name="T11" fmla="*/ 15 h 40"/>
                  <a:gd name="T12" fmla="*/ 38 w 54"/>
                  <a:gd name="T13" fmla="*/ 17 h 40"/>
                  <a:gd name="T14" fmla="*/ 46 w 54"/>
                  <a:gd name="T15" fmla="*/ 18 h 40"/>
                  <a:gd name="T16" fmla="*/ 54 w 54"/>
                  <a:gd name="T17" fmla="*/ 16 h 40"/>
                  <a:gd name="T18" fmla="*/ 53 w 54"/>
                  <a:gd name="T19" fmla="*/ 25 h 40"/>
                  <a:gd name="T20" fmla="*/ 50 w 54"/>
                  <a:gd name="T21" fmla="*/ 33 h 40"/>
                  <a:gd name="T22" fmla="*/ 44 w 54"/>
                  <a:gd name="T23" fmla="*/ 38 h 40"/>
                  <a:gd name="T24" fmla="*/ 37 w 54"/>
                  <a:gd name="T25" fmla="*/ 40 h 40"/>
                  <a:gd name="T26" fmla="*/ 28 w 54"/>
                  <a:gd name="T27" fmla="*/ 39 h 40"/>
                  <a:gd name="T28" fmla="*/ 19 w 54"/>
                  <a:gd name="T29" fmla="*/ 32 h 40"/>
                  <a:gd name="T30" fmla="*/ 10 w 54"/>
                  <a:gd name="T31" fmla="*/ 20 h 40"/>
                  <a:gd name="T32" fmla="*/ 0 w 54"/>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45" name="未知"/>
              <p:cNvSpPr>
                <a:spLocks noChangeArrowheads="1"/>
              </p:cNvSpPr>
              <p:nvPr/>
            </p:nvSpPr>
            <p:spPr bwMode="auto">
              <a:xfrm rot="12185230" flipV="1">
                <a:off x="0" y="1566"/>
                <a:ext cx="330" cy="2059"/>
              </a:xfrm>
              <a:custGeom>
                <a:avLst/>
                <a:gdLst>
                  <a:gd name="T0" fmla="*/ 0 w 149"/>
                  <a:gd name="T1" fmla="*/ 0 h 704"/>
                  <a:gd name="T2" fmla="*/ 6 w 149"/>
                  <a:gd name="T3" fmla="*/ 6 h 704"/>
                  <a:gd name="T4" fmla="*/ 16 w 149"/>
                  <a:gd name="T5" fmla="*/ 14 h 704"/>
                  <a:gd name="T6" fmla="*/ 28 w 149"/>
                  <a:gd name="T7" fmla="*/ 24 h 704"/>
                  <a:gd name="T8" fmla="*/ 41 w 149"/>
                  <a:gd name="T9" fmla="*/ 37 h 704"/>
                  <a:gd name="T10" fmla="*/ 58 w 149"/>
                  <a:gd name="T11" fmla="*/ 53 h 704"/>
                  <a:gd name="T12" fmla="*/ 73 w 149"/>
                  <a:gd name="T13" fmla="*/ 70 h 704"/>
                  <a:gd name="T14" fmla="*/ 88 w 149"/>
                  <a:gd name="T15" fmla="*/ 90 h 704"/>
                  <a:gd name="T16" fmla="*/ 100 w 149"/>
                  <a:gd name="T17" fmla="*/ 113 h 704"/>
                  <a:gd name="T18" fmla="*/ 112 w 149"/>
                  <a:gd name="T19" fmla="*/ 137 h 704"/>
                  <a:gd name="T20" fmla="*/ 120 w 149"/>
                  <a:gd name="T21" fmla="*/ 165 h 704"/>
                  <a:gd name="T22" fmla="*/ 124 w 149"/>
                  <a:gd name="T23" fmla="*/ 196 h 704"/>
                  <a:gd name="T24" fmla="*/ 126 w 149"/>
                  <a:gd name="T25" fmla="*/ 228 h 704"/>
                  <a:gd name="T26" fmla="*/ 120 w 149"/>
                  <a:gd name="T27" fmla="*/ 264 h 704"/>
                  <a:gd name="T28" fmla="*/ 109 w 149"/>
                  <a:gd name="T29" fmla="*/ 302 h 704"/>
                  <a:gd name="T30" fmla="*/ 92 w 149"/>
                  <a:gd name="T31" fmla="*/ 342 h 704"/>
                  <a:gd name="T32" fmla="*/ 67 w 149"/>
                  <a:gd name="T33" fmla="*/ 386 h 704"/>
                  <a:gd name="T34" fmla="*/ 39 w 149"/>
                  <a:gd name="T35" fmla="*/ 436 h 704"/>
                  <a:gd name="T36" fmla="*/ 21 w 149"/>
                  <a:gd name="T37" fmla="*/ 482 h 704"/>
                  <a:gd name="T38" fmla="*/ 10 w 149"/>
                  <a:gd name="T39" fmla="*/ 525 h 704"/>
                  <a:gd name="T40" fmla="*/ 6 w 149"/>
                  <a:gd name="T41" fmla="*/ 566 h 704"/>
                  <a:gd name="T42" fmla="*/ 6 w 149"/>
                  <a:gd name="T43" fmla="*/ 605 h 704"/>
                  <a:gd name="T44" fmla="*/ 8 w 149"/>
                  <a:gd name="T45" fmla="*/ 641 h 704"/>
                  <a:gd name="T46" fmla="*/ 12 w 149"/>
                  <a:gd name="T47" fmla="*/ 673 h 704"/>
                  <a:gd name="T48" fmla="*/ 14 w 149"/>
                  <a:gd name="T49" fmla="*/ 704 h 704"/>
                  <a:gd name="T50" fmla="*/ 41 w 149"/>
                  <a:gd name="T51" fmla="*/ 688 h 704"/>
                  <a:gd name="T52" fmla="*/ 39 w 149"/>
                  <a:gd name="T53" fmla="*/ 680 h 704"/>
                  <a:gd name="T54" fmla="*/ 36 w 149"/>
                  <a:gd name="T55" fmla="*/ 657 h 704"/>
                  <a:gd name="T56" fmla="*/ 33 w 149"/>
                  <a:gd name="T57" fmla="*/ 622 h 704"/>
                  <a:gd name="T58" fmla="*/ 35 w 149"/>
                  <a:gd name="T59" fmla="*/ 575 h 704"/>
                  <a:gd name="T60" fmla="*/ 41 w 149"/>
                  <a:gd name="T61" fmla="*/ 519 h 704"/>
                  <a:gd name="T62" fmla="*/ 58 w 149"/>
                  <a:gd name="T63" fmla="*/ 455 h 704"/>
                  <a:gd name="T64" fmla="*/ 86 w 149"/>
                  <a:gd name="T65" fmla="*/ 386 h 704"/>
                  <a:gd name="T66" fmla="*/ 129 w 149"/>
                  <a:gd name="T67" fmla="*/ 313 h 704"/>
                  <a:gd name="T68" fmla="*/ 143 w 149"/>
                  <a:gd name="T69" fmla="*/ 279 h 704"/>
                  <a:gd name="T70" fmla="*/ 149 w 149"/>
                  <a:gd name="T71" fmla="*/ 235 h 704"/>
                  <a:gd name="T72" fmla="*/ 144 w 149"/>
                  <a:gd name="T73" fmla="*/ 184 h 704"/>
                  <a:gd name="T74" fmla="*/ 131 w 149"/>
                  <a:gd name="T75" fmla="*/ 134 h 704"/>
                  <a:gd name="T76" fmla="*/ 109 w 149"/>
                  <a:gd name="T77" fmla="*/ 85 h 704"/>
                  <a:gd name="T78" fmla="*/ 81 w 149"/>
                  <a:gd name="T79" fmla="*/ 44 h 704"/>
                  <a:gd name="T80" fmla="*/ 44 w 149"/>
                  <a:gd name="T81" fmla="*/ 14 h 704"/>
                  <a:gd name="T82" fmla="*/ 0 w 149"/>
                  <a:gd name="T83"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grpSp>
        <p:sp>
          <p:nvSpPr>
            <p:cNvPr id="6" name="未知"/>
            <p:cNvSpPr>
              <a:spLocks noChangeArrowheads="1"/>
            </p:cNvSpPr>
            <p:nvPr/>
          </p:nvSpPr>
          <p:spPr bwMode="auto">
            <a:xfrm rot="373330" flipH="1">
              <a:off x="22" y="1957"/>
              <a:ext cx="323" cy="649"/>
            </a:xfrm>
            <a:custGeom>
              <a:avLst/>
              <a:gdLst>
                <a:gd name="T0" fmla="*/ 94 w 128"/>
                <a:gd name="T1" fmla="*/ 0 h 217"/>
                <a:gd name="T2" fmla="*/ 105 w 128"/>
                <a:gd name="T3" fmla="*/ 9 h 217"/>
                <a:gd name="T4" fmla="*/ 115 w 128"/>
                <a:gd name="T5" fmla="*/ 27 h 217"/>
                <a:gd name="T6" fmla="*/ 123 w 128"/>
                <a:gd name="T7" fmla="*/ 50 h 217"/>
                <a:gd name="T8" fmla="*/ 128 w 128"/>
                <a:gd name="T9" fmla="*/ 78 h 217"/>
                <a:gd name="T10" fmla="*/ 127 w 128"/>
                <a:gd name="T11" fmla="*/ 111 h 217"/>
                <a:gd name="T12" fmla="*/ 116 w 128"/>
                <a:gd name="T13" fmla="*/ 145 h 217"/>
                <a:gd name="T14" fmla="*/ 94 w 128"/>
                <a:gd name="T15" fmla="*/ 181 h 217"/>
                <a:gd name="T16" fmla="*/ 60 w 128"/>
                <a:gd name="T17" fmla="*/ 217 h 217"/>
                <a:gd name="T18" fmla="*/ 49 w 128"/>
                <a:gd name="T19" fmla="*/ 213 h 217"/>
                <a:gd name="T20" fmla="*/ 38 w 128"/>
                <a:gd name="T21" fmla="*/ 210 h 217"/>
                <a:gd name="T22" fmla="*/ 26 w 128"/>
                <a:gd name="T23" fmla="*/ 205 h 217"/>
                <a:gd name="T24" fmla="*/ 16 w 128"/>
                <a:gd name="T25" fmla="*/ 201 h 217"/>
                <a:gd name="T26" fmla="*/ 8 w 128"/>
                <a:gd name="T27" fmla="*/ 196 h 217"/>
                <a:gd name="T28" fmla="*/ 2 w 128"/>
                <a:gd name="T29" fmla="*/ 190 h 217"/>
                <a:gd name="T30" fmla="*/ 0 w 128"/>
                <a:gd name="T31" fmla="*/ 183 h 217"/>
                <a:gd name="T32" fmla="*/ 1 w 128"/>
                <a:gd name="T33" fmla="*/ 178 h 217"/>
                <a:gd name="T34" fmla="*/ 13 w 128"/>
                <a:gd name="T35" fmla="*/ 171 h 217"/>
                <a:gd name="T36" fmla="*/ 29 w 128"/>
                <a:gd name="T37" fmla="*/ 161 h 217"/>
                <a:gd name="T38" fmla="*/ 46 w 128"/>
                <a:gd name="T39" fmla="*/ 150 h 217"/>
                <a:gd name="T40" fmla="*/ 63 w 128"/>
                <a:gd name="T41" fmla="*/ 134 h 217"/>
                <a:gd name="T42" fmla="*/ 79 w 128"/>
                <a:gd name="T43" fmla="*/ 112 h 217"/>
                <a:gd name="T44" fmla="*/ 91 w 128"/>
                <a:gd name="T45" fmla="*/ 83 h 217"/>
                <a:gd name="T46" fmla="*/ 97 w 128"/>
                <a:gd name="T47" fmla="*/ 46 h 217"/>
                <a:gd name="T48" fmla="*/ 94 w 128"/>
                <a:gd name="T49"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7" name="未知"/>
            <p:cNvSpPr>
              <a:spLocks noChangeArrowheads="1"/>
            </p:cNvSpPr>
            <p:nvPr/>
          </p:nvSpPr>
          <p:spPr bwMode="auto">
            <a:xfrm>
              <a:off x="168" y="1260"/>
              <a:ext cx="1259" cy="1532"/>
            </a:xfrm>
            <a:custGeom>
              <a:avLst/>
              <a:gdLst>
                <a:gd name="T0" fmla="*/ 891 w 1259"/>
                <a:gd name="T1" fmla="*/ 1532 h 1532"/>
                <a:gd name="T2" fmla="*/ 954 w 1259"/>
                <a:gd name="T3" fmla="*/ 1452 h 1532"/>
                <a:gd name="T4" fmla="*/ 1032 w 1259"/>
                <a:gd name="T5" fmla="*/ 1338 h 1532"/>
                <a:gd name="T6" fmla="*/ 1115 w 1259"/>
                <a:gd name="T7" fmla="*/ 1188 h 1532"/>
                <a:gd name="T8" fmla="*/ 1194 w 1259"/>
                <a:gd name="T9" fmla="*/ 1023 h 1532"/>
                <a:gd name="T10" fmla="*/ 1244 w 1259"/>
                <a:gd name="T11" fmla="*/ 841 h 1532"/>
                <a:gd name="T12" fmla="*/ 1259 w 1259"/>
                <a:gd name="T13" fmla="*/ 647 h 1532"/>
                <a:gd name="T14" fmla="*/ 1230 w 1259"/>
                <a:gd name="T15" fmla="*/ 463 h 1532"/>
                <a:gd name="T16" fmla="*/ 1140 w 1259"/>
                <a:gd name="T17" fmla="*/ 294 h 1532"/>
                <a:gd name="T18" fmla="*/ 1043 w 1259"/>
                <a:gd name="T19" fmla="*/ 190 h 1532"/>
                <a:gd name="T20" fmla="*/ 961 w 1259"/>
                <a:gd name="T21" fmla="*/ 109 h 1532"/>
                <a:gd name="T22" fmla="*/ 894 w 1259"/>
                <a:gd name="T23" fmla="*/ 65 h 1532"/>
                <a:gd name="T24" fmla="*/ 786 w 1259"/>
                <a:gd name="T25" fmla="*/ 18 h 1532"/>
                <a:gd name="T26" fmla="*/ 642 w 1259"/>
                <a:gd name="T27" fmla="*/ 0 h 1532"/>
                <a:gd name="T28" fmla="*/ 440 w 1259"/>
                <a:gd name="T29" fmla="*/ 23 h 1532"/>
                <a:gd name="T30" fmla="*/ 366 w 1259"/>
                <a:gd name="T31" fmla="*/ 44 h 1532"/>
                <a:gd name="T32" fmla="*/ 292 w 1259"/>
                <a:gd name="T33" fmla="*/ 58 h 1532"/>
                <a:gd name="T34" fmla="*/ 229 w 1259"/>
                <a:gd name="T35" fmla="*/ 79 h 1532"/>
                <a:gd name="T36" fmla="*/ 178 w 1259"/>
                <a:gd name="T37" fmla="*/ 103 h 1532"/>
                <a:gd name="T38" fmla="*/ 127 w 1259"/>
                <a:gd name="T39" fmla="*/ 127 h 1532"/>
                <a:gd name="T40" fmla="*/ 82 w 1259"/>
                <a:gd name="T41" fmla="*/ 158 h 1532"/>
                <a:gd name="T42" fmla="*/ 41 w 1259"/>
                <a:gd name="T43" fmla="*/ 197 h 1532"/>
                <a:gd name="T44" fmla="*/ 0 w 1259"/>
                <a:gd name="T45" fmla="*/ 243 h 1532"/>
                <a:gd name="T46" fmla="*/ 76 w 1259"/>
                <a:gd name="T47" fmla="*/ 215 h 1532"/>
                <a:gd name="T48" fmla="*/ 144 w 1259"/>
                <a:gd name="T49" fmla="*/ 194 h 1532"/>
                <a:gd name="T50" fmla="*/ 212 w 1259"/>
                <a:gd name="T51" fmla="*/ 179 h 1532"/>
                <a:gd name="T52" fmla="*/ 280 w 1259"/>
                <a:gd name="T53" fmla="*/ 164 h 1532"/>
                <a:gd name="T54" fmla="*/ 336 w 1259"/>
                <a:gd name="T55" fmla="*/ 149 h 1532"/>
                <a:gd name="T56" fmla="*/ 397 w 1259"/>
                <a:gd name="T57" fmla="*/ 149 h 1532"/>
                <a:gd name="T58" fmla="*/ 458 w 1259"/>
                <a:gd name="T59" fmla="*/ 141 h 1532"/>
                <a:gd name="T60" fmla="*/ 511 w 1259"/>
                <a:gd name="T61" fmla="*/ 146 h 1532"/>
                <a:gd name="T62" fmla="*/ 565 w 1259"/>
                <a:gd name="T63" fmla="*/ 152 h 1532"/>
                <a:gd name="T64" fmla="*/ 618 w 1259"/>
                <a:gd name="T65" fmla="*/ 166 h 1532"/>
                <a:gd name="T66" fmla="*/ 669 w 1259"/>
                <a:gd name="T67" fmla="*/ 186 h 1532"/>
                <a:gd name="T68" fmla="*/ 715 w 1259"/>
                <a:gd name="T69" fmla="*/ 205 h 1532"/>
                <a:gd name="T70" fmla="*/ 760 w 1259"/>
                <a:gd name="T71" fmla="*/ 239 h 1532"/>
                <a:gd name="T72" fmla="*/ 811 w 1259"/>
                <a:gd name="T73" fmla="*/ 267 h 1532"/>
                <a:gd name="T74" fmla="*/ 855 w 1259"/>
                <a:gd name="T75" fmla="*/ 307 h 1532"/>
                <a:gd name="T76" fmla="*/ 899 w 1259"/>
                <a:gd name="T77" fmla="*/ 348 h 1532"/>
                <a:gd name="T78" fmla="*/ 971 w 1259"/>
                <a:gd name="T79" fmla="*/ 464 h 1532"/>
                <a:gd name="T80" fmla="*/ 1016 w 1259"/>
                <a:gd name="T81" fmla="*/ 606 h 1532"/>
                <a:gd name="T82" fmla="*/ 1027 w 1259"/>
                <a:gd name="T83" fmla="*/ 774 h 1532"/>
                <a:gd name="T84" fmla="*/ 1022 w 1259"/>
                <a:gd name="T85" fmla="*/ 939 h 1532"/>
                <a:gd name="T86" fmla="*/ 1002 w 1259"/>
                <a:gd name="T87" fmla="*/ 1117 h 1532"/>
                <a:gd name="T88" fmla="*/ 966 w 1259"/>
                <a:gd name="T89" fmla="*/ 1279 h 1532"/>
                <a:gd name="T90" fmla="*/ 933 w 1259"/>
                <a:gd name="T91" fmla="*/ 1421 h 1532"/>
                <a:gd name="T92" fmla="*/ 891 w 1259"/>
                <a:gd name="T93" fmla="*/ 1532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8" name="未知"/>
            <p:cNvSpPr>
              <a:spLocks noChangeArrowheads="1"/>
            </p:cNvSpPr>
            <p:nvPr/>
          </p:nvSpPr>
          <p:spPr bwMode="auto">
            <a:xfrm>
              <a:off x="0" y="2610"/>
              <a:ext cx="801" cy="459"/>
            </a:xfrm>
            <a:custGeom>
              <a:avLst/>
              <a:gdLst>
                <a:gd name="T0" fmla="*/ 0 w 801"/>
                <a:gd name="T1" fmla="*/ 0 h 459"/>
                <a:gd name="T2" fmla="*/ 37 w 801"/>
                <a:gd name="T3" fmla="*/ 69 h 459"/>
                <a:gd name="T4" fmla="*/ 68 w 801"/>
                <a:gd name="T5" fmla="*/ 132 h 459"/>
                <a:gd name="T6" fmla="*/ 110 w 801"/>
                <a:gd name="T7" fmla="*/ 188 h 459"/>
                <a:gd name="T8" fmla="*/ 149 w 801"/>
                <a:gd name="T9" fmla="*/ 229 h 459"/>
                <a:gd name="T10" fmla="*/ 192 w 801"/>
                <a:gd name="T11" fmla="*/ 278 h 459"/>
                <a:gd name="T12" fmla="*/ 250 w 801"/>
                <a:gd name="T13" fmla="*/ 314 h 459"/>
                <a:gd name="T14" fmla="*/ 308 w 801"/>
                <a:gd name="T15" fmla="*/ 336 h 459"/>
                <a:gd name="T16" fmla="*/ 365 w 801"/>
                <a:gd name="T17" fmla="*/ 365 h 459"/>
                <a:gd name="T18" fmla="*/ 430 w 801"/>
                <a:gd name="T19" fmla="*/ 381 h 459"/>
                <a:gd name="T20" fmla="*/ 501 w 801"/>
                <a:gd name="T21" fmla="*/ 390 h 459"/>
                <a:gd name="T22" fmla="*/ 573 w 801"/>
                <a:gd name="T23" fmla="*/ 392 h 459"/>
                <a:gd name="T24" fmla="*/ 646 w 801"/>
                <a:gd name="T25" fmla="*/ 381 h 459"/>
                <a:gd name="T26" fmla="*/ 726 w 801"/>
                <a:gd name="T27" fmla="*/ 362 h 459"/>
                <a:gd name="T28" fmla="*/ 801 w 801"/>
                <a:gd name="T29" fmla="*/ 335 h 459"/>
                <a:gd name="T30" fmla="*/ 731 w 801"/>
                <a:gd name="T31" fmla="*/ 377 h 459"/>
                <a:gd name="T32" fmla="*/ 662 w 801"/>
                <a:gd name="T33" fmla="*/ 404 h 459"/>
                <a:gd name="T34" fmla="*/ 594 w 801"/>
                <a:gd name="T35" fmla="*/ 432 h 459"/>
                <a:gd name="T36" fmla="*/ 532 w 801"/>
                <a:gd name="T37" fmla="*/ 445 h 459"/>
                <a:gd name="T38" fmla="*/ 471 w 801"/>
                <a:gd name="T39" fmla="*/ 459 h 459"/>
                <a:gd name="T40" fmla="*/ 411 w 801"/>
                <a:gd name="T41" fmla="*/ 458 h 459"/>
                <a:gd name="T42" fmla="*/ 350 w 801"/>
                <a:gd name="T43" fmla="*/ 458 h 459"/>
                <a:gd name="T44" fmla="*/ 291 w 801"/>
                <a:gd name="T45" fmla="*/ 450 h 459"/>
                <a:gd name="T46" fmla="*/ 244 w 801"/>
                <a:gd name="T47" fmla="*/ 436 h 459"/>
                <a:gd name="T48" fmla="*/ 192 w 801"/>
                <a:gd name="T49" fmla="*/ 415 h 459"/>
                <a:gd name="T50" fmla="*/ 145 w 801"/>
                <a:gd name="T51" fmla="*/ 394 h 459"/>
                <a:gd name="T52" fmla="*/ 100 w 801"/>
                <a:gd name="T53" fmla="*/ 373 h 459"/>
                <a:gd name="T54" fmla="*/ 60 w 801"/>
                <a:gd name="T55" fmla="*/ 347 h 459"/>
                <a:gd name="T56" fmla="*/ 0 w 801"/>
                <a:gd name="T57" fmla="*/ 294 h 459"/>
                <a:gd name="T58" fmla="*/ 0 w 801"/>
                <a:gd name="T59"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9" name="未知"/>
            <p:cNvSpPr>
              <a:spLocks noChangeArrowheads="1"/>
            </p:cNvSpPr>
            <p:nvPr/>
          </p:nvSpPr>
          <p:spPr bwMode="auto">
            <a:xfrm rot="373330" flipH="1">
              <a:off x="898" y="2855"/>
              <a:ext cx="354" cy="464"/>
            </a:xfrm>
            <a:custGeom>
              <a:avLst/>
              <a:gdLst>
                <a:gd name="T0" fmla="*/ 75 w 117"/>
                <a:gd name="T1" fmla="*/ 0 h 132"/>
                <a:gd name="T2" fmla="*/ 0 w 117"/>
                <a:gd name="T3" fmla="*/ 25 h 132"/>
                <a:gd name="T4" fmla="*/ 3 w 117"/>
                <a:gd name="T5" fmla="*/ 26 h 132"/>
                <a:gd name="T6" fmla="*/ 14 w 117"/>
                <a:gd name="T7" fmla="*/ 29 h 132"/>
                <a:gd name="T8" fmla="*/ 29 w 117"/>
                <a:gd name="T9" fmla="*/ 36 h 132"/>
                <a:gd name="T10" fmla="*/ 46 w 117"/>
                <a:gd name="T11" fmla="*/ 47 h 132"/>
                <a:gd name="T12" fmla="*/ 66 w 117"/>
                <a:gd name="T13" fmla="*/ 62 h 132"/>
                <a:gd name="T14" fmla="*/ 84 w 117"/>
                <a:gd name="T15" fmla="*/ 80 h 132"/>
                <a:gd name="T16" fmla="*/ 102 w 117"/>
                <a:gd name="T17" fmla="*/ 103 h 132"/>
                <a:gd name="T18" fmla="*/ 116 w 117"/>
                <a:gd name="T19" fmla="*/ 132 h 132"/>
                <a:gd name="T20" fmla="*/ 117 w 117"/>
                <a:gd name="T21" fmla="*/ 120 h 132"/>
                <a:gd name="T22" fmla="*/ 115 w 117"/>
                <a:gd name="T23" fmla="*/ 107 h 132"/>
                <a:gd name="T24" fmla="*/ 108 w 117"/>
                <a:gd name="T25" fmla="*/ 90 h 132"/>
                <a:gd name="T26" fmla="*/ 99 w 117"/>
                <a:gd name="T27" fmla="*/ 74 h 132"/>
                <a:gd name="T28" fmla="*/ 89 w 117"/>
                <a:gd name="T29" fmla="*/ 58 h 132"/>
                <a:gd name="T30" fmla="*/ 78 w 117"/>
                <a:gd name="T31" fmla="*/ 45 h 132"/>
                <a:gd name="T32" fmla="*/ 67 w 117"/>
                <a:gd name="T33" fmla="*/ 36 h 132"/>
                <a:gd name="T34" fmla="*/ 58 w 117"/>
                <a:gd name="T35" fmla="*/ 32 h 132"/>
                <a:gd name="T36" fmla="*/ 69 w 117"/>
                <a:gd name="T37" fmla="*/ 29 h 132"/>
                <a:gd name="T38" fmla="*/ 79 w 117"/>
                <a:gd name="T39" fmla="*/ 28 h 132"/>
                <a:gd name="T40" fmla="*/ 89 w 117"/>
                <a:gd name="T41" fmla="*/ 26 h 132"/>
                <a:gd name="T42" fmla="*/ 98 w 117"/>
                <a:gd name="T43" fmla="*/ 25 h 132"/>
                <a:gd name="T44" fmla="*/ 105 w 117"/>
                <a:gd name="T45" fmla="*/ 24 h 132"/>
                <a:gd name="T46" fmla="*/ 109 w 117"/>
                <a:gd name="T47" fmla="*/ 22 h 132"/>
                <a:gd name="T48" fmla="*/ 113 w 117"/>
                <a:gd name="T49" fmla="*/ 21 h 132"/>
                <a:gd name="T50" fmla="*/ 114 w 117"/>
                <a:gd name="T51" fmla="*/ 21 h 132"/>
                <a:gd name="T52" fmla="*/ 75 w 117"/>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 name="未知"/>
            <p:cNvSpPr>
              <a:spLocks noChangeArrowheads="1"/>
            </p:cNvSpPr>
            <p:nvPr/>
          </p:nvSpPr>
          <p:spPr bwMode="auto">
            <a:xfrm rot="373330" flipH="1">
              <a:off x="799" y="2979"/>
              <a:ext cx="87" cy="274"/>
            </a:xfrm>
            <a:custGeom>
              <a:avLst/>
              <a:gdLst>
                <a:gd name="T0" fmla="*/ 29 w 29"/>
                <a:gd name="T1" fmla="*/ 0 h 77"/>
                <a:gd name="T2" fmla="*/ 23 w 29"/>
                <a:gd name="T3" fmla="*/ 0 h 77"/>
                <a:gd name="T4" fmla="*/ 16 w 29"/>
                <a:gd name="T5" fmla="*/ 4 h 77"/>
                <a:gd name="T6" fmla="*/ 9 w 29"/>
                <a:gd name="T7" fmla="*/ 9 h 77"/>
                <a:gd name="T8" fmla="*/ 4 w 29"/>
                <a:gd name="T9" fmla="*/ 19 h 77"/>
                <a:gd name="T10" fmla="*/ 1 w 29"/>
                <a:gd name="T11" fmla="*/ 30 h 77"/>
                <a:gd name="T12" fmla="*/ 0 w 29"/>
                <a:gd name="T13" fmla="*/ 44 h 77"/>
                <a:gd name="T14" fmla="*/ 3 w 29"/>
                <a:gd name="T15" fmla="*/ 60 h 77"/>
                <a:gd name="T16" fmla="*/ 11 w 29"/>
                <a:gd name="T17" fmla="*/ 77 h 77"/>
                <a:gd name="T18" fmla="*/ 15 w 29"/>
                <a:gd name="T19" fmla="*/ 53 h 77"/>
                <a:gd name="T20" fmla="*/ 19 w 29"/>
                <a:gd name="T21" fmla="*/ 37 h 77"/>
                <a:gd name="T22" fmla="*/ 23 w 29"/>
                <a:gd name="T23" fmla="*/ 22 h 77"/>
                <a:gd name="T24" fmla="*/ 29 w 29"/>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1" name="未知"/>
            <p:cNvSpPr>
              <a:spLocks noChangeArrowheads="1"/>
            </p:cNvSpPr>
            <p:nvPr/>
          </p:nvSpPr>
          <p:spPr bwMode="auto">
            <a:xfrm>
              <a:off x="1190" y="3273"/>
              <a:ext cx="1108" cy="1047"/>
            </a:xfrm>
            <a:custGeom>
              <a:avLst/>
              <a:gdLst>
                <a:gd name="T0" fmla="*/ 784 w 1108"/>
                <a:gd name="T1" fmla="*/ 1047 h 1047"/>
                <a:gd name="T2" fmla="*/ 692 w 1108"/>
                <a:gd name="T3" fmla="*/ 1011 h 1047"/>
                <a:gd name="T4" fmla="*/ 607 w 1108"/>
                <a:gd name="T5" fmla="*/ 945 h 1047"/>
                <a:gd name="T6" fmla="*/ 517 w 1108"/>
                <a:gd name="T7" fmla="*/ 861 h 1047"/>
                <a:gd name="T8" fmla="*/ 432 w 1108"/>
                <a:gd name="T9" fmla="*/ 776 h 1047"/>
                <a:gd name="T10" fmla="*/ 350 w 1108"/>
                <a:gd name="T11" fmla="*/ 677 h 1047"/>
                <a:gd name="T12" fmla="*/ 266 w 1108"/>
                <a:gd name="T13" fmla="*/ 563 h 1047"/>
                <a:gd name="T14" fmla="*/ 188 w 1108"/>
                <a:gd name="T15" fmla="*/ 447 h 1047"/>
                <a:gd name="T16" fmla="*/ 122 w 1108"/>
                <a:gd name="T17" fmla="*/ 325 h 1047"/>
                <a:gd name="T18" fmla="*/ 65 w 1108"/>
                <a:gd name="T19" fmla="*/ 211 h 1047"/>
                <a:gd name="T20" fmla="*/ 21 w 1108"/>
                <a:gd name="T21" fmla="*/ 101 h 1047"/>
                <a:gd name="T22" fmla="*/ 0 w 1108"/>
                <a:gd name="T23" fmla="*/ 0 h 1047"/>
                <a:gd name="T24" fmla="*/ 109 w 1108"/>
                <a:gd name="T25" fmla="*/ 217 h 1047"/>
                <a:gd name="T26" fmla="*/ 209 w 1108"/>
                <a:gd name="T27" fmla="*/ 378 h 1047"/>
                <a:gd name="T28" fmla="*/ 294 w 1108"/>
                <a:gd name="T29" fmla="*/ 500 h 1047"/>
                <a:gd name="T30" fmla="*/ 373 w 1108"/>
                <a:gd name="T31" fmla="*/ 590 h 1047"/>
                <a:gd name="T32" fmla="*/ 441 w 1108"/>
                <a:gd name="T33" fmla="*/ 661 h 1047"/>
                <a:gd name="T34" fmla="*/ 506 w 1108"/>
                <a:gd name="T35" fmla="*/ 713 h 1047"/>
                <a:gd name="T36" fmla="*/ 564 w 1108"/>
                <a:gd name="T37" fmla="*/ 754 h 1047"/>
                <a:gd name="T38" fmla="*/ 620 w 1108"/>
                <a:gd name="T39" fmla="*/ 801 h 1047"/>
                <a:gd name="T40" fmla="*/ 754 w 1108"/>
                <a:gd name="T41" fmla="*/ 899 h 1047"/>
                <a:gd name="T42" fmla="*/ 925 w 1108"/>
                <a:gd name="T43" fmla="*/ 977 h 1047"/>
                <a:gd name="T44" fmla="*/ 1108 w 1108"/>
                <a:gd name="T45" fmla="*/ 1047 h 1047"/>
                <a:gd name="T46" fmla="*/ 784 w 1108"/>
                <a:gd name="T47" fmla="*/ 1047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grpSp>
          <p:nvGrpSpPr>
            <p:cNvPr id="12" name="Group 17"/>
            <p:cNvGrpSpPr/>
            <p:nvPr userDrawn="1"/>
          </p:nvGrpSpPr>
          <p:grpSpPr bwMode="auto">
            <a:xfrm rot="3220060">
              <a:off x="2626" y="749"/>
              <a:ext cx="569" cy="636"/>
              <a:chOff x="0" y="0"/>
              <a:chExt cx="129" cy="157"/>
            </a:xfrm>
          </p:grpSpPr>
          <p:sp>
            <p:nvSpPr>
              <p:cNvPr id="36" name="未知"/>
              <p:cNvSpPr>
                <a:spLocks noChangeArrowheads="1"/>
              </p:cNvSpPr>
              <p:nvPr/>
            </p:nvSpPr>
            <p:spPr bwMode="auto">
              <a:xfrm>
                <a:off x="0" y="0"/>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37" name="未知"/>
              <p:cNvSpPr>
                <a:spLocks noChangeArrowheads="1"/>
              </p:cNvSpPr>
              <p:nvPr/>
            </p:nvSpPr>
            <p:spPr bwMode="auto">
              <a:xfrm>
                <a:off x="59" y="28"/>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38" name="未知"/>
              <p:cNvSpPr>
                <a:spLocks noChangeArrowheads="1"/>
              </p:cNvSpPr>
              <p:nvPr/>
            </p:nvSpPr>
            <p:spPr bwMode="auto">
              <a:xfrm>
                <a:off x="45" y="132"/>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grpSp>
        <p:grpSp>
          <p:nvGrpSpPr>
            <p:cNvPr id="13" name="Group 21"/>
            <p:cNvGrpSpPr/>
            <p:nvPr userDrawn="1"/>
          </p:nvGrpSpPr>
          <p:grpSpPr bwMode="auto">
            <a:xfrm rot="-6691250">
              <a:off x="3629" y="124"/>
              <a:ext cx="361" cy="608"/>
              <a:chOff x="0" y="0"/>
              <a:chExt cx="131" cy="157"/>
            </a:xfrm>
          </p:grpSpPr>
          <p:sp>
            <p:nvSpPr>
              <p:cNvPr id="33" name="未知"/>
              <p:cNvSpPr>
                <a:spLocks noChangeArrowheads="1"/>
              </p:cNvSpPr>
              <p:nvPr/>
            </p:nvSpPr>
            <p:spPr bwMode="auto">
              <a:xfrm>
                <a:off x="0" y="0"/>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34" name="未知"/>
              <p:cNvSpPr>
                <a:spLocks noChangeArrowheads="1"/>
              </p:cNvSpPr>
              <p:nvPr/>
            </p:nvSpPr>
            <p:spPr bwMode="auto">
              <a:xfrm>
                <a:off x="61" y="28"/>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35" name="未知"/>
              <p:cNvSpPr>
                <a:spLocks noChangeArrowheads="1"/>
              </p:cNvSpPr>
              <p:nvPr/>
            </p:nvSpPr>
            <p:spPr bwMode="auto">
              <a:xfrm>
                <a:off x="46" y="132"/>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grpSp>
        <p:grpSp>
          <p:nvGrpSpPr>
            <p:cNvPr id="14" name="Group 25"/>
            <p:cNvGrpSpPr/>
            <p:nvPr userDrawn="1"/>
          </p:nvGrpSpPr>
          <p:grpSpPr bwMode="auto">
            <a:xfrm rot="8524840">
              <a:off x="665" y="3318"/>
              <a:ext cx="500" cy="499"/>
              <a:chOff x="0" y="1"/>
              <a:chExt cx="129" cy="156"/>
            </a:xfrm>
          </p:grpSpPr>
          <p:sp>
            <p:nvSpPr>
              <p:cNvPr id="30" name="未知"/>
              <p:cNvSpPr>
                <a:spLocks noChangeArrowheads="1"/>
              </p:cNvSpPr>
              <p:nvPr/>
            </p:nvSpPr>
            <p:spPr bwMode="auto">
              <a:xfrm>
                <a:off x="0" y="1"/>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31" name="未知"/>
              <p:cNvSpPr>
                <a:spLocks noChangeArrowheads="1"/>
              </p:cNvSpPr>
              <p:nvPr/>
            </p:nvSpPr>
            <p:spPr bwMode="auto">
              <a:xfrm>
                <a:off x="59" y="28"/>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32" name="未知"/>
              <p:cNvSpPr>
                <a:spLocks noChangeArrowheads="1"/>
              </p:cNvSpPr>
              <p:nvPr/>
            </p:nvSpPr>
            <p:spPr bwMode="auto">
              <a:xfrm>
                <a:off x="45" y="132"/>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grpSp>
        <p:grpSp>
          <p:nvGrpSpPr>
            <p:cNvPr id="15" name="Group 29"/>
            <p:cNvGrpSpPr/>
            <p:nvPr userDrawn="1"/>
          </p:nvGrpSpPr>
          <p:grpSpPr bwMode="auto">
            <a:xfrm rot="4106450" flipH="1">
              <a:off x="389" y="255"/>
              <a:ext cx="708" cy="891"/>
              <a:chOff x="0" y="0"/>
              <a:chExt cx="129" cy="157"/>
            </a:xfrm>
          </p:grpSpPr>
          <p:sp>
            <p:nvSpPr>
              <p:cNvPr id="27" name="未知"/>
              <p:cNvSpPr>
                <a:spLocks noChangeArrowheads="1"/>
              </p:cNvSpPr>
              <p:nvPr/>
            </p:nvSpPr>
            <p:spPr bwMode="auto">
              <a:xfrm>
                <a:off x="0" y="0"/>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28" name="未知"/>
              <p:cNvSpPr>
                <a:spLocks noChangeArrowheads="1"/>
              </p:cNvSpPr>
              <p:nvPr/>
            </p:nvSpPr>
            <p:spPr bwMode="auto">
              <a:xfrm>
                <a:off x="59" y="28"/>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29" name="未知"/>
              <p:cNvSpPr>
                <a:spLocks noChangeArrowheads="1"/>
              </p:cNvSpPr>
              <p:nvPr/>
            </p:nvSpPr>
            <p:spPr bwMode="auto">
              <a:xfrm>
                <a:off x="45" y="132"/>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grpSp>
        <p:grpSp>
          <p:nvGrpSpPr>
            <p:cNvPr id="16" name="Group 33"/>
            <p:cNvGrpSpPr/>
            <p:nvPr userDrawn="1"/>
          </p:nvGrpSpPr>
          <p:grpSpPr bwMode="auto">
            <a:xfrm rot="10015322" flipH="1">
              <a:off x="4625" y="2384"/>
              <a:ext cx="708" cy="891"/>
              <a:chOff x="0" y="0"/>
              <a:chExt cx="129" cy="157"/>
            </a:xfrm>
          </p:grpSpPr>
          <p:sp>
            <p:nvSpPr>
              <p:cNvPr id="24" name="未知"/>
              <p:cNvSpPr>
                <a:spLocks noChangeArrowheads="1"/>
              </p:cNvSpPr>
              <p:nvPr/>
            </p:nvSpPr>
            <p:spPr bwMode="auto">
              <a:xfrm>
                <a:off x="0" y="0"/>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25" name="未知"/>
              <p:cNvSpPr>
                <a:spLocks noChangeArrowheads="1"/>
              </p:cNvSpPr>
              <p:nvPr/>
            </p:nvSpPr>
            <p:spPr bwMode="auto">
              <a:xfrm>
                <a:off x="59" y="28"/>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26" name="未知"/>
              <p:cNvSpPr>
                <a:spLocks noChangeArrowheads="1"/>
              </p:cNvSpPr>
              <p:nvPr/>
            </p:nvSpPr>
            <p:spPr bwMode="auto">
              <a:xfrm>
                <a:off x="45" y="132"/>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grpSp>
        <p:sp>
          <p:nvSpPr>
            <p:cNvPr id="17" name="未知"/>
            <p:cNvSpPr>
              <a:spLocks noChangeArrowheads="1"/>
            </p:cNvSpPr>
            <p:nvPr/>
          </p:nvSpPr>
          <p:spPr bwMode="auto">
            <a:xfrm>
              <a:off x="1217" y="2"/>
              <a:ext cx="862" cy="886"/>
            </a:xfrm>
            <a:custGeom>
              <a:avLst/>
              <a:gdLst>
                <a:gd name="T0" fmla="*/ 0 w 862"/>
                <a:gd name="T1" fmla="*/ 0 h 886"/>
                <a:gd name="T2" fmla="*/ 6 w 862"/>
                <a:gd name="T3" fmla="*/ 107 h 886"/>
                <a:gd name="T4" fmla="*/ 37 w 862"/>
                <a:gd name="T5" fmla="*/ 262 h 886"/>
                <a:gd name="T6" fmla="*/ 83 w 862"/>
                <a:gd name="T7" fmla="*/ 410 h 886"/>
                <a:gd name="T8" fmla="*/ 149 w 862"/>
                <a:gd name="T9" fmla="*/ 546 h 886"/>
                <a:gd name="T10" fmla="*/ 237 w 862"/>
                <a:gd name="T11" fmla="*/ 666 h 886"/>
                <a:gd name="T12" fmla="*/ 338 w 862"/>
                <a:gd name="T13" fmla="*/ 764 h 886"/>
                <a:gd name="T14" fmla="*/ 450 w 862"/>
                <a:gd name="T15" fmla="*/ 838 h 886"/>
                <a:gd name="T16" fmla="*/ 579 w 862"/>
                <a:gd name="T17" fmla="*/ 879 h 886"/>
                <a:gd name="T18" fmla="*/ 714 w 862"/>
                <a:gd name="T19" fmla="*/ 886 h 886"/>
                <a:gd name="T20" fmla="*/ 862 w 862"/>
                <a:gd name="T21" fmla="*/ 851 h 886"/>
                <a:gd name="T22" fmla="*/ 784 w 862"/>
                <a:gd name="T23" fmla="*/ 856 h 886"/>
                <a:gd name="T24" fmla="*/ 700 w 862"/>
                <a:gd name="T25" fmla="*/ 835 h 886"/>
                <a:gd name="T26" fmla="*/ 621 w 862"/>
                <a:gd name="T27" fmla="*/ 794 h 886"/>
                <a:gd name="T28" fmla="*/ 542 w 862"/>
                <a:gd name="T29" fmla="*/ 728 h 886"/>
                <a:gd name="T30" fmla="*/ 466 w 862"/>
                <a:gd name="T31" fmla="*/ 649 h 886"/>
                <a:gd name="T32" fmla="*/ 397 w 862"/>
                <a:gd name="T33" fmla="*/ 557 h 886"/>
                <a:gd name="T34" fmla="*/ 334 w 862"/>
                <a:gd name="T35" fmla="*/ 454 h 886"/>
                <a:gd name="T36" fmla="*/ 279 w 862"/>
                <a:gd name="T37" fmla="*/ 339 h 886"/>
                <a:gd name="T38" fmla="*/ 238 w 862"/>
                <a:gd name="T39" fmla="*/ 225 h 886"/>
                <a:gd name="T40" fmla="*/ 205 w 862"/>
                <a:gd name="T41" fmla="*/ 105 h 886"/>
                <a:gd name="T42" fmla="*/ 184 w 862"/>
                <a:gd name="T43" fmla="*/ 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8" name="未知"/>
            <p:cNvSpPr>
              <a:spLocks noChangeArrowheads="1"/>
            </p:cNvSpPr>
            <p:nvPr/>
          </p:nvSpPr>
          <p:spPr bwMode="auto">
            <a:xfrm rot="9832527" flipV="1">
              <a:off x="2158" y="102"/>
              <a:ext cx="681" cy="593"/>
            </a:xfrm>
            <a:custGeom>
              <a:avLst/>
              <a:gdLst>
                <a:gd name="T0" fmla="*/ 0 w 257"/>
                <a:gd name="T1" fmla="*/ 0 h 237"/>
                <a:gd name="T2" fmla="*/ 0 w 257"/>
                <a:gd name="T3" fmla="*/ 25 h 237"/>
                <a:gd name="T4" fmla="*/ 3 w 257"/>
                <a:gd name="T5" fmla="*/ 50 h 237"/>
                <a:gd name="T6" fmla="*/ 6 w 257"/>
                <a:gd name="T7" fmla="*/ 75 h 237"/>
                <a:gd name="T8" fmla="*/ 11 w 257"/>
                <a:gd name="T9" fmla="*/ 98 h 237"/>
                <a:gd name="T10" fmla="*/ 18 w 257"/>
                <a:gd name="T11" fmla="*/ 119 h 237"/>
                <a:gd name="T12" fmla="*/ 27 w 257"/>
                <a:gd name="T13" fmla="*/ 141 h 237"/>
                <a:gd name="T14" fmla="*/ 38 w 257"/>
                <a:gd name="T15" fmla="*/ 161 h 237"/>
                <a:gd name="T16" fmla="*/ 51 w 257"/>
                <a:gd name="T17" fmla="*/ 178 h 237"/>
                <a:gd name="T18" fmla="*/ 67 w 257"/>
                <a:gd name="T19" fmla="*/ 194 h 237"/>
                <a:gd name="T20" fmla="*/ 86 w 257"/>
                <a:gd name="T21" fmla="*/ 208 h 237"/>
                <a:gd name="T22" fmla="*/ 106 w 257"/>
                <a:gd name="T23" fmla="*/ 219 h 237"/>
                <a:gd name="T24" fmla="*/ 131 w 257"/>
                <a:gd name="T25" fmla="*/ 228 h 237"/>
                <a:gd name="T26" fmla="*/ 158 w 257"/>
                <a:gd name="T27" fmla="*/ 234 h 237"/>
                <a:gd name="T28" fmla="*/ 188 w 257"/>
                <a:gd name="T29" fmla="*/ 237 h 237"/>
                <a:gd name="T30" fmla="*/ 220 w 257"/>
                <a:gd name="T31" fmla="*/ 236 h 237"/>
                <a:gd name="T32" fmla="*/ 257 w 257"/>
                <a:gd name="T33" fmla="*/ 232 h 237"/>
                <a:gd name="T34" fmla="*/ 224 w 257"/>
                <a:gd name="T35" fmla="*/ 227 h 237"/>
                <a:gd name="T36" fmla="*/ 195 w 257"/>
                <a:gd name="T37" fmla="*/ 220 h 237"/>
                <a:gd name="T38" fmla="*/ 170 w 257"/>
                <a:gd name="T39" fmla="*/ 212 h 237"/>
                <a:gd name="T40" fmla="*/ 148 w 257"/>
                <a:gd name="T41" fmla="*/ 204 h 237"/>
                <a:gd name="T42" fmla="*/ 128 w 257"/>
                <a:gd name="T43" fmla="*/ 193 h 237"/>
                <a:gd name="T44" fmla="*/ 112 w 257"/>
                <a:gd name="T45" fmla="*/ 182 h 237"/>
                <a:gd name="T46" fmla="*/ 97 w 257"/>
                <a:gd name="T47" fmla="*/ 169 h 237"/>
                <a:gd name="T48" fmla="*/ 84 w 257"/>
                <a:gd name="T49" fmla="*/ 155 h 237"/>
                <a:gd name="T50" fmla="*/ 72 w 257"/>
                <a:gd name="T51" fmla="*/ 141 h 237"/>
                <a:gd name="T52" fmla="*/ 61 w 257"/>
                <a:gd name="T53" fmla="*/ 125 h 237"/>
                <a:gd name="T54" fmla="*/ 52 w 257"/>
                <a:gd name="T55" fmla="*/ 107 h 237"/>
                <a:gd name="T56" fmla="*/ 43 w 257"/>
                <a:gd name="T57" fmla="*/ 88 h 237"/>
                <a:gd name="T58" fmla="*/ 33 w 257"/>
                <a:gd name="T59" fmla="*/ 69 h 237"/>
                <a:gd name="T60" fmla="*/ 23 w 257"/>
                <a:gd name="T61" fmla="*/ 47 h 237"/>
                <a:gd name="T62" fmla="*/ 12 w 257"/>
                <a:gd name="T63" fmla="*/ 24 h 237"/>
                <a:gd name="T64" fmla="*/ 0 w 257"/>
                <a:gd name="T65"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9" name="未知"/>
            <p:cNvSpPr>
              <a:spLocks noChangeArrowheads="1"/>
            </p:cNvSpPr>
            <p:nvPr/>
          </p:nvSpPr>
          <p:spPr bwMode="auto">
            <a:xfrm rot="9832527" flipV="1">
              <a:off x="1997" y="858"/>
              <a:ext cx="330" cy="278"/>
            </a:xfrm>
            <a:custGeom>
              <a:avLst/>
              <a:gdLst>
                <a:gd name="T0" fmla="*/ 77 w 124"/>
                <a:gd name="T1" fmla="*/ 0 h 110"/>
                <a:gd name="T2" fmla="*/ 124 w 124"/>
                <a:gd name="T3" fmla="*/ 108 h 110"/>
                <a:gd name="T4" fmla="*/ 120 w 124"/>
                <a:gd name="T5" fmla="*/ 107 h 110"/>
                <a:gd name="T6" fmla="*/ 107 w 124"/>
                <a:gd name="T7" fmla="*/ 105 h 110"/>
                <a:gd name="T8" fmla="*/ 89 w 124"/>
                <a:gd name="T9" fmla="*/ 101 h 110"/>
                <a:gd name="T10" fmla="*/ 68 w 124"/>
                <a:gd name="T11" fmla="*/ 99 h 110"/>
                <a:gd name="T12" fmla="*/ 45 w 124"/>
                <a:gd name="T13" fmla="*/ 97 h 110"/>
                <a:gd name="T14" fmla="*/ 25 w 124"/>
                <a:gd name="T15" fmla="*/ 98 h 110"/>
                <a:gd name="T16" fmla="*/ 9 w 124"/>
                <a:gd name="T17" fmla="*/ 102 h 110"/>
                <a:gd name="T18" fmla="*/ 0 w 124"/>
                <a:gd name="T19" fmla="*/ 110 h 110"/>
                <a:gd name="T20" fmla="*/ 4 w 124"/>
                <a:gd name="T21" fmla="*/ 98 h 110"/>
                <a:gd name="T22" fmla="*/ 8 w 124"/>
                <a:gd name="T23" fmla="*/ 89 h 110"/>
                <a:gd name="T24" fmla="*/ 16 w 124"/>
                <a:gd name="T25" fmla="*/ 82 h 110"/>
                <a:gd name="T26" fmla="*/ 25 w 124"/>
                <a:gd name="T27" fmla="*/ 76 h 110"/>
                <a:gd name="T28" fmla="*/ 36 w 124"/>
                <a:gd name="T29" fmla="*/ 72 h 110"/>
                <a:gd name="T30" fmla="*/ 47 w 124"/>
                <a:gd name="T31" fmla="*/ 71 h 110"/>
                <a:gd name="T32" fmla="*/ 59 w 124"/>
                <a:gd name="T33" fmla="*/ 71 h 110"/>
                <a:gd name="T34" fmla="*/ 72 w 124"/>
                <a:gd name="T35" fmla="*/ 74 h 110"/>
                <a:gd name="T36" fmla="*/ 73 w 124"/>
                <a:gd name="T37" fmla="*/ 71 h 110"/>
                <a:gd name="T38" fmla="*/ 70 w 124"/>
                <a:gd name="T39" fmla="*/ 56 h 110"/>
                <a:gd name="T40" fmla="*/ 67 w 124"/>
                <a:gd name="T41" fmla="*/ 38 h 110"/>
                <a:gd name="T42" fmla="*/ 65 w 124"/>
                <a:gd name="T43" fmla="*/ 30 h 110"/>
                <a:gd name="T44" fmla="*/ 63 w 124"/>
                <a:gd name="T45" fmla="*/ 30 h 110"/>
                <a:gd name="T46" fmla="*/ 61 w 124"/>
                <a:gd name="T47" fmla="*/ 29 h 110"/>
                <a:gd name="T48" fmla="*/ 59 w 124"/>
                <a:gd name="T49" fmla="*/ 26 h 110"/>
                <a:gd name="T50" fmla="*/ 57 w 124"/>
                <a:gd name="T51" fmla="*/ 23 h 110"/>
                <a:gd name="T52" fmla="*/ 57 w 124"/>
                <a:gd name="T53" fmla="*/ 19 h 110"/>
                <a:gd name="T54" fmla="*/ 59 w 124"/>
                <a:gd name="T55" fmla="*/ 14 h 110"/>
                <a:gd name="T56" fmla="*/ 66 w 124"/>
                <a:gd name="T57" fmla="*/ 8 h 110"/>
                <a:gd name="T58" fmla="*/ 77 w 124"/>
                <a:gd name="T5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20" name="未知"/>
            <p:cNvSpPr>
              <a:spLocks noChangeArrowheads="1"/>
            </p:cNvSpPr>
            <p:nvPr/>
          </p:nvSpPr>
          <p:spPr bwMode="auto">
            <a:xfrm rot="9832527" flipV="1">
              <a:off x="2224" y="808"/>
              <a:ext cx="123" cy="233"/>
            </a:xfrm>
            <a:custGeom>
              <a:avLst/>
              <a:gdLst>
                <a:gd name="T0" fmla="*/ 31 w 46"/>
                <a:gd name="T1" fmla="*/ 0 h 94"/>
                <a:gd name="T2" fmla="*/ 20 w 46"/>
                <a:gd name="T3" fmla="*/ 38 h 94"/>
                <a:gd name="T4" fmla="*/ 15 w 46"/>
                <a:gd name="T5" fmla="*/ 62 h 94"/>
                <a:gd name="T6" fmla="*/ 11 w 46"/>
                <a:gd name="T7" fmla="*/ 79 h 94"/>
                <a:gd name="T8" fmla="*/ 0 w 46"/>
                <a:gd name="T9" fmla="*/ 94 h 94"/>
                <a:gd name="T10" fmla="*/ 12 w 46"/>
                <a:gd name="T11" fmla="*/ 88 h 94"/>
                <a:gd name="T12" fmla="*/ 23 w 46"/>
                <a:gd name="T13" fmla="*/ 80 h 94"/>
                <a:gd name="T14" fmla="*/ 32 w 46"/>
                <a:gd name="T15" fmla="*/ 69 h 94"/>
                <a:gd name="T16" fmla="*/ 40 w 46"/>
                <a:gd name="T17" fmla="*/ 57 h 94"/>
                <a:gd name="T18" fmla="*/ 45 w 46"/>
                <a:gd name="T19" fmla="*/ 44 h 94"/>
                <a:gd name="T20" fmla="*/ 46 w 46"/>
                <a:gd name="T21" fmla="*/ 30 h 94"/>
                <a:gd name="T22" fmla="*/ 42 w 46"/>
                <a:gd name="T23" fmla="*/ 15 h 94"/>
                <a:gd name="T24" fmla="*/ 31 w 4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21" name="未知"/>
            <p:cNvSpPr>
              <a:spLocks noChangeArrowheads="1"/>
            </p:cNvSpPr>
            <p:nvPr/>
          </p:nvSpPr>
          <p:spPr bwMode="auto">
            <a:xfrm>
              <a:off x="1603" y="0"/>
              <a:ext cx="124" cy="121"/>
            </a:xfrm>
            <a:custGeom>
              <a:avLst/>
              <a:gdLst>
                <a:gd name="T0" fmla="*/ 124 w 124"/>
                <a:gd name="T1" fmla="*/ 0 h 121"/>
                <a:gd name="T2" fmla="*/ 113 w 124"/>
                <a:gd name="T3" fmla="*/ 9 h 121"/>
                <a:gd name="T4" fmla="*/ 99 w 124"/>
                <a:gd name="T5" fmla="*/ 25 h 121"/>
                <a:gd name="T6" fmla="*/ 81 w 124"/>
                <a:gd name="T7" fmla="*/ 41 h 121"/>
                <a:gd name="T8" fmla="*/ 63 w 124"/>
                <a:gd name="T9" fmla="*/ 54 h 121"/>
                <a:gd name="T10" fmla="*/ 41 w 124"/>
                <a:gd name="T11" fmla="*/ 66 h 121"/>
                <a:gd name="T12" fmla="*/ 22 w 124"/>
                <a:gd name="T13" fmla="*/ 74 h 121"/>
                <a:gd name="T14" fmla="*/ 0 w 124"/>
                <a:gd name="T15" fmla="*/ 75 h 121"/>
                <a:gd name="T16" fmla="*/ 10 w 124"/>
                <a:gd name="T17" fmla="*/ 96 h 121"/>
                <a:gd name="T18" fmla="*/ 23 w 124"/>
                <a:gd name="T19" fmla="*/ 113 h 121"/>
                <a:gd name="T20" fmla="*/ 41 w 124"/>
                <a:gd name="T21" fmla="*/ 121 h 121"/>
                <a:gd name="T22" fmla="*/ 60 w 124"/>
                <a:gd name="T23" fmla="*/ 121 h 121"/>
                <a:gd name="T24" fmla="*/ 83 w 124"/>
                <a:gd name="T25" fmla="*/ 111 h 121"/>
                <a:gd name="T26" fmla="*/ 101 w 124"/>
                <a:gd name="T27" fmla="*/ 88 h 121"/>
                <a:gd name="T28" fmla="*/ 116 w 124"/>
                <a:gd name="T29" fmla="*/ 53 h 121"/>
                <a:gd name="T30" fmla="*/ 124 w 124"/>
                <a:gd name="T3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22" name="未知"/>
            <p:cNvSpPr>
              <a:spLocks noChangeArrowheads="1"/>
            </p:cNvSpPr>
            <p:nvPr/>
          </p:nvSpPr>
          <p:spPr bwMode="auto">
            <a:xfrm rot="9832527" flipV="1">
              <a:off x="2173" y="1238"/>
              <a:ext cx="393" cy="2300"/>
            </a:xfrm>
            <a:custGeom>
              <a:avLst/>
              <a:gdLst>
                <a:gd name="T0" fmla="*/ 0 w 149"/>
                <a:gd name="T1" fmla="*/ 0 h 704"/>
                <a:gd name="T2" fmla="*/ 6 w 149"/>
                <a:gd name="T3" fmla="*/ 6 h 704"/>
                <a:gd name="T4" fmla="*/ 16 w 149"/>
                <a:gd name="T5" fmla="*/ 14 h 704"/>
                <a:gd name="T6" fmla="*/ 28 w 149"/>
                <a:gd name="T7" fmla="*/ 24 h 704"/>
                <a:gd name="T8" fmla="*/ 41 w 149"/>
                <a:gd name="T9" fmla="*/ 37 h 704"/>
                <a:gd name="T10" fmla="*/ 58 w 149"/>
                <a:gd name="T11" fmla="*/ 53 h 704"/>
                <a:gd name="T12" fmla="*/ 73 w 149"/>
                <a:gd name="T13" fmla="*/ 70 h 704"/>
                <a:gd name="T14" fmla="*/ 88 w 149"/>
                <a:gd name="T15" fmla="*/ 90 h 704"/>
                <a:gd name="T16" fmla="*/ 100 w 149"/>
                <a:gd name="T17" fmla="*/ 113 h 704"/>
                <a:gd name="T18" fmla="*/ 112 w 149"/>
                <a:gd name="T19" fmla="*/ 137 h 704"/>
                <a:gd name="T20" fmla="*/ 120 w 149"/>
                <a:gd name="T21" fmla="*/ 165 h 704"/>
                <a:gd name="T22" fmla="*/ 124 w 149"/>
                <a:gd name="T23" fmla="*/ 196 h 704"/>
                <a:gd name="T24" fmla="*/ 126 w 149"/>
                <a:gd name="T25" fmla="*/ 228 h 704"/>
                <a:gd name="T26" fmla="*/ 120 w 149"/>
                <a:gd name="T27" fmla="*/ 264 h 704"/>
                <a:gd name="T28" fmla="*/ 109 w 149"/>
                <a:gd name="T29" fmla="*/ 302 h 704"/>
                <a:gd name="T30" fmla="*/ 92 w 149"/>
                <a:gd name="T31" fmla="*/ 342 h 704"/>
                <a:gd name="T32" fmla="*/ 67 w 149"/>
                <a:gd name="T33" fmla="*/ 386 h 704"/>
                <a:gd name="T34" fmla="*/ 39 w 149"/>
                <a:gd name="T35" fmla="*/ 436 h 704"/>
                <a:gd name="T36" fmla="*/ 21 w 149"/>
                <a:gd name="T37" fmla="*/ 482 h 704"/>
                <a:gd name="T38" fmla="*/ 10 w 149"/>
                <a:gd name="T39" fmla="*/ 525 h 704"/>
                <a:gd name="T40" fmla="*/ 6 w 149"/>
                <a:gd name="T41" fmla="*/ 566 h 704"/>
                <a:gd name="T42" fmla="*/ 6 w 149"/>
                <a:gd name="T43" fmla="*/ 605 h 704"/>
                <a:gd name="T44" fmla="*/ 8 w 149"/>
                <a:gd name="T45" fmla="*/ 641 h 704"/>
                <a:gd name="T46" fmla="*/ 12 w 149"/>
                <a:gd name="T47" fmla="*/ 673 h 704"/>
                <a:gd name="T48" fmla="*/ 14 w 149"/>
                <a:gd name="T49" fmla="*/ 704 h 704"/>
                <a:gd name="T50" fmla="*/ 41 w 149"/>
                <a:gd name="T51" fmla="*/ 688 h 704"/>
                <a:gd name="T52" fmla="*/ 39 w 149"/>
                <a:gd name="T53" fmla="*/ 680 h 704"/>
                <a:gd name="T54" fmla="*/ 36 w 149"/>
                <a:gd name="T55" fmla="*/ 657 h 704"/>
                <a:gd name="T56" fmla="*/ 33 w 149"/>
                <a:gd name="T57" fmla="*/ 622 h 704"/>
                <a:gd name="T58" fmla="*/ 35 w 149"/>
                <a:gd name="T59" fmla="*/ 575 h 704"/>
                <a:gd name="T60" fmla="*/ 41 w 149"/>
                <a:gd name="T61" fmla="*/ 519 h 704"/>
                <a:gd name="T62" fmla="*/ 58 w 149"/>
                <a:gd name="T63" fmla="*/ 455 h 704"/>
                <a:gd name="T64" fmla="*/ 86 w 149"/>
                <a:gd name="T65" fmla="*/ 386 h 704"/>
                <a:gd name="T66" fmla="*/ 129 w 149"/>
                <a:gd name="T67" fmla="*/ 313 h 704"/>
                <a:gd name="T68" fmla="*/ 143 w 149"/>
                <a:gd name="T69" fmla="*/ 279 h 704"/>
                <a:gd name="T70" fmla="*/ 149 w 149"/>
                <a:gd name="T71" fmla="*/ 235 h 704"/>
                <a:gd name="T72" fmla="*/ 144 w 149"/>
                <a:gd name="T73" fmla="*/ 184 h 704"/>
                <a:gd name="T74" fmla="*/ 131 w 149"/>
                <a:gd name="T75" fmla="*/ 134 h 704"/>
                <a:gd name="T76" fmla="*/ 109 w 149"/>
                <a:gd name="T77" fmla="*/ 85 h 704"/>
                <a:gd name="T78" fmla="*/ 81 w 149"/>
                <a:gd name="T79" fmla="*/ 44 h 704"/>
                <a:gd name="T80" fmla="*/ 44 w 149"/>
                <a:gd name="T81" fmla="*/ 14 h 704"/>
                <a:gd name="T82" fmla="*/ 0 w 149"/>
                <a:gd name="T83"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23" name="未知"/>
            <p:cNvSpPr>
              <a:spLocks noChangeArrowheads="1"/>
            </p:cNvSpPr>
            <p:nvPr/>
          </p:nvSpPr>
          <p:spPr bwMode="auto">
            <a:xfrm>
              <a:off x="0" y="1848"/>
              <a:ext cx="36" cy="132"/>
            </a:xfrm>
            <a:custGeom>
              <a:avLst/>
              <a:gdLst>
                <a:gd name="T0" fmla="*/ 0 w 36"/>
                <a:gd name="T1" fmla="*/ 0 h 132"/>
                <a:gd name="T2" fmla="*/ 36 w 36"/>
                <a:gd name="T3" fmla="*/ 12 h 132"/>
                <a:gd name="T4" fmla="*/ 0 w 36"/>
                <a:gd name="T5" fmla="*/ 132 h 132"/>
                <a:gd name="T6" fmla="*/ 0 w 36"/>
                <a:gd name="T7" fmla="*/ 0 h 132"/>
              </a:gdLst>
              <a:ahLst/>
              <a:cxnLst>
                <a:cxn ang="0">
                  <a:pos x="T0" y="T1"/>
                </a:cxn>
                <a:cxn ang="0">
                  <a:pos x="T2" y="T3"/>
                </a:cxn>
                <a:cxn ang="0">
                  <a:pos x="T4" y="T5"/>
                </a:cxn>
                <a:cxn ang="0">
                  <a:pos x="T6" y="T7"/>
                </a:cxn>
              </a:cxnLst>
              <a:rect l="0" t="0" r="r" b="b"/>
              <a:pathLst>
                <a:path w="36" h="132">
                  <a:moveTo>
                    <a:pt x="0" y="0"/>
                  </a:moveTo>
                  <a:lnTo>
                    <a:pt x="36" y="12"/>
                  </a:lnTo>
                  <a:lnTo>
                    <a:pt x="0" y="132"/>
                  </a:lnTo>
                  <a:lnTo>
                    <a:pt x="0" y="0"/>
                  </a:lnTo>
                  <a:close/>
                </a:path>
              </a:pathLst>
            </a:custGeom>
            <a:solidFill>
              <a:schemeClr val="folHlink"/>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grpSp>
      <p:sp>
        <p:nvSpPr>
          <p:cNvPr id="2095" name="Rectangle 47"/>
          <p:cNvSpPr>
            <a:spLocks noGrp="1" noChangeArrowheads="1"/>
          </p:cNvSpPr>
          <p:nvPr>
            <p:ph type="ctrTitle"/>
          </p:nvPr>
        </p:nvSpPr>
        <p:spPr>
          <a:xfrm>
            <a:off x="2455863" y="596900"/>
            <a:ext cx="6192837" cy="3581400"/>
          </a:xfrm>
        </p:spPr>
        <p:txBody>
          <a:bodyPr/>
          <a:lstStyle>
            <a:lvl1pPr>
              <a:defRPr sz="5200" b="1"/>
            </a:lvl1pPr>
          </a:lstStyle>
          <a:p>
            <a:pPr lvl="0"/>
            <a:r>
              <a:rPr lang="zh-CN" noProof="0" smtClean="0"/>
              <a:t>单击此处编辑母版标题样式</a:t>
            </a:r>
            <a:endParaRPr lang="zh-CN" noProof="0" smtClean="0"/>
          </a:p>
        </p:txBody>
      </p:sp>
      <p:sp>
        <p:nvSpPr>
          <p:cNvPr id="2096" name="Rectangle 48"/>
          <p:cNvSpPr>
            <a:spLocks noGrp="1" noChangeArrowheads="1"/>
          </p:cNvSpPr>
          <p:nvPr>
            <p:ph type="subTitle" idx="1"/>
          </p:nvPr>
        </p:nvSpPr>
        <p:spPr>
          <a:xfrm>
            <a:off x="2489200" y="4279900"/>
            <a:ext cx="6146800" cy="1485900"/>
          </a:xfrm>
        </p:spPr>
        <p:txBody>
          <a:bodyPr/>
          <a:lstStyle>
            <a:lvl1pPr marL="0" indent="0" algn="ctr">
              <a:buFontTx/>
              <a:buNone/>
              <a:defRPr b="1">
                <a:effectLst>
                  <a:outerShdw blurRad="38100" dist="38100" dir="2700000" algn="tl">
                    <a:srgbClr val="C0C0C0"/>
                  </a:outerShdw>
                </a:effectLst>
              </a:defRPr>
            </a:lvl1pPr>
          </a:lstStyle>
          <a:p>
            <a:pPr lvl="0"/>
            <a:r>
              <a:rPr lang="zh-CN" noProof="0" smtClean="0"/>
              <a:t>单击此处编辑母版副标题样式</a:t>
            </a:r>
            <a:endParaRPr lang="zh-CN" noProof="0" smtClean="0"/>
          </a:p>
        </p:txBody>
      </p:sp>
      <p:sp>
        <p:nvSpPr>
          <p:cNvPr id="46" name="Rectangle 44"/>
          <p:cNvSpPr>
            <a:spLocks noGrp="1" noChangeArrowheads="1"/>
          </p:cNvSpPr>
          <p:nvPr>
            <p:ph type="dt" sz="half" idx="10"/>
          </p:nvPr>
        </p:nvSpPr>
        <p:spPr>
          <a:xfrm>
            <a:off x="457200" y="6248400"/>
            <a:ext cx="2133600" cy="457200"/>
          </a:xfrm>
        </p:spPr>
        <p:txBody>
          <a:bodyPr/>
          <a:lstStyle>
            <a:lvl1pPr>
              <a:defRPr/>
            </a:lvl1pPr>
          </a:lstStyle>
          <a:p>
            <a:pPr>
              <a:defRPr/>
            </a:pPr>
            <a:endParaRPr lang="zh-CN" altLang="zh-CN"/>
          </a:p>
        </p:txBody>
      </p:sp>
      <p:sp>
        <p:nvSpPr>
          <p:cNvPr id="47" name="Rectangle 45"/>
          <p:cNvSpPr>
            <a:spLocks noGrp="1" noChangeArrowheads="1"/>
          </p:cNvSpPr>
          <p:nvPr>
            <p:ph type="ftr" sz="quarter" idx="11"/>
          </p:nvPr>
        </p:nvSpPr>
        <p:spPr/>
        <p:txBody>
          <a:bodyPr/>
          <a:lstStyle>
            <a:lvl1pPr>
              <a:defRPr/>
            </a:lvl1pPr>
          </a:lstStyle>
          <a:p>
            <a:pPr>
              <a:defRPr/>
            </a:pPr>
            <a:endParaRPr lang="zh-CN" altLang="zh-CN"/>
          </a:p>
        </p:txBody>
      </p:sp>
      <p:sp>
        <p:nvSpPr>
          <p:cNvPr id="48" name="Rectangle 46"/>
          <p:cNvSpPr>
            <a:spLocks noGrp="1" noChangeArrowheads="1"/>
          </p:cNvSpPr>
          <p:nvPr>
            <p:ph type="sldNum" sz="quarter" idx="12"/>
          </p:nvPr>
        </p:nvSpPr>
        <p:spPr/>
        <p:txBody>
          <a:bodyPr/>
          <a:lstStyle>
            <a:lvl1pPr>
              <a:defRPr smtClean="0"/>
            </a:lvl1pPr>
          </a:lstStyle>
          <a:p>
            <a:pPr>
              <a:defRPr/>
            </a:pPr>
            <a:fld id="{B8F5BB15-96F3-4D76-B24E-CD80F928FAE7}" type="slidenum">
              <a:rPr lang="zh-CN" altLang="zh-CN"/>
            </a:fld>
            <a:endParaRPr lang="zh-CN"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Rectangle 47"/>
          <p:cNvSpPr>
            <a:spLocks noGrp="1" noChangeArrowheads="1"/>
          </p:cNvSpPr>
          <p:nvPr>
            <p:ph type="dt" sz="half" idx="10"/>
          </p:nvPr>
        </p:nvSpPr>
        <p:spPr/>
        <p:txBody>
          <a:bodyPr/>
          <a:lstStyle>
            <a:lvl1pPr>
              <a:defRPr/>
            </a:lvl1pPr>
          </a:lstStyle>
          <a:p>
            <a:pPr>
              <a:defRPr/>
            </a:pPr>
            <a:endParaRPr lang="zh-CN" altLang="zh-CN"/>
          </a:p>
        </p:txBody>
      </p:sp>
      <p:sp>
        <p:nvSpPr>
          <p:cNvPr id="5" name="Rectangle 48"/>
          <p:cNvSpPr>
            <a:spLocks noGrp="1" noChangeArrowheads="1"/>
          </p:cNvSpPr>
          <p:nvPr>
            <p:ph type="ftr" sz="quarter" idx="11"/>
          </p:nvPr>
        </p:nvSpPr>
        <p:spPr/>
        <p:txBody>
          <a:bodyPr/>
          <a:lstStyle>
            <a:lvl1pPr>
              <a:defRPr/>
            </a:lvl1pPr>
          </a:lstStyle>
          <a:p>
            <a:pPr>
              <a:defRPr/>
            </a:pPr>
            <a:endParaRPr lang="zh-CN" altLang="zh-CN"/>
          </a:p>
        </p:txBody>
      </p:sp>
      <p:sp>
        <p:nvSpPr>
          <p:cNvPr id="6" name="Rectangle 49"/>
          <p:cNvSpPr>
            <a:spLocks noGrp="1" noChangeArrowheads="1"/>
          </p:cNvSpPr>
          <p:nvPr>
            <p:ph type="sldNum" sz="quarter" idx="12"/>
          </p:nvPr>
        </p:nvSpPr>
        <p:spPr/>
        <p:txBody>
          <a:bodyPr/>
          <a:lstStyle>
            <a:lvl1pPr>
              <a:defRPr/>
            </a:lvl1pPr>
          </a:lstStyle>
          <a:p>
            <a:pPr>
              <a:defRPr/>
            </a:pPr>
            <a:fld id="{A7C01AEC-3C58-42CC-9BB9-9B550A838193}" type="slidenum">
              <a:rPr lang="zh-CN" altLang="zh-CN"/>
            </a:fld>
            <a:endParaRPr lang="zh-CN"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103188"/>
            <a:ext cx="2060575" cy="59531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42913" y="103188"/>
            <a:ext cx="6030912" cy="59531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Rectangle 47"/>
          <p:cNvSpPr>
            <a:spLocks noGrp="1" noChangeArrowheads="1"/>
          </p:cNvSpPr>
          <p:nvPr>
            <p:ph type="dt" sz="half" idx="10"/>
          </p:nvPr>
        </p:nvSpPr>
        <p:spPr/>
        <p:txBody>
          <a:bodyPr/>
          <a:lstStyle>
            <a:lvl1pPr>
              <a:defRPr/>
            </a:lvl1pPr>
          </a:lstStyle>
          <a:p>
            <a:pPr>
              <a:defRPr/>
            </a:pPr>
            <a:endParaRPr lang="zh-CN" altLang="zh-CN"/>
          </a:p>
        </p:txBody>
      </p:sp>
      <p:sp>
        <p:nvSpPr>
          <p:cNvPr id="5" name="Rectangle 48"/>
          <p:cNvSpPr>
            <a:spLocks noGrp="1" noChangeArrowheads="1"/>
          </p:cNvSpPr>
          <p:nvPr>
            <p:ph type="ftr" sz="quarter" idx="11"/>
          </p:nvPr>
        </p:nvSpPr>
        <p:spPr/>
        <p:txBody>
          <a:bodyPr/>
          <a:lstStyle>
            <a:lvl1pPr>
              <a:defRPr/>
            </a:lvl1pPr>
          </a:lstStyle>
          <a:p>
            <a:pPr>
              <a:defRPr/>
            </a:pPr>
            <a:endParaRPr lang="zh-CN" altLang="zh-CN"/>
          </a:p>
        </p:txBody>
      </p:sp>
      <p:sp>
        <p:nvSpPr>
          <p:cNvPr id="6" name="Rectangle 49"/>
          <p:cNvSpPr>
            <a:spLocks noGrp="1" noChangeArrowheads="1"/>
          </p:cNvSpPr>
          <p:nvPr>
            <p:ph type="sldNum" sz="quarter" idx="12"/>
          </p:nvPr>
        </p:nvSpPr>
        <p:spPr/>
        <p:txBody>
          <a:bodyPr/>
          <a:lstStyle>
            <a:lvl1pPr>
              <a:defRPr/>
            </a:lvl1pPr>
          </a:lstStyle>
          <a:p>
            <a:pPr>
              <a:defRPr/>
            </a:pPr>
            <a:fld id="{2DB90A81-CB57-4450-BFD3-060D78EBEAD8}" type="slidenum">
              <a:rPr lang="zh-CN" altLang="zh-CN"/>
            </a:fld>
            <a:endParaRPr lang="zh-CN"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noProof="1" smtClean="0"/>
              <a:t>单击此处编辑母版标题样式</a:t>
            </a:r>
            <a:endParaRPr lang="zh-CN" altLang="en-US" noProof="1"/>
          </a:p>
        </p:txBody>
      </p:sp>
      <p:sp>
        <p:nvSpPr>
          <p:cNvPr id="3" name="表格占位符 2"/>
          <p:cNvSpPr>
            <a:spLocks noGrp="1"/>
          </p:cNvSpPr>
          <p:nvPr>
            <p:ph type="tbl" idx="1"/>
          </p:nvPr>
        </p:nvSpPr>
        <p:spPr>
          <a:xfrm>
            <a:off x="457200" y="1600200"/>
            <a:ext cx="8229600" cy="4456113"/>
          </a:xfrm>
        </p:spPr>
        <p:txBody>
          <a:bodyPr/>
          <a:lstStyle/>
          <a:p>
            <a:pPr lvl="0"/>
            <a:endParaRPr lang="zh-CN" altLang="en-US" noProof="0" smtClean="0"/>
          </a:p>
        </p:txBody>
      </p:sp>
      <p:sp>
        <p:nvSpPr>
          <p:cNvPr id="4" name="Rectangle 47"/>
          <p:cNvSpPr>
            <a:spLocks noGrp="1" noChangeArrowheads="1"/>
          </p:cNvSpPr>
          <p:nvPr>
            <p:ph type="dt" sz="half" idx="10"/>
          </p:nvPr>
        </p:nvSpPr>
        <p:spPr/>
        <p:txBody>
          <a:bodyPr/>
          <a:lstStyle>
            <a:lvl1pPr>
              <a:defRPr/>
            </a:lvl1pPr>
          </a:lstStyle>
          <a:p>
            <a:pPr>
              <a:defRPr/>
            </a:pPr>
            <a:endParaRPr lang="zh-CN" altLang="zh-CN"/>
          </a:p>
        </p:txBody>
      </p:sp>
      <p:sp>
        <p:nvSpPr>
          <p:cNvPr id="5" name="Rectangle 48"/>
          <p:cNvSpPr>
            <a:spLocks noGrp="1" noChangeArrowheads="1"/>
          </p:cNvSpPr>
          <p:nvPr>
            <p:ph type="ftr" sz="quarter" idx="11"/>
          </p:nvPr>
        </p:nvSpPr>
        <p:spPr/>
        <p:txBody>
          <a:bodyPr/>
          <a:lstStyle>
            <a:lvl1pPr>
              <a:defRPr/>
            </a:lvl1pPr>
          </a:lstStyle>
          <a:p>
            <a:pPr>
              <a:defRPr/>
            </a:pPr>
            <a:endParaRPr lang="zh-CN" altLang="zh-CN"/>
          </a:p>
        </p:txBody>
      </p:sp>
      <p:sp>
        <p:nvSpPr>
          <p:cNvPr id="6" name="Rectangle 49"/>
          <p:cNvSpPr>
            <a:spLocks noGrp="1" noChangeArrowheads="1"/>
          </p:cNvSpPr>
          <p:nvPr>
            <p:ph type="sldNum" sz="quarter" idx="12"/>
          </p:nvPr>
        </p:nvSpPr>
        <p:spPr/>
        <p:txBody>
          <a:bodyPr/>
          <a:lstStyle>
            <a:lvl1pPr>
              <a:defRPr/>
            </a:lvl1pPr>
          </a:lstStyle>
          <a:p>
            <a:pPr>
              <a:defRPr/>
            </a:pPr>
            <a:fld id="{32B7EE3A-5941-433C-B3F8-4A559D976861}" type="slidenum">
              <a:rPr lang="zh-CN" altLang="zh-CN"/>
            </a:fld>
            <a:endParaRPr lang="zh-CN"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457200" y="1600200"/>
            <a:ext cx="4038600" cy="4456113"/>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456113"/>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Rectangle 47"/>
          <p:cNvSpPr>
            <a:spLocks noGrp="1" noChangeArrowheads="1"/>
          </p:cNvSpPr>
          <p:nvPr>
            <p:ph type="dt" sz="half" idx="10"/>
          </p:nvPr>
        </p:nvSpPr>
        <p:spPr/>
        <p:txBody>
          <a:bodyPr/>
          <a:lstStyle>
            <a:lvl1pPr>
              <a:defRPr/>
            </a:lvl1pPr>
          </a:lstStyle>
          <a:p>
            <a:pPr>
              <a:defRPr/>
            </a:pPr>
            <a:endParaRPr lang="zh-CN" altLang="zh-CN"/>
          </a:p>
        </p:txBody>
      </p:sp>
      <p:sp>
        <p:nvSpPr>
          <p:cNvPr id="6" name="Rectangle 48"/>
          <p:cNvSpPr>
            <a:spLocks noGrp="1" noChangeArrowheads="1"/>
          </p:cNvSpPr>
          <p:nvPr>
            <p:ph type="ftr" sz="quarter" idx="11"/>
          </p:nvPr>
        </p:nvSpPr>
        <p:spPr/>
        <p:txBody>
          <a:bodyPr/>
          <a:lstStyle>
            <a:lvl1pPr>
              <a:defRPr/>
            </a:lvl1pPr>
          </a:lstStyle>
          <a:p>
            <a:pPr>
              <a:defRPr/>
            </a:pPr>
            <a:endParaRPr lang="zh-CN" altLang="zh-CN"/>
          </a:p>
        </p:txBody>
      </p:sp>
      <p:sp>
        <p:nvSpPr>
          <p:cNvPr id="7" name="Rectangle 49"/>
          <p:cNvSpPr>
            <a:spLocks noGrp="1" noChangeArrowheads="1"/>
          </p:cNvSpPr>
          <p:nvPr>
            <p:ph type="sldNum" sz="quarter" idx="12"/>
          </p:nvPr>
        </p:nvSpPr>
        <p:spPr/>
        <p:txBody>
          <a:bodyPr/>
          <a:lstStyle>
            <a:lvl1pPr>
              <a:defRPr/>
            </a:lvl1pPr>
          </a:lstStyle>
          <a:p>
            <a:pPr>
              <a:defRPr/>
            </a:pPr>
            <a:fld id="{3BC7C632-CBAB-41F0-B0AE-D3892907BA09}" type="slidenum">
              <a:rPr lang="zh-CN" altLang="zh-CN"/>
            </a:fld>
            <a:endParaRPr lang="zh-CN"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Rectangle 47"/>
          <p:cNvSpPr>
            <a:spLocks noGrp="1" noChangeArrowheads="1"/>
          </p:cNvSpPr>
          <p:nvPr>
            <p:ph type="dt" sz="half" idx="10"/>
          </p:nvPr>
        </p:nvSpPr>
        <p:spPr/>
        <p:txBody>
          <a:bodyPr/>
          <a:lstStyle>
            <a:lvl1pPr>
              <a:defRPr/>
            </a:lvl1pPr>
          </a:lstStyle>
          <a:p>
            <a:pPr>
              <a:defRPr/>
            </a:pPr>
            <a:endParaRPr lang="zh-CN" altLang="zh-CN"/>
          </a:p>
        </p:txBody>
      </p:sp>
      <p:sp>
        <p:nvSpPr>
          <p:cNvPr id="5" name="Rectangle 48"/>
          <p:cNvSpPr>
            <a:spLocks noGrp="1" noChangeArrowheads="1"/>
          </p:cNvSpPr>
          <p:nvPr>
            <p:ph type="ftr" sz="quarter" idx="11"/>
          </p:nvPr>
        </p:nvSpPr>
        <p:spPr/>
        <p:txBody>
          <a:bodyPr/>
          <a:lstStyle>
            <a:lvl1pPr>
              <a:defRPr/>
            </a:lvl1pPr>
          </a:lstStyle>
          <a:p>
            <a:pPr>
              <a:defRPr/>
            </a:pPr>
            <a:endParaRPr lang="zh-CN" altLang="zh-CN"/>
          </a:p>
        </p:txBody>
      </p:sp>
      <p:sp>
        <p:nvSpPr>
          <p:cNvPr id="6" name="Rectangle 49"/>
          <p:cNvSpPr>
            <a:spLocks noGrp="1" noChangeArrowheads="1"/>
          </p:cNvSpPr>
          <p:nvPr>
            <p:ph type="sldNum" sz="quarter" idx="12"/>
          </p:nvPr>
        </p:nvSpPr>
        <p:spPr/>
        <p:txBody>
          <a:bodyPr/>
          <a:lstStyle>
            <a:lvl1pPr>
              <a:defRPr/>
            </a:lvl1pPr>
          </a:lstStyle>
          <a:p>
            <a:pPr>
              <a:defRPr/>
            </a:pPr>
            <a:fld id="{4D0316E4-B96A-4236-90E8-1AA12F355EC8}" type="slidenum">
              <a:rPr lang="zh-CN" altLang="zh-CN"/>
            </a:fld>
            <a:endParaRPr lang="zh-CN"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Rectangle 47"/>
          <p:cNvSpPr>
            <a:spLocks noGrp="1" noChangeArrowheads="1"/>
          </p:cNvSpPr>
          <p:nvPr>
            <p:ph type="dt" sz="half" idx="10"/>
          </p:nvPr>
        </p:nvSpPr>
        <p:spPr/>
        <p:txBody>
          <a:bodyPr/>
          <a:lstStyle>
            <a:lvl1pPr>
              <a:defRPr/>
            </a:lvl1pPr>
          </a:lstStyle>
          <a:p>
            <a:pPr>
              <a:defRPr/>
            </a:pPr>
            <a:endParaRPr lang="zh-CN" altLang="zh-CN"/>
          </a:p>
        </p:txBody>
      </p:sp>
      <p:sp>
        <p:nvSpPr>
          <p:cNvPr id="5" name="Rectangle 48"/>
          <p:cNvSpPr>
            <a:spLocks noGrp="1" noChangeArrowheads="1"/>
          </p:cNvSpPr>
          <p:nvPr>
            <p:ph type="ftr" sz="quarter" idx="11"/>
          </p:nvPr>
        </p:nvSpPr>
        <p:spPr/>
        <p:txBody>
          <a:bodyPr/>
          <a:lstStyle>
            <a:lvl1pPr>
              <a:defRPr/>
            </a:lvl1pPr>
          </a:lstStyle>
          <a:p>
            <a:pPr>
              <a:defRPr/>
            </a:pPr>
            <a:endParaRPr lang="zh-CN" altLang="zh-CN"/>
          </a:p>
        </p:txBody>
      </p:sp>
      <p:sp>
        <p:nvSpPr>
          <p:cNvPr id="6" name="Rectangle 49"/>
          <p:cNvSpPr>
            <a:spLocks noGrp="1" noChangeArrowheads="1"/>
          </p:cNvSpPr>
          <p:nvPr>
            <p:ph type="sldNum" sz="quarter" idx="12"/>
          </p:nvPr>
        </p:nvSpPr>
        <p:spPr/>
        <p:txBody>
          <a:bodyPr/>
          <a:lstStyle>
            <a:lvl1pPr>
              <a:defRPr/>
            </a:lvl1pPr>
          </a:lstStyle>
          <a:p>
            <a:pPr>
              <a:defRPr/>
            </a:pPr>
            <a:fld id="{36BC7155-A198-4E8F-981A-3E8D5CD9E70A}" type="slidenum">
              <a:rPr lang="zh-CN" altLang="zh-CN"/>
            </a:fld>
            <a:endParaRPr lang="zh-CN"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Rectangle 47"/>
          <p:cNvSpPr>
            <a:spLocks noGrp="1" noChangeArrowheads="1"/>
          </p:cNvSpPr>
          <p:nvPr>
            <p:ph type="dt" sz="half" idx="10"/>
          </p:nvPr>
        </p:nvSpPr>
        <p:spPr/>
        <p:txBody>
          <a:bodyPr/>
          <a:lstStyle>
            <a:lvl1pPr>
              <a:defRPr/>
            </a:lvl1pPr>
          </a:lstStyle>
          <a:p>
            <a:pPr>
              <a:defRPr/>
            </a:pPr>
            <a:endParaRPr lang="zh-CN" altLang="zh-CN"/>
          </a:p>
        </p:txBody>
      </p:sp>
      <p:sp>
        <p:nvSpPr>
          <p:cNvPr id="6" name="Rectangle 48"/>
          <p:cNvSpPr>
            <a:spLocks noGrp="1" noChangeArrowheads="1"/>
          </p:cNvSpPr>
          <p:nvPr>
            <p:ph type="ftr" sz="quarter" idx="11"/>
          </p:nvPr>
        </p:nvSpPr>
        <p:spPr/>
        <p:txBody>
          <a:bodyPr/>
          <a:lstStyle>
            <a:lvl1pPr>
              <a:defRPr/>
            </a:lvl1pPr>
          </a:lstStyle>
          <a:p>
            <a:pPr>
              <a:defRPr/>
            </a:pPr>
            <a:endParaRPr lang="zh-CN" altLang="zh-CN"/>
          </a:p>
        </p:txBody>
      </p:sp>
      <p:sp>
        <p:nvSpPr>
          <p:cNvPr id="7" name="Rectangle 49"/>
          <p:cNvSpPr>
            <a:spLocks noGrp="1" noChangeArrowheads="1"/>
          </p:cNvSpPr>
          <p:nvPr>
            <p:ph type="sldNum" sz="quarter" idx="12"/>
          </p:nvPr>
        </p:nvSpPr>
        <p:spPr/>
        <p:txBody>
          <a:bodyPr/>
          <a:lstStyle>
            <a:lvl1pPr>
              <a:defRPr/>
            </a:lvl1pPr>
          </a:lstStyle>
          <a:p>
            <a:pPr>
              <a:defRPr/>
            </a:pPr>
            <a:fld id="{4C30F630-A3A3-449F-80B1-D061EC77F0C2}" type="slidenum">
              <a:rPr lang="zh-CN" altLang="zh-CN"/>
            </a:fld>
            <a:endParaRPr lang="zh-CN"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47"/>
          <p:cNvSpPr>
            <a:spLocks noGrp="1" noChangeArrowheads="1"/>
          </p:cNvSpPr>
          <p:nvPr>
            <p:ph type="dt" sz="half" idx="10"/>
          </p:nvPr>
        </p:nvSpPr>
        <p:spPr/>
        <p:txBody>
          <a:bodyPr/>
          <a:lstStyle>
            <a:lvl1pPr>
              <a:defRPr/>
            </a:lvl1pPr>
          </a:lstStyle>
          <a:p>
            <a:pPr>
              <a:defRPr/>
            </a:pPr>
            <a:endParaRPr lang="zh-CN" altLang="zh-CN"/>
          </a:p>
        </p:txBody>
      </p:sp>
      <p:sp>
        <p:nvSpPr>
          <p:cNvPr id="8" name="Rectangle 48"/>
          <p:cNvSpPr>
            <a:spLocks noGrp="1" noChangeArrowheads="1"/>
          </p:cNvSpPr>
          <p:nvPr>
            <p:ph type="ftr" sz="quarter" idx="11"/>
          </p:nvPr>
        </p:nvSpPr>
        <p:spPr/>
        <p:txBody>
          <a:bodyPr/>
          <a:lstStyle>
            <a:lvl1pPr>
              <a:defRPr/>
            </a:lvl1pPr>
          </a:lstStyle>
          <a:p>
            <a:pPr>
              <a:defRPr/>
            </a:pPr>
            <a:endParaRPr lang="zh-CN" altLang="zh-CN"/>
          </a:p>
        </p:txBody>
      </p:sp>
      <p:sp>
        <p:nvSpPr>
          <p:cNvPr id="9" name="Rectangle 49"/>
          <p:cNvSpPr>
            <a:spLocks noGrp="1" noChangeArrowheads="1"/>
          </p:cNvSpPr>
          <p:nvPr>
            <p:ph type="sldNum" sz="quarter" idx="12"/>
          </p:nvPr>
        </p:nvSpPr>
        <p:spPr/>
        <p:txBody>
          <a:bodyPr/>
          <a:lstStyle>
            <a:lvl1pPr>
              <a:defRPr/>
            </a:lvl1pPr>
          </a:lstStyle>
          <a:p>
            <a:pPr>
              <a:defRPr/>
            </a:pPr>
            <a:fld id="{5CEE505C-4C12-4CC3-96CE-D817CA3B0D4E}" type="slidenum">
              <a:rPr lang="zh-CN" altLang="zh-CN"/>
            </a:fld>
            <a:endParaRPr lang="zh-CN"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7"/>
          <p:cNvSpPr>
            <a:spLocks noGrp="1" noChangeArrowheads="1"/>
          </p:cNvSpPr>
          <p:nvPr>
            <p:ph type="dt" sz="half" idx="10"/>
          </p:nvPr>
        </p:nvSpPr>
        <p:spPr/>
        <p:txBody>
          <a:bodyPr/>
          <a:lstStyle>
            <a:lvl1pPr>
              <a:defRPr/>
            </a:lvl1pPr>
          </a:lstStyle>
          <a:p>
            <a:pPr>
              <a:defRPr/>
            </a:pPr>
            <a:endParaRPr lang="zh-CN" altLang="zh-CN"/>
          </a:p>
        </p:txBody>
      </p:sp>
      <p:sp>
        <p:nvSpPr>
          <p:cNvPr id="4" name="Rectangle 48"/>
          <p:cNvSpPr>
            <a:spLocks noGrp="1" noChangeArrowheads="1"/>
          </p:cNvSpPr>
          <p:nvPr>
            <p:ph type="ftr" sz="quarter" idx="11"/>
          </p:nvPr>
        </p:nvSpPr>
        <p:spPr/>
        <p:txBody>
          <a:bodyPr/>
          <a:lstStyle>
            <a:lvl1pPr>
              <a:defRPr/>
            </a:lvl1pPr>
          </a:lstStyle>
          <a:p>
            <a:pPr>
              <a:defRPr/>
            </a:pPr>
            <a:endParaRPr lang="zh-CN" altLang="zh-CN"/>
          </a:p>
        </p:txBody>
      </p:sp>
      <p:sp>
        <p:nvSpPr>
          <p:cNvPr id="5" name="Rectangle 49"/>
          <p:cNvSpPr>
            <a:spLocks noGrp="1" noChangeArrowheads="1"/>
          </p:cNvSpPr>
          <p:nvPr>
            <p:ph type="sldNum" sz="quarter" idx="12"/>
          </p:nvPr>
        </p:nvSpPr>
        <p:spPr/>
        <p:txBody>
          <a:bodyPr/>
          <a:lstStyle>
            <a:lvl1pPr>
              <a:defRPr/>
            </a:lvl1pPr>
          </a:lstStyle>
          <a:p>
            <a:pPr>
              <a:defRPr/>
            </a:pPr>
            <a:fld id="{7898FBAE-D907-45CD-98AF-8D94080DAAE4}" type="slidenum">
              <a:rPr lang="zh-CN" altLang="zh-CN"/>
            </a:fld>
            <a:endParaRPr lang="zh-CN"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7"/>
          <p:cNvSpPr>
            <a:spLocks noGrp="1" noChangeArrowheads="1"/>
          </p:cNvSpPr>
          <p:nvPr>
            <p:ph type="dt" sz="half" idx="10"/>
          </p:nvPr>
        </p:nvSpPr>
        <p:spPr/>
        <p:txBody>
          <a:bodyPr/>
          <a:lstStyle>
            <a:lvl1pPr>
              <a:defRPr/>
            </a:lvl1pPr>
          </a:lstStyle>
          <a:p>
            <a:pPr>
              <a:defRPr/>
            </a:pPr>
            <a:endParaRPr lang="zh-CN" altLang="zh-CN"/>
          </a:p>
        </p:txBody>
      </p:sp>
      <p:sp>
        <p:nvSpPr>
          <p:cNvPr id="3" name="Rectangle 48"/>
          <p:cNvSpPr>
            <a:spLocks noGrp="1" noChangeArrowheads="1"/>
          </p:cNvSpPr>
          <p:nvPr>
            <p:ph type="ftr" sz="quarter" idx="11"/>
          </p:nvPr>
        </p:nvSpPr>
        <p:spPr/>
        <p:txBody>
          <a:bodyPr/>
          <a:lstStyle>
            <a:lvl1pPr>
              <a:defRPr/>
            </a:lvl1pPr>
          </a:lstStyle>
          <a:p>
            <a:pPr>
              <a:defRPr/>
            </a:pPr>
            <a:endParaRPr lang="zh-CN" altLang="zh-CN"/>
          </a:p>
        </p:txBody>
      </p:sp>
      <p:sp>
        <p:nvSpPr>
          <p:cNvPr id="4" name="Rectangle 49"/>
          <p:cNvSpPr>
            <a:spLocks noGrp="1" noChangeArrowheads="1"/>
          </p:cNvSpPr>
          <p:nvPr>
            <p:ph type="sldNum" sz="quarter" idx="12"/>
          </p:nvPr>
        </p:nvSpPr>
        <p:spPr/>
        <p:txBody>
          <a:bodyPr/>
          <a:lstStyle>
            <a:lvl1pPr>
              <a:defRPr/>
            </a:lvl1pPr>
          </a:lstStyle>
          <a:p>
            <a:pPr>
              <a:defRPr/>
            </a:pPr>
            <a:fld id="{CE882B26-1DAB-4EF1-948F-1833440C3001}" type="slidenum">
              <a:rPr lang="zh-CN" altLang="zh-CN"/>
            </a:fld>
            <a:endParaRPr lang="zh-CN"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Rectangle 47"/>
          <p:cNvSpPr>
            <a:spLocks noGrp="1" noChangeArrowheads="1"/>
          </p:cNvSpPr>
          <p:nvPr>
            <p:ph type="dt" sz="half" idx="10"/>
          </p:nvPr>
        </p:nvSpPr>
        <p:spPr/>
        <p:txBody>
          <a:bodyPr/>
          <a:lstStyle>
            <a:lvl1pPr>
              <a:defRPr/>
            </a:lvl1pPr>
          </a:lstStyle>
          <a:p>
            <a:pPr>
              <a:defRPr/>
            </a:pPr>
            <a:endParaRPr lang="zh-CN" altLang="zh-CN"/>
          </a:p>
        </p:txBody>
      </p:sp>
      <p:sp>
        <p:nvSpPr>
          <p:cNvPr id="6" name="Rectangle 48"/>
          <p:cNvSpPr>
            <a:spLocks noGrp="1" noChangeArrowheads="1"/>
          </p:cNvSpPr>
          <p:nvPr>
            <p:ph type="ftr" sz="quarter" idx="11"/>
          </p:nvPr>
        </p:nvSpPr>
        <p:spPr/>
        <p:txBody>
          <a:bodyPr/>
          <a:lstStyle>
            <a:lvl1pPr>
              <a:defRPr/>
            </a:lvl1pPr>
          </a:lstStyle>
          <a:p>
            <a:pPr>
              <a:defRPr/>
            </a:pPr>
            <a:endParaRPr lang="zh-CN" altLang="zh-CN"/>
          </a:p>
        </p:txBody>
      </p:sp>
      <p:sp>
        <p:nvSpPr>
          <p:cNvPr id="7" name="Rectangle 49"/>
          <p:cNvSpPr>
            <a:spLocks noGrp="1" noChangeArrowheads="1"/>
          </p:cNvSpPr>
          <p:nvPr>
            <p:ph type="sldNum" sz="quarter" idx="12"/>
          </p:nvPr>
        </p:nvSpPr>
        <p:spPr/>
        <p:txBody>
          <a:bodyPr/>
          <a:lstStyle>
            <a:lvl1pPr>
              <a:defRPr/>
            </a:lvl1pPr>
          </a:lstStyle>
          <a:p>
            <a:pPr>
              <a:defRPr/>
            </a:pPr>
            <a:fld id="{F641A3E2-999F-45AC-B5B0-BBC082520456}" type="slidenum">
              <a:rPr lang="zh-CN" altLang="zh-CN"/>
            </a:fld>
            <a:endParaRPr lang="zh-CN"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Rectangle 47"/>
          <p:cNvSpPr>
            <a:spLocks noGrp="1" noChangeArrowheads="1"/>
          </p:cNvSpPr>
          <p:nvPr>
            <p:ph type="dt" sz="half" idx="10"/>
          </p:nvPr>
        </p:nvSpPr>
        <p:spPr/>
        <p:txBody>
          <a:bodyPr/>
          <a:lstStyle>
            <a:lvl1pPr>
              <a:defRPr/>
            </a:lvl1pPr>
          </a:lstStyle>
          <a:p>
            <a:pPr>
              <a:defRPr/>
            </a:pPr>
            <a:endParaRPr lang="zh-CN" altLang="zh-CN"/>
          </a:p>
        </p:txBody>
      </p:sp>
      <p:sp>
        <p:nvSpPr>
          <p:cNvPr id="6" name="Rectangle 48"/>
          <p:cNvSpPr>
            <a:spLocks noGrp="1" noChangeArrowheads="1"/>
          </p:cNvSpPr>
          <p:nvPr>
            <p:ph type="ftr" sz="quarter" idx="11"/>
          </p:nvPr>
        </p:nvSpPr>
        <p:spPr/>
        <p:txBody>
          <a:bodyPr/>
          <a:lstStyle>
            <a:lvl1pPr>
              <a:defRPr/>
            </a:lvl1pPr>
          </a:lstStyle>
          <a:p>
            <a:pPr>
              <a:defRPr/>
            </a:pPr>
            <a:endParaRPr lang="zh-CN" altLang="zh-CN"/>
          </a:p>
        </p:txBody>
      </p:sp>
      <p:sp>
        <p:nvSpPr>
          <p:cNvPr id="7" name="Rectangle 49"/>
          <p:cNvSpPr>
            <a:spLocks noGrp="1" noChangeArrowheads="1"/>
          </p:cNvSpPr>
          <p:nvPr>
            <p:ph type="sldNum" sz="quarter" idx="12"/>
          </p:nvPr>
        </p:nvSpPr>
        <p:spPr/>
        <p:txBody>
          <a:bodyPr/>
          <a:lstStyle>
            <a:lvl1pPr>
              <a:defRPr/>
            </a:lvl1pPr>
          </a:lstStyle>
          <a:p>
            <a:pPr>
              <a:defRPr/>
            </a:pPr>
            <a:fld id="{EB40D59F-266C-4D86-AFEC-2EE492956F28}" type="slidenum">
              <a:rPr lang="zh-CN" altLang="zh-CN"/>
            </a:fld>
            <a:endParaRPr lang="zh-CN"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3074" name="Group 2"/>
          <p:cNvGrpSpPr/>
          <p:nvPr/>
        </p:nvGrpSpPr>
        <p:grpSpPr bwMode="auto">
          <a:xfrm>
            <a:off x="-3175" y="0"/>
            <a:ext cx="2828925" cy="6856413"/>
            <a:chOff x="0" y="0"/>
            <a:chExt cx="1785" cy="4319"/>
          </a:xfrm>
        </p:grpSpPr>
        <p:sp>
          <p:nvSpPr>
            <p:cNvPr id="1027" name="未知"/>
            <p:cNvSpPr>
              <a:spLocks noChangeArrowheads="1"/>
            </p:cNvSpPr>
            <p:nvPr/>
          </p:nvSpPr>
          <p:spPr bwMode="auto">
            <a:xfrm>
              <a:off x="0" y="3262"/>
              <a:ext cx="472" cy="802"/>
            </a:xfrm>
            <a:custGeom>
              <a:avLst/>
              <a:gdLst>
                <a:gd name="T0" fmla="*/ 5 w 472"/>
                <a:gd name="T1" fmla="*/ 32 h 802"/>
                <a:gd name="T2" fmla="*/ 189 w 472"/>
                <a:gd name="T3" fmla="*/ 26 h 802"/>
                <a:gd name="T4" fmla="*/ 309 w 472"/>
                <a:gd name="T5" fmla="*/ 66 h 802"/>
                <a:gd name="T6" fmla="*/ 357 w 472"/>
                <a:gd name="T7" fmla="*/ 98 h 802"/>
                <a:gd name="T8" fmla="*/ 413 w 472"/>
                <a:gd name="T9" fmla="*/ 162 h 802"/>
                <a:gd name="T10" fmla="*/ 437 w 472"/>
                <a:gd name="T11" fmla="*/ 250 h 802"/>
                <a:gd name="T12" fmla="*/ 397 w 472"/>
                <a:gd name="T13" fmla="*/ 530 h 802"/>
                <a:gd name="T14" fmla="*/ 341 w 472"/>
                <a:gd name="T15" fmla="*/ 634 h 802"/>
                <a:gd name="T16" fmla="*/ 173 w 472"/>
                <a:gd name="T17" fmla="*/ 714 h 802"/>
                <a:gd name="T18" fmla="*/ 77 w 472"/>
                <a:gd name="T19" fmla="*/ 730 h 802"/>
                <a:gd name="T20" fmla="*/ 69 w 472"/>
                <a:gd name="T21" fmla="*/ 802 h 802"/>
                <a:gd name="T22" fmla="*/ 7 w 472"/>
                <a:gd name="T23" fmla="*/ 788 h 802"/>
                <a:gd name="T24" fmla="*/ 5 w 472"/>
                <a:gd name="T25" fmla="*/ 751 h 802"/>
                <a:gd name="T26" fmla="*/ 37 w 472"/>
                <a:gd name="T27" fmla="*/ 722 h 802"/>
                <a:gd name="T28" fmla="*/ 5 w 472"/>
                <a:gd name="T29" fmla="*/ 670 h 802"/>
                <a:gd name="T30" fmla="*/ 5 w 472"/>
                <a:gd name="T31" fmla="*/ 3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2" h="802">
                  <a:moveTo>
                    <a:pt x="5" y="32"/>
                  </a:moveTo>
                  <a:cubicBezTo>
                    <a:pt x="101" y="0"/>
                    <a:pt x="20" y="17"/>
                    <a:pt x="189" y="26"/>
                  </a:cubicBezTo>
                  <a:cubicBezTo>
                    <a:pt x="221" y="37"/>
                    <a:pt x="280" y="47"/>
                    <a:pt x="309" y="66"/>
                  </a:cubicBezTo>
                  <a:cubicBezTo>
                    <a:pt x="325" y="77"/>
                    <a:pt x="357" y="98"/>
                    <a:pt x="357" y="98"/>
                  </a:cubicBezTo>
                  <a:cubicBezTo>
                    <a:pt x="394" y="154"/>
                    <a:pt x="373" y="135"/>
                    <a:pt x="413" y="162"/>
                  </a:cubicBezTo>
                  <a:cubicBezTo>
                    <a:pt x="433" y="223"/>
                    <a:pt x="426" y="193"/>
                    <a:pt x="437" y="250"/>
                  </a:cubicBezTo>
                  <a:cubicBezTo>
                    <a:pt x="433" y="370"/>
                    <a:pt x="472" y="455"/>
                    <a:pt x="397" y="530"/>
                  </a:cubicBezTo>
                  <a:cubicBezTo>
                    <a:pt x="385" y="567"/>
                    <a:pt x="368" y="607"/>
                    <a:pt x="341" y="634"/>
                  </a:cubicBezTo>
                  <a:cubicBezTo>
                    <a:pt x="319" y="701"/>
                    <a:pt x="233" y="707"/>
                    <a:pt x="173" y="714"/>
                  </a:cubicBezTo>
                  <a:cubicBezTo>
                    <a:pt x="142" y="724"/>
                    <a:pt x="100" y="707"/>
                    <a:pt x="77" y="730"/>
                  </a:cubicBezTo>
                  <a:cubicBezTo>
                    <a:pt x="60" y="747"/>
                    <a:pt x="72" y="778"/>
                    <a:pt x="69" y="802"/>
                  </a:cubicBezTo>
                  <a:cubicBezTo>
                    <a:pt x="53" y="799"/>
                    <a:pt x="23" y="792"/>
                    <a:pt x="7" y="788"/>
                  </a:cubicBezTo>
                  <a:cubicBezTo>
                    <a:pt x="5" y="788"/>
                    <a:pt x="0" y="762"/>
                    <a:pt x="5" y="751"/>
                  </a:cubicBezTo>
                  <a:cubicBezTo>
                    <a:pt x="10" y="740"/>
                    <a:pt x="37" y="735"/>
                    <a:pt x="37" y="722"/>
                  </a:cubicBezTo>
                  <a:cubicBezTo>
                    <a:pt x="26" y="682"/>
                    <a:pt x="22" y="685"/>
                    <a:pt x="5" y="670"/>
                  </a:cubicBezTo>
                  <a:cubicBezTo>
                    <a:pt x="5" y="541"/>
                    <a:pt x="5" y="233"/>
                    <a:pt x="5" y="32"/>
                  </a:cubicBezTo>
                  <a:close/>
                </a:path>
              </a:pathLst>
            </a:custGeom>
            <a:solidFill>
              <a:schemeClr val="folHlink">
                <a:alpha val="50195"/>
              </a:schemeClr>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grpSp>
          <p:nvGrpSpPr>
            <p:cNvPr id="3081" name="Group 4"/>
            <p:cNvGrpSpPr/>
            <p:nvPr/>
          </p:nvGrpSpPr>
          <p:grpSpPr bwMode="auto">
            <a:xfrm rot="14964908" flipH="1">
              <a:off x="109" y="2441"/>
              <a:ext cx="452" cy="444"/>
              <a:chOff x="0" y="0"/>
              <a:chExt cx="129" cy="157"/>
            </a:xfrm>
          </p:grpSpPr>
          <p:sp>
            <p:nvSpPr>
              <p:cNvPr id="1029" name="未知"/>
              <p:cNvSpPr>
                <a:spLocks noChangeArrowheads="1"/>
              </p:cNvSpPr>
              <p:nvPr/>
            </p:nvSpPr>
            <p:spPr bwMode="auto">
              <a:xfrm>
                <a:off x="0" y="0"/>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30" name="未知"/>
              <p:cNvSpPr>
                <a:spLocks noChangeArrowheads="1"/>
              </p:cNvSpPr>
              <p:nvPr/>
            </p:nvSpPr>
            <p:spPr bwMode="auto">
              <a:xfrm>
                <a:off x="59" y="28"/>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31" name="未知"/>
              <p:cNvSpPr>
                <a:spLocks noChangeArrowheads="1"/>
              </p:cNvSpPr>
              <p:nvPr/>
            </p:nvSpPr>
            <p:spPr bwMode="auto">
              <a:xfrm>
                <a:off x="45" y="132"/>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grpSp>
        <p:sp>
          <p:nvSpPr>
            <p:cNvPr id="1032" name="未知"/>
            <p:cNvSpPr>
              <a:spLocks noChangeArrowheads="1"/>
            </p:cNvSpPr>
            <p:nvPr/>
          </p:nvSpPr>
          <p:spPr bwMode="auto">
            <a:xfrm>
              <a:off x="95" y="1736"/>
              <a:ext cx="710" cy="768"/>
            </a:xfrm>
            <a:custGeom>
              <a:avLst/>
              <a:gdLst>
                <a:gd name="T0" fmla="*/ 14 w 710"/>
                <a:gd name="T1" fmla="*/ 416 h 768"/>
                <a:gd name="T2" fmla="*/ 14 w 710"/>
                <a:gd name="T3" fmla="*/ 272 h 768"/>
                <a:gd name="T4" fmla="*/ 102 w 710"/>
                <a:gd name="T5" fmla="*/ 144 h 768"/>
                <a:gd name="T6" fmla="*/ 150 w 710"/>
                <a:gd name="T7" fmla="*/ 96 h 768"/>
                <a:gd name="T8" fmla="*/ 198 w 710"/>
                <a:gd name="T9" fmla="*/ 64 h 768"/>
                <a:gd name="T10" fmla="*/ 350 w 710"/>
                <a:gd name="T11" fmla="*/ 0 h 768"/>
                <a:gd name="T12" fmla="*/ 534 w 710"/>
                <a:gd name="T13" fmla="*/ 8 h 768"/>
                <a:gd name="T14" fmla="*/ 662 w 710"/>
                <a:gd name="T15" fmla="*/ 96 h 768"/>
                <a:gd name="T16" fmla="*/ 710 w 710"/>
                <a:gd name="T17" fmla="*/ 200 h 768"/>
                <a:gd name="T18" fmla="*/ 702 w 710"/>
                <a:gd name="T19" fmla="*/ 400 h 768"/>
                <a:gd name="T20" fmla="*/ 678 w 710"/>
                <a:gd name="T21" fmla="*/ 448 h 768"/>
                <a:gd name="T22" fmla="*/ 550 w 710"/>
                <a:gd name="T23" fmla="*/ 632 h 768"/>
                <a:gd name="T24" fmla="*/ 518 w 710"/>
                <a:gd name="T25" fmla="*/ 656 h 768"/>
                <a:gd name="T26" fmla="*/ 470 w 710"/>
                <a:gd name="T27" fmla="*/ 664 h 768"/>
                <a:gd name="T28" fmla="*/ 518 w 710"/>
                <a:gd name="T29" fmla="*/ 680 h 768"/>
                <a:gd name="T30" fmla="*/ 566 w 710"/>
                <a:gd name="T31" fmla="*/ 696 h 768"/>
                <a:gd name="T32" fmla="*/ 574 w 710"/>
                <a:gd name="T33" fmla="*/ 720 h 768"/>
                <a:gd name="T34" fmla="*/ 526 w 710"/>
                <a:gd name="T35" fmla="*/ 736 h 768"/>
                <a:gd name="T36" fmla="*/ 502 w 710"/>
                <a:gd name="T37" fmla="*/ 752 h 768"/>
                <a:gd name="T38" fmla="*/ 454 w 710"/>
                <a:gd name="T39" fmla="*/ 768 h 768"/>
                <a:gd name="T40" fmla="*/ 438 w 710"/>
                <a:gd name="T41" fmla="*/ 712 h 768"/>
                <a:gd name="T42" fmla="*/ 246 w 710"/>
                <a:gd name="T43" fmla="*/ 688 h 768"/>
                <a:gd name="T44" fmla="*/ 134 w 710"/>
                <a:gd name="T45" fmla="*/ 648 h 768"/>
                <a:gd name="T46" fmla="*/ 110 w 710"/>
                <a:gd name="T47" fmla="*/ 624 h 768"/>
                <a:gd name="T48" fmla="*/ 78 w 710"/>
                <a:gd name="T49" fmla="*/ 576 h 768"/>
                <a:gd name="T50" fmla="*/ 54 w 710"/>
                <a:gd name="T51" fmla="*/ 464 h 768"/>
                <a:gd name="T52" fmla="*/ 30 w 710"/>
                <a:gd name="T53" fmla="*/ 408 h 768"/>
                <a:gd name="T54" fmla="*/ 22 w 710"/>
                <a:gd name="T55" fmla="*/ 384 h 768"/>
                <a:gd name="T56" fmla="*/ 14 w 710"/>
                <a:gd name="T57" fmla="*/ 416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0" h="768">
                  <a:moveTo>
                    <a:pt x="14" y="416"/>
                  </a:moveTo>
                  <a:cubicBezTo>
                    <a:pt x="6" y="353"/>
                    <a:pt x="0" y="339"/>
                    <a:pt x="14" y="272"/>
                  </a:cubicBezTo>
                  <a:cubicBezTo>
                    <a:pt x="24" y="227"/>
                    <a:pt x="72" y="178"/>
                    <a:pt x="102" y="144"/>
                  </a:cubicBezTo>
                  <a:cubicBezTo>
                    <a:pt x="117" y="127"/>
                    <a:pt x="134" y="112"/>
                    <a:pt x="150" y="96"/>
                  </a:cubicBezTo>
                  <a:cubicBezTo>
                    <a:pt x="164" y="82"/>
                    <a:pt x="198" y="64"/>
                    <a:pt x="198" y="64"/>
                  </a:cubicBezTo>
                  <a:cubicBezTo>
                    <a:pt x="231" y="14"/>
                    <a:pt x="294" y="7"/>
                    <a:pt x="350" y="0"/>
                  </a:cubicBezTo>
                  <a:cubicBezTo>
                    <a:pt x="411" y="3"/>
                    <a:pt x="473" y="1"/>
                    <a:pt x="534" y="8"/>
                  </a:cubicBezTo>
                  <a:cubicBezTo>
                    <a:pt x="582" y="13"/>
                    <a:pt x="624" y="71"/>
                    <a:pt x="662" y="96"/>
                  </a:cubicBezTo>
                  <a:cubicBezTo>
                    <a:pt x="691" y="140"/>
                    <a:pt x="698" y="151"/>
                    <a:pt x="710" y="200"/>
                  </a:cubicBezTo>
                  <a:cubicBezTo>
                    <a:pt x="707" y="267"/>
                    <a:pt x="707" y="333"/>
                    <a:pt x="702" y="400"/>
                  </a:cubicBezTo>
                  <a:cubicBezTo>
                    <a:pt x="700" y="423"/>
                    <a:pt x="688" y="428"/>
                    <a:pt x="678" y="448"/>
                  </a:cubicBezTo>
                  <a:cubicBezTo>
                    <a:pt x="646" y="512"/>
                    <a:pt x="626" y="607"/>
                    <a:pt x="550" y="632"/>
                  </a:cubicBezTo>
                  <a:cubicBezTo>
                    <a:pt x="539" y="640"/>
                    <a:pt x="530" y="651"/>
                    <a:pt x="518" y="656"/>
                  </a:cubicBezTo>
                  <a:cubicBezTo>
                    <a:pt x="503" y="662"/>
                    <a:pt x="470" y="648"/>
                    <a:pt x="470" y="664"/>
                  </a:cubicBezTo>
                  <a:cubicBezTo>
                    <a:pt x="470" y="681"/>
                    <a:pt x="502" y="675"/>
                    <a:pt x="518" y="680"/>
                  </a:cubicBezTo>
                  <a:cubicBezTo>
                    <a:pt x="534" y="685"/>
                    <a:pt x="566" y="696"/>
                    <a:pt x="566" y="696"/>
                  </a:cubicBezTo>
                  <a:cubicBezTo>
                    <a:pt x="569" y="704"/>
                    <a:pt x="580" y="714"/>
                    <a:pt x="574" y="720"/>
                  </a:cubicBezTo>
                  <a:cubicBezTo>
                    <a:pt x="562" y="732"/>
                    <a:pt x="542" y="731"/>
                    <a:pt x="526" y="736"/>
                  </a:cubicBezTo>
                  <a:cubicBezTo>
                    <a:pt x="517" y="739"/>
                    <a:pt x="511" y="748"/>
                    <a:pt x="502" y="752"/>
                  </a:cubicBezTo>
                  <a:cubicBezTo>
                    <a:pt x="487" y="759"/>
                    <a:pt x="454" y="768"/>
                    <a:pt x="454" y="768"/>
                  </a:cubicBezTo>
                  <a:cubicBezTo>
                    <a:pt x="448" y="750"/>
                    <a:pt x="453" y="725"/>
                    <a:pt x="438" y="712"/>
                  </a:cubicBezTo>
                  <a:cubicBezTo>
                    <a:pt x="407" y="685"/>
                    <a:pt x="256" y="689"/>
                    <a:pt x="246" y="688"/>
                  </a:cubicBezTo>
                  <a:cubicBezTo>
                    <a:pt x="207" y="680"/>
                    <a:pt x="166" y="674"/>
                    <a:pt x="134" y="648"/>
                  </a:cubicBezTo>
                  <a:cubicBezTo>
                    <a:pt x="125" y="641"/>
                    <a:pt x="117" y="633"/>
                    <a:pt x="110" y="624"/>
                  </a:cubicBezTo>
                  <a:cubicBezTo>
                    <a:pt x="98" y="609"/>
                    <a:pt x="78" y="576"/>
                    <a:pt x="78" y="576"/>
                  </a:cubicBezTo>
                  <a:cubicBezTo>
                    <a:pt x="66" y="506"/>
                    <a:pt x="74" y="544"/>
                    <a:pt x="54" y="464"/>
                  </a:cubicBezTo>
                  <a:cubicBezTo>
                    <a:pt x="37" y="397"/>
                    <a:pt x="58" y="463"/>
                    <a:pt x="30" y="408"/>
                  </a:cubicBezTo>
                  <a:cubicBezTo>
                    <a:pt x="26" y="400"/>
                    <a:pt x="30" y="380"/>
                    <a:pt x="22" y="384"/>
                  </a:cubicBezTo>
                  <a:cubicBezTo>
                    <a:pt x="12" y="389"/>
                    <a:pt x="17" y="405"/>
                    <a:pt x="14" y="416"/>
                  </a:cubicBezTo>
                  <a:close/>
                </a:path>
              </a:pathLst>
            </a:custGeom>
            <a:solidFill>
              <a:schemeClr val="accent2">
                <a:alpha val="50195"/>
              </a:schemeClr>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grpSp>
          <p:nvGrpSpPr>
            <p:cNvPr id="3083" name="Group 9"/>
            <p:cNvGrpSpPr/>
            <p:nvPr/>
          </p:nvGrpSpPr>
          <p:grpSpPr bwMode="auto">
            <a:xfrm rot="416244">
              <a:off x="14" y="1746"/>
              <a:ext cx="1771" cy="1741"/>
              <a:chOff x="0" y="0"/>
              <a:chExt cx="902" cy="833"/>
            </a:xfrm>
          </p:grpSpPr>
          <p:sp>
            <p:nvSpPr>
              <p:cNvPr id="1034" name="未知"/>
              <p:cNvSpPr>
                <a:spLocks noChangeArrowheads="1"/>
              </p:cNvSpPr>
              <p:nvPr/>
            </p:nvSpPr>
            <p:spPr bwMode="auto">
              <a:xfrm rot="373330" flipH="1">
                <a:off x="84" y="0"/>
                <a:ext cx="313" cy="303"/>
              </a:xfrm>
              <a:custGeom>
                <a:avLst/>
                <a:gdLst>
                  <a:gd name="T0" fmla="*/ 46 w 217"/>
                  <a:gd name="T1" fmla="*/ 210 h 210"/>
                  <a:gd name="T2" fmla="*/ 37 w 217"/>
                  <a:gd name="T3" fmla="*/ 198 h 210"/>
                  <a:gd name="T4" fmla="*/ 26 w 217"/>
                  <a:gd name="T5" fmla="*/ 181 h 210"/>
                  <a:gd name="T6" fmla="*/ 15 w 217"/>
                  <a:gd name="T7" fmla="*/ 159 h 210"/>
                  <a:gd name="T8" fmla="*/ 5 w 217"/>
                  <a:gd name="T9" fmla="*/ 135 h 210"/>
                  <a:gd name="T10" fmla="*/ 0 w 217"/>
                  <a:gd name="T11" fmla="*/ 109 h 210"/>
                  <a:gd name="T12" fmla="*/ 1 w 217"/>
                  <a:gd name="T13" fmla="*/ 82 h 210"/>
                  <a:gd name="T14" fmla="*/ 9 w 217"/>
                  <a:gd name="T15" fmla="*/ 57 h 210"/>
                  <a:gd name="T16" fmla="*/ 27 w 217"/>
                  <a:gd name="T17" fmla="*/ 35 h 210"/>
                  <a:gd name="T18" fmla="*/ 45 w 217"/>
                  <a:gd name="T19" fmla="*/ 22 h 210"/>
                  <a:gd name="T20" fmla="*/ 60 w 217"/>
                  <a:gd name="T21" fmla="*/ 12 h 210"/>
                  <a:gd name="T22" fmla="*/ 72 w 217"/>
                  <a:gd name="T23" fmla="*/ 7 h 210"/>
                  <a:gd name="T24" fmla="*/ 81 w 217"/>
                  <a:gd name="T25" fmla="*/ 5 h 210"/>
                  <a:gd name="T26" fmla="*/ 88 w 217"/>
                  <a:gd name="T27" fmla="*/ 5 h 210"/>
                  <a:gd name="T28" fmla="*/ 104 w 217"/>
                  <a:gd name="T29" fmla="*/ 0 h 210"/>
                  <a:gd name="T30" fmla="*/ 148 w 217"/>
                  <a:gd name="T31" fmla="*/ 8 h 210"/>
                  <a:gd name="T32" fmla="*/ 160 w 217"/>
                  <a:gd name="T33" fmla="*/ 12 h 210"/>
                  <a:gd name="T34" fmla="*/ 172 w 217"/>
                  <a:gd name="T35" fmla="*/ 15 h 210"/>
                  <a:gd name="T36" fmla="*/ 182 w 217"/>
                  <a:gd name="T37" fmla="*/ 19 h 210"/>
                  <a:gd name="T38" fmla="*/ 190 w 217"/>
                  <a:gd name="T39" fmla="*/ 23 h 210"/>
                  <a:gd name="T40" fmla="*/ 198 w 217"/>
                  <a:gd name="T41" fmla="*/ 27 h 210"/>
                  <a:gd name="T42" fmla="*/ 205 w 217"/>
                  <a:gd name="T43" fmla="*/ 32 h 210"/>
                  <a:gd name="T44" fmla="*/ 211 w 217"/>
                  <a:gd name="T45" fmla="*/ 38 h 210"/>
                  <a:gd name="T46" fmla="*/ 217 w 217"/>
                  <a:gd name="T47" fmla="*/ 45 h 210"/>
                  <a:gd name="T48" fmla="*/ 205 w 217"/>
                  <a:gd name="T49" fmla="*/ 40 h 210"/>
                  <a:gd name="T50" fmla="*/ 194 w 217"/>
                  <a:gd name="T51" fmla="*/ 36 h 210"/>
                  <a:gd name="T52" fmla="*/ 183 w 217"/>
                  <a:gd name="T53" fmla="*/ 33 h 210"/>
                  <a:gd name="T54" fmla="*/ 172 w 217"/>
                  <a:gd name="T55" fmla="*/ 30 h 210"/>
                  <a:gd name="T56" fmla="*/ 163 w 217"/>
                  <a:gd name="T57" fmla="*/ 27 h 210"/>
                  <a:gd name="T58" fmla="*/ 153 w 217"/>
                  <a:gd name="T59" fmla="*/ 26 h 210"/>
                  <a:gd name="T60" fmla="*/ 143 w 217"/>
                  <a:gd name="T61" fmla="*/ 24 h 210"/>
                  <a:gd name="T62" fmla="*/ 134 w 217"/>
                  <a:gd name="T63" fmla="*/ 24 h 210"/>
                  <a:gd name="T64" fmla="*/ 125 w 217"/>
                  <a:gd name="T65" fmla="*/ 24 h 210"/>
                  <a:gd name="T66" fmla="*/ 116 w 217"/>
                  <a:gd name="T67" fmla="*/ 25 h 210"/>
                  <a:gd name="T68" fmla="*/ 107 w 217"/>
                  <a:gd name="T69" fmla="*/ 27 h 210"/>
                  <a:gd name="T70" fmla="*/ 99 w 217"/>
                  <a:gd name="T71" fmla="*/ 29 h 210"/>
                  <a:gd name="T72" fmla="*/ 91 w 217"/>
                  <a:gd name="T73" fmla="*/ 33 h 210"/>
                  <a:gd name="T74" fmla="*/ 82 w 217"/>
                  <a:gd name="T75" fmla="*/ 36 h 210"/>
                  <a:gd name="T76" fmla="*/ 74 w 217"/>
                  <a:gd name="T77" fmla="*/ 41 h 210"/>
                  <a:gd name="T78" fmla="*/ 66 w 217"/>
                  <a:gd name="T79" fmla="*/ 46 h 210"/>
                  <a:gd name="T80" fmla="*/ 52 w 217"/>
                  <a:gd name="T81" fmla="*/ 61 h 210"/>
                  <a:gd name="T82" fmla="*/ 42 w 217"/>
                  <a:gd name="T83" fmla="*/ 80 h 210"/>
                  <a:gd name="T84" fmla="*/ 37 w 217"/>
                  <a:gd name="T85" fmla="*/ 103 h 210"/>
                  <a:gd name="T86" fmla="*/ 35 w 217"/>
                  <a:gd name="T87" fmla="*/ 126 h 210"/>
                  <a:gd name="T88" fmla="*/ 35 w 217"/>
                  <a:gd name="T89" fmla="*/ 151 h 210"/>
                  <a:gd name="T90" fmla="*/ 38 w 217"/>
                  <a:gd name="T91" fmla="*/ 174 h 210"/>
                  <a:gd name="T92" fmla="*/ 41 w 217"/>
                  <a:gd name="T93" fmla="*/ 194 h 210"/>
                  <a:gd name="T94" fmla="*/ 46 w 217"/>
                  <a:gd name="T95"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7" h="210">
                    <a:moveTo>
                      <a:pt x="46" y="210"/>
                    </a:moveTo>
                    <a:lnTo>
                      <a:pt x="37" y="198"/>
                    </a:lnTo>
                    <a:lnTo>
                      <a:pt x="26" y="181"/>
                    </a:lnTo>
                    <a:lnTo>
                      <a:pt x="15" y="159"/>
                    </a:lnTo>
                    <a:lnTo>
                      <a:pt x="5" y="135"/>
                    </a:lnTo>
                    <a:lnTo>
                      <a:pt x="0" y="109"/>
                    </a:lnTo>
                    <a:lnTo>
                      <a:pt x="1" y="82"/>
                    </a:lnTo>
                    <a:lnTo>
                      <a:pt x="9" y="57"/>
                    </a:lnTo>
                    <a:lnTo>
                      <a:pt x="27" y="35"/>
                    </a:lnTo>
                    <a:lnTo>
                      <a:pt x="45" y="22"/>
                    </a:lnTo>
                    <a:lnTo>
                      <a:pt x="60" y="12"/>
                    </a:lnTo>
                    <a:lnTo>
                      <a:pt x="72" y="7"/>
                    </a:lnTo>
                    <a:lnTo>
                      <a:pt x="81" y="5"/>
                    </a:lnTo>
                    <a:lnTo>
                      <a:pt x="88" y="5"/>
                    </a:lnTo>
                    <a:lnTo>
                      <a:pt x="104" y="0"/>
                    </a:lnTo>
                    <a:lnTo>
                      <a:pt x="148" y="8"/>
                    </a:lnTo>
                    <a:lnTo>
                      <a:pt x="160" y="12"/>
                    </a:lnTo>
                    <a:lnTo>
                      <a:pt x="172" y="15"/>
                    </a:lnTo>
                    <a:lnTo>
                      <a:pt x="182" y="19"/>
                    </a:lnTo>
                    <a:lnTo>
                      <a:pt x="190" y="23"/>
                    </a:lnTo>
                    <a:lnTo>
                      <a:pt x="198" y="27"/>
                    </a:lnTo>
                    <a:lnTo>
                      <a:pt x="205" y="32"/>
                    </a:lnTo>
                    <a:lnTo>
                      <a:pt x="211" y="38"/>
                    </a:lnTo>
                    <a:lnTo>
                      <a:pt x="217" y="45"/>
                    </a:lnTo>
                    <a:lnTo>
                      <a:pt x="205" y="40"/>
                    </a:lnTo>
                    <a:lnTo>
                      <a:pt x="194" y="36"/>
                    </a:lnTo>
                    <a:lnTo>
                      <a:pt x="183" y="33"/>
                    </a:lnTo>
                    <a:lnTo>
                      <a:pt x="172" y="30"/>
                    </a:lnTo>
                    <a:lnTo>
                      <a:pt x="163" y="27"/>
                    </a:lnTo>
                    <a:lnTo>
                      <a:pt x="153" y="26"/>
                    </a:lnTo>
                    <a:lnTo>
                      <a:pt x="143" y="24"/>
                    </a:lnTo>
                    <a:lnTo>
                      <a:pt x="134" y="24"/>
                    </a:lnTo>
                    <a:lnTo>
                      <a:pt x="125" y="24"/>
                    </a:lnTo>
                    <a:lnTo>
                      <a:pt x="116" y="25"/>
                    </a:lnTo>
                    <a:lnTo>
                      <a:pt x="107" y="27"/>
                    </a:lnTo>
                    <a:lnTo>
                      <a:pt x="99" y="29"/>
                    </a:lnTo>
                    <a:lnTo>
                      <a:pt x="91" y="33"/>
                    </a:lnTo>
                    <a:lnTo>
                      <a:pt x="82" y="36"/>
                    </a:lnTo>
                    <a:lnTo>
                      <a:pt x="74" y="41"/>
                    </a:lnTo>
                    <a:lnTo>
                      <a:pt x="66" y="46"/>
                    </a:lnTo>
                    <a:lnTo>
                      <a:pt x="52" y="61"/>
                    </a:lnTo>
                    <a:lnTo>
                      <a:pt x="42" y="80"/>
                    </a:lnTo>
                    <a:lnTo>
                      <a:pt x="37" y="103"/>
                    </a:lnTo>
                    <a:lnTo>
                      <a:pt x="35" y="126"/>
                    </a:lnTo>
                    <a:lnTo>
                      <a:pt x="35" y="151"/>
                    </a:lnTo>
                    <a:lnTo>
                      <a:pt x="38" y="174"/>
                    </a:lnTo>
                    <a:lnTo>
                      <a:pt x="41" y="194"/>
                    </a:lnTo>
                    <a:lnTo>
                      <a:pt x="46" y="210"/>
                    </a:lnTo>
                    <a:close/>
                  </a:path>
                </a:pathLst>
              </a:custGeom>
              <a:solidFill>
                <a:schemeClr val="accent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2" name="未知"/>
              <p:cNvSpPr>
                <a:spLocks noChangeArrowheads="1"/>
              </p:cNvSpPr>
              <p:nvPr/>
            </p:nvSpPr>
            <p:spPr bwMode="auto">
              <a:xfrm rot="373330" flipH="1">
                <a:off x="0" y="56"/>
                <a:ext cx="262" cy="308"/>
              </a:xfrm>
              <a:custGeom>
                <a:avLst/>
                <a:gdLst>
                  <a:gd name="T0" fmla="*/ 109 w 182"/>
                  <a:gd name="T1" fmla="*/ 0 h 213"/>
                  <a:gd name="T2" fmla="*/ 112 w 182"/>
                  <a:gd name="T3" fmla="*/ 2 h 213"/>
                  <a:gd name="T4" fmla="*/ 118 w 182"/>
                  <a:gd name="T5" fmla="*/ 8 h 213"/>
                  <a:gd name="T6" fmla="*/ 127 w 182"/>
                  <a:gd name="T7" fmla="*/ 18 h 213"/>
                  <a:gd name="T8" fmla="*/ 137 w 182"/>
                  <a:gd name="T9" fmla="*/ 33 h 213"/>
                  <a:gd name="T10" fmla="*/ 145 w 182"/>
                  <a:gd name="T11" fmla="*/ 52 h 213"/>
                  <a:gd name="T12" fmla="*/ 150 w 182"/>
                  <a:gd name="T13" fmla="*/ 76 h 213"/>
                  <a:gd name="T14" fmla="*/ 150 w 182"/>
                  <a:gd name="T15" fmla="*/ 105 h 213"/>
                  <a:gd name="T16" fmla="*/ 144 w 182"/>
                  <a:gd name="T17" fmla="*/ 139 h 213"/>
                  <a:gd name="T18" fmla="*/ 140 w 182"/>
                  <a:gd name="T19" fmla="*/ 149 h 213"/>
                  <a:gd name="T20" fmla="*/ 136 w 182"/>
                  <a:gd name="T21" fmla="*/ 157 h 213"/>
                  <a:gd name="T22" fmla="*/ 131 w 182"/>
                  <a:gd name="T23" fmla="*/ 165 h 213"/>
                  <a:gd name="T24" fmla="*/ 125 w 182"/>
                  <a:gd name="T25" fmla="*/ 173 h 213"/>
                  <a:gd name="T26" fmla="*/ 117 w 182"/>
                  <a:gd name="T27" fmla="*/ 180 h 213"/>
                  <a:gd name="T28" fmla="*/ 110 w 182"/>
                  <a:gd name="T29" fmla="*/ 185 h 213"/>
                  <a:gd name="T30" fmla="*/ 102 w 182"/>
                  <a:gd name="T31" fmla="*/ 191 h 213"/>
                  <a:gd name="T32" fmla="*/ 92 w 182"/>
                  <a:gd name="T33" fmla="*/ 195 h 213"/>
                  <a:gd name="T34" fmla="*/ 82 w 182"/>
                  <a:gd name="T35" fmla="*/ 197 h 213"/>
                  <a:gd name="T36" fmla="*/ 72 w 182"/>
                  <a:gd name="T37" fmla="*/ 200 h 213"/>
                  <a:gd name="T38" fmla="*/ 61 w 182"/>
                  <a:gd name="T39" fmla="*/ 201 h 213"/>
                  <a:gd name="T40" fmla="*/ 49 w 182"/>
                  <a:gd name="T41" fmla="*/ 201 h 213"/>
                  <a:gd name="T42" fmla="*/ 37 w 182"/>
                  <a:gd name="T43" fmla="*/ 200 h 213"/>
                  <a:gd name="T44" fmla="*/ 25 w 182"/>
                  <a:gd name="T45" fmla="*/ 197 h 213"/>
                  <a:gd name="T46" fmla="*/ 12 w 182"/>
                  <a:gd name="T47" fmla="*/ 193 h 213"/>
                  <a:gd name="T48" fmla="*/ 0 w 182"/>
                  <a:gd name="T49" fmla="*/ 188 h 213"/>
                  <a:gd name="T50" fmla="*/ 11 w 182"/>
                  <a:gd name="T51" fmla="*/ 195 h 213"/>
                  <a:gd name="T52" fmla="*/ 22 w 182"/>
                  <a:gd name="T53" fmla="*/ 200 h 213"/>
                  <a:gd name="T54" fmla="*/ 33 w 182"/>
                  <a:gd name="T55" fmla="*/ 205 h 213"/>
                  <a:gd name="T56" fmla="*/ 43 w 182"/>
                  <a:gd name="T57" fmla="*/ 208 h 213"/>
                  <a:gd name="T58" fmla="*/ 53 w 182"/>
                  <a:gd name="T59" fmla="*/ 211 h 213"/>
                  <a:gd name="T60" fmla="*/ 63 w 182"/>
                  <a:gd name="T61" fmla="*/ 212 h 213"/>
                  <a:gd name="T62" fmla="*/ 73 w 182"/>
                  <a:gd name="T63" fmla="*/ 213 h 213"/>
                  <a:gd name="T64" fmla="*/ 83 w 182"/>
                  <a:gd name="T65" fmla="*/ 213 h 213"/>
                  <a:gd name="T66" fmla="*/ 91 w 182"/>
                  <a:gd name="T67" fmla="*/ 212 h 213"/>
                  <a:gd name="T68" fmla="*/ 100 w 182"/>
                  <a:gd name="T69" fmla="*/ 210 h 213"/>
                  <a:gd name="T70" fmla="*/ 108 w 182"/>
                  <a:gd name="T71" fmla="*/ 208 h 213"/>
                  <a:gd name="T72" fmla="*/ 116 w 182"/>
                  <a:gd name="T73" fmla="*/ 206 h 213"/>
                  <a:gd name="T74" fmla="*/ 123 w 182"/>
                  <a:gd name="T75" fmla="*/ 203 h 213"/>
                  <a:gd name="T76" fmla="*/ 130 w 182"/>
                  <a:gd name="T77" fmla="*/ 199 h 213"/>
                  <a:gd name="T78" fmla="*/ 136 w 182"/>
                  <a:gd name="T79" fmla="*/ 195 h 213"/>
                  <a:gd name="T80" fmla="*/ 142 w 182"/>
                  <a:gd name="T81" fmla="*/ 191 h 213"/>
                  <a:gd name="T82" fmla="*/ 158 w 182"/>
                  <a:gd name="T83" fmla="*/ 176 h 213"/>
                  <a:gd name="T84" fmla="*/ 169 w 182"/>
                  <a:gd name="T85" fmla="*/ 161 h 213"/>
                  <a:gd name="T86" fmla="*/ 176 w 182"/>
                  <a:gd name="T87" fmla="*/ 144 h 213"/>
                  <a:gd name="T88" fmla="*/ 179 w 182"/>
                  <a:gd name="T89" fmla="*/ 128 h 213"/>
                  <a:gd name="T90" fmla="*/ 181 w 182"/>
                  <a:gd name="T91" fmla="*/ 111 h 213"/>
                  <a:gd name="T92" fmla="*/ 181 w 182"/>
                  <a:gd name="T93" fmla="*/ 95 h 213"/>
                  <a:gd name="T94" fmla="*/ 182 w 182"/>
                  <a:gd name="T95" fmla="*/ 79 h 213"/>
                  <a:gd name="T96" fmla="*/ 173 w 182"/>
                  <a:gd name="T97" fmla="*/ 46 h 213"/>
                  <a:gd name="T98" fmla="*/ 156 w 182"/>
                  <a:gd name="T99" fmla="*/ 21 h 213"/>
                  <a:gd name="T100" fmla="*/ 151 w 182"/>
                  <a:gd name="T101" fmla="*/ 18 h 213"/>
                  <a:gd name="T102" fmla="*/ 147 w 182"/>
                  <a:gd name="T103" fmla="*/ 15 h 213"/>
                  <a:gd name="T104" fmla="*/ 142 w 182"/>
                  <a:gd name="T105" fmla="*/ 13 h 213"/>
                  <a:gd name="T106" fmla="*/ 138 w 182"/>
                  <a:gd name="T107" fmla="*/ 11 h 213"/>
                  <a:gd name="T108" fmla="*/ 132 w 182"/>
                  <a:gd name="T109" fmla="*/ 9 h 213"/>
                  <a:gd name="T110" fmla="*/ 126 w 182"/>
                  <a:gd name="T111" fmla="*/ 6 h 213"/>
                  <a:gd name="T112" fmla="*/ 119 w 182"/>
                  <a:gd name="T113" fmla="*/ 3 h 213"/>
                  <a:gd name="T114" fmla="*/ 109 w 182"/>
                  <a:gd name="T115"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2" h="213">
                    <a:moveTo>
                      <a:pt x="109" y="0"/>
                    </a:moveTo>
                    <a:lnTo>
                      <a:pt x="112" y="2"/>
                    </a:lnTo>
                    <a:lnTo>
                      <a:pt x="118" y="8"/>
                    </a:lnTo>
                    <a:lnTo>
                      <a:pt x="127" y="18"/>
                    </a:lnTo>
                    <a:lnTo>
                      <a:pt x="137" y="33"/>
                    </a:lnTo>
                    <a:lnTo>
                      <a:pt x="145" y="52"/>
                    </a:lnTo>
                    <a:lnTo>
                      <a:pt x="150" y="76"/>
                    </a:lnTo>
                    <a:lnTo>
                      <a:pt x="150" y="105"/>
                    </a:lnTo>
                    <a:lnTo>
                      <a:pt x="144" y="139"/>
                    </a:lnTo>
                    <a:lnTo>
                      <a:pt x="140" y="149"/>
                    </a:lnTo>
                    <a:lnTo>
                      <a:pt x="136" y="157"/>
                    </a:lnTo>
                    <a:lnTo>
                      <a:pt x="131" y="165"/>
                    </a:lnTo>
                    <a:lnTo>
                      <a:pt x="125" y="173"/>
                    </a:lnTo>
                    <a:lnTo>
                      <a:pt x="117" y="180"/>
                    </a:lnTo>
                    <a:lnTo>
                      <a:pt x="110" y="185"/>
                    </a:lnTo>
                    <a:lnTo>
                      <a:pt x="102" y="191"/>
                    </a:lnTo>
                    <a:lnTo>
                      <a:pt x="92" y="195"/>
                    </a:lnTo>
                    <a:lnTo>
                      <a:pt x="82" y="197"/>
                    </a:lnTo>
                    <a:lnTo>
                      <a:pt x="72" y="200"/>
                    </a:lnTo>
                    <a:lnTo>
                      <a:pt x="61" y="201"/>
                    </a:lnTo>
                    <a:lnTo>
                      <a:pt x="49" y="201"/>
                    </a:lnTo>
                    <a:lnTo>
                      <a:pt x="37" y="200"/>
                    </a:lnTo>
                    <a:lnTo>
                      <a:pt x="25" y="197"/>
                    </a:lnTo>
                    <a:lnTo>
                      <a:pt x="12" y="193"/>
                    </a:lnTo>
                    <a:lnTo>
                      <a:pt x="0" y="188"/>
                    </a:lnTo>
                    <a:lnTo>
                      <a:pt x="11" y="195"/>
                    </a:lnTo>
                    <a:lnTo>
                      <a:pt x="22" y="200"/>
                    </a:lnTo>
                    <a:lnTo>
                      <a:pt x="33" y="205"/>
                    </a:lnTo>
                    <a:lnTo>
                      <a:pt x="43" y="208"/>
                    </a:lnTo>
                    <a:lnTo>
                      <a:pt x="53" y="211"/>
                    </a:lnTo>
                    <a:lnTo>
                      <a:pt x="63" y="212"/>
                    </a:lnTo>
                    <a:lnTo>
                      <a:pt x="73" y="213"/>
                    </a:lnTo>
                    <a:lnTo>
                      <a:pt x="83" y="213"/>
                    </a:lnTo>
                    <a:lnTo>
                      <a:pt x="91" y="212"/>
                    </a:lnTo>
                    <a:lnTo>
                      <a:pt x="100" y="210"/>
                    </a:lnTo>
                    <a:lnTo>
                      <a:pt x="108" y="208"/>
                    </a:lnTo>
                    <a:lnTo>
                      <a:pt x="116" y="206"/>
                    </a:lnTo>
                    <a:lnTo>
                      <a:pt x="123" y="203"/>
                    </a:lnTo>
                    <a:lnTo>
                      <a:pt x="130" y="199"/>
                    </a:lnTo>
                    <a:lnTo>
                      <a:pt x="136" y="195"/>
                    </a:lnTo>
                    <a:lnTo>
                      <a:pt x="142" y="191"/>
                    </a:lnTo>
                    <a:lnTo>
                      <a:pt x="158" y="176"/>
                    </a:lnTo>
                    <a:lnTo>
                      <a:pt x="169" y="161"/>
                    </a:lnTo>
                    <a:lnTo>
                      <a:pt x="176" y="144"/>
                    </a:lnTo>
                    <a:lnTo>
                      <a:pt x="179" y="128"/>
                    </a:lnTo>
                    <a:lnTo>
                      <a:pt x="181" y="111"/>
                    </a:lnTo>
                    <a:lnTo>
                      <a:pt x="181" y="95"/>
                    </a:lnTo>
                    <a:lnTo>
                      <a:pt x="182" y="79"/>
                    </a:lnTo>
                    <a:lnTo>
                      <a:pt x="173" y="46"/>
                    </a:lnTo>
                    <a:lnTo>
                      <a:pt x="156" y="21"/>
                    </a:lnTo>
                    <a:lnTo>
                      <a:pt x="151" y="18"/>
                    </a:lnTo>
                    <a:lnTo>
                      <a:pt x="147" y="15"/>
                    </a:lnTo>
                    <a:lnTo>
                      <a:pt x="142" y="13"/>
                    </a:lnTo>
                    <a:lnTo>
                      <a:pt x="138" y="11"/>
                    </a:lnTo>
                    <a:lnTo>
                      <a:pt x="132" y="9"/>
                    </a:lnTo>
                    <a:lnTo>
                      <a:pt x="126" y="6"/>
                    </a:lnTo>
                    <a:lnTo>
                      <a:pt x="119" y="3"/>
                    </a:lnTo>
                    <a:lnTo>
                      <a:pt x="109" y="0"/>
                    </a:lnTo>
                    <a:close/>
                  </a:path>
                </a:pathLst>
              </a:custGeom>
              <a:solidFill>
                <a:schemeClr val="accent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36" name="未知"/>
              <p:cNvSpPr>
                <a:spLocks noChangeArrowheads="1"/>
              </p:cNvSpPr>
              <p:nvPr/>
            </p:nvSpPr>
            <p:spPr bwMode="auto">
              <a:xfrm rot="373330" flipH="1">
                <a:off x="80" y="120"/>
                <a:ext cx="93" cy="156"/>
              </a:xfrm>
              <a:custGeom>
                <a:avLst/>
                <a:gdLst>
                  <a:gd name="T0" fmla="*/ 94 w 128"/>
                  <a:gd name="T1" fmla="*/ 0 h 217"/>
                  <a:gd name="T2" fmla="*/ 105 w 128"/>
                  <a:gd name="T3" fmla="*/ 9 h 217"/>
                  <a:gd name="T4" fmla="*/ 115 w 128"/>
                  <a:gd name="T5" fmla="*/ 27 h 217"/>
                  <a:gd name="T6" fmla="*/ 123 w 128"/>
                  <a:gd name="T7" fmla="*/ 50 h 217"/>
                  <a:gd name="T8" fmla="*/ 128 w 128"/>
                  <a:gd name="T9" fmla="*/ 78 h 217"/>
                  <a:gd name="T10" fmla="*/ 127 w 128"/>
                  <a:gd name="T11" fmla="*/ 111 h 217"/>
                  <a:gd name="T12" fmla="*/ 116 w 128"/>
                  <a:gd name="T13" fmla="*/ 145 h 217"/>
                  <a:gd name="T14" fmla="*/ 94 w 128"/>
                  <a:gd name="T15" fmla="*/ 181 h 217"/>
                  <a:gd name="T16" fmla="*/ 60 w 128"/>
                  <a:gd name="T17" fmla="*/ 217 h 217"/>
                  <a:gd name="T18" fmla="*/ 49 w 128"/>
                  <a:gd name="T19" fmla="*/ 213 h 217"/>
                  <a:gd name="T20" fmla="*/ 38 w 128"/>
                  <a:gd name="T21" fmla="*/ 210 h 217"/>
                  <a:gd name="T22" fmla="*/ 26 w 128"/>
                  <a:gd name="T23" fmla="*/ 205 h 217"/>
                  <a:gd name="T24" fmla="*/ 16 w 128"/>
                  <a:gd name="T25" fmla="*/ 201 h 217"/>
                  <a:gd name="T26" fmla="*/ 8 w 128"/>
                  <a:gd name="T27" fmla="*/ 196 h 217"/>
                  <a:gd name="T28" fmla="*/ 2 w 128"/>
                  <a:gd name="T29" fmla="*/ 190 h 217"/>
                  <a:gd name="T30" fmla="*/ 0 w 128"/>
                  <a:gd name="T31" fmla="*/ 183 h 217"/>
                  <a:gd name="T32" fmla="*/ 1 w 128"/>
                  <a:gd name="T33" fmla="*/ 178 h 217"/>
                  <a:gd name="T34" fmla="*/ 13 w 128"/>
                  <a:gd name="T35" fmla="*/ 171 h 217"/>
                  <a:gd name="T36" fmla="*/ 29 w 128"/>
                  <a:gd name="T37" fmla="*/ 161 h 217"/>
                  <a:gd name="T38" fmla="*/ 46 w 128"/>
                  <a:gd name="T39" fmla="*/ 150 h 217"/>
                  <a:gd name="T40" fmla="*/ 63 w 128"/>
                  <a:gd name="T41" fmla="*/ 134 h 217"/>
                  <a:gd name="T42" fmla="*/ 79 w 128"/>
                  <a:gd name="T43" fmla="*/ 112 h 217"/>
                  <a:gd name="T44" fmla="*/ 91 w 128"/>
                  <a:gd name="T45" fmla="*/ 83 h 217"/>
                  <a:gd name="T46" fmla="*/ 97 w 128"/>
                  <a:gd name="T47" fmla="*/ 46 h 217"/>
                  <a:gd name="T48" fmla="*/ 94 w 128"/>
                  <a:gd name="T49"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accent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37" name="未知"/>
              <p:cNvSpPr>
                <a:spLocks noChangeArrowheads="1"/>
              </p:cNvSpPr>
              <p:nvPr/>
            </p:nvSpPr>
            <p:spPr bwMode="auto">
              <a:xfrm rot="373330" flipH="1">
                <a:off x="270" y="323"/>
                <a:ext cx="85" cy="93"/>
              </a:xfrm>
              <a:custGeom>
                <a:avLst/>
                <a:gdLst>
                  <a:gd name="T0" fmla="*/ 75 w 117"/>
                  <a:gd name="T1" fmla="*/ 0 h 132"/>
                  <a:gd name="T2" fmla="*/ 0 w 117"/>
                  <a:gd name="T3" fmla="*/ 25 h 132"/>
                  <a:gd name="T4" fmla="*/ 3 w 117"/>
                  <a:gd name="T5" fmla="*/ 26 h 132"/>
                  <a:gd name="T6" fmla="*/ 14 w 117"/>
                  <a:gd name="T7" fmla="*/ 29 h 132"/>
                  <a:gd name="T8" fmla="*/ 29 w 117"/>
                  <a:gd name="T9" fmla="*/ 36 h 132"/>
                  <a:gd name="T10" fmla="*/ 46 w 117"/>
                  <a:gd name="T11" fmla="*/ 47 h 132"/>
                  <a:gd name="T12" fmla="*/ 66 w 117"/>
                  <a:gd name="T13" fmla="*/ 62 h 132"/>
                  <a:gd name="T14" fmla="*/ 84 w 117"/>
                  <a:gd name="T15" fmla="*/ 80 h 132"/>
                  <a:gd name="T16" fmla="*/ 102 w 117"/>
                  <a:gd name="T17" fmla="*/ 103 h 132"/>
                  <a:gd name="T18" fmla="*/ 116 w 117"/>
                  <a:gd name="T19" fmla="*/ 132 h 132"/>
                  <a:gd name="T20" fmla="*/ 117 w 117"/>
                  <a:gd name="T21" fmla="*/ 120 h 132"/>
                  <a:gd name="T22" fmla="*/ 115 w 117"/>
                  <a:gd name="T23" fmla="*/ 107 h 132"/>
                  <a:gd name="T24" fmla="*/ 108 w 117"/>
                  <a:gd name="T25" fmla="*/ 90 h 132"/>
                  <a:gd name="T26" fmla="*/ 99 w 117"/>
                  <a:gd name="T27" fmla="*/ 74 h 132"/>
                  <a:gd name="T28" fmla="*/ 89 w 117"/>
                  <a:gd name="T29" fmla="*/ 58 h 132"/>
                  <a:gd name="T30" fmla="*/ 78 w 117"/>
                  <a:gd name="T31" fmla="*/ 45 h 132"/>
                  <a:gd name="T32" fmla="*/ 67 w 117"/>
                  <a:gd name="T33" fmla="*/ 36 h 132"/>
                  <a:gd name="T34" fmla="*/ 58 w 117"/>
                  <a:gd name="T35" fmla="*/ 32 h 132"/>
                  <a:gd name="T36" fmla="*/ 69 w 117"/>
                  <a:gd name="T37" fmla="*/ 29 h 132"/>
                  <a:gd name="T38" fmla="*/ 79 w 117"/>
                  <a:gd name="T39" fmla="*/ 28 h 132"/>
                  <a:gd name="T40" fmla="*/ 89 w 117"/>
                  <a:gd name="T41" fmla="*/ 26 h 132"/>
                  <a:gd name="T42" fmla="*/ 98 w 117"/>
                  <a:gd name="T43" fmla="*/ 25 h 132"/>
                  <a:gd name="T44" fmla="*/ 105 w 117"/>
                  <a:gd name="T45" fmla="*/ 24 h 132"/>
                  <a:gd name="T46" fmla="*/ 109 w 117"/>
                  <a:gd name="T47" fmla="*/ 22 h 132"/>
                  <a:gd name="T48" fmla="*/ 113 w 117"/>
                  <a:gd name="T49" fmla="*/ 21 h 132"/>
                  <a:gd name="T50" fmla="*/ 114 w 117"/>
                  <a:gd name="T51" fmla="*/ 21 h 132"/>
                  <a:gd name="T52" fmla="*/ 75 w 117"/>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accent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38" name="未知"/>
              <p:cNvSpPr>
                <a:spLocks noChangeArrowheads="1"/>
              </p:cNvSpPr>
              <p:nvPr/>
            </p:nvSpPr>
            <p:spPr bwMode="auto">
              <a:xfrm rot="373330" flipH="1">
                <a:off x="248" y="348"/>
                <a:ext cx="21" cy="55"/>
              </a:xfrm>
              <a:custGeom>
                <a:avLst/>
                <a:gdLst>
                  <a:gd name="T0" fmla="*/ 29 w 29"/>
                  <a:gd name="T1" fmla="*/ 0 h 77"/>
                  <a:gd name="T2" fmla="*/ 23 w 29"/>
                  <a:gd name="T3" fmla="*/ 0 h 77"/>
                  <a:gd name="T4" fmla="*/ 16 w 29"/>
                  <a:gd name="T5" fmla="*/ 4 h 77"/>
                  <a:gd name="T6" fmla="*/ 9 w 29"/>
                  <a:gd name="T7" fmla="*/ 9 h 77"/>
                  <a:gd name="T8" fmla="*/ 4 w 29"/>
                  <a:gd name="T9" fmla="*/ 19 h 77"/>
                  <a:gd name="T10" fmla="*/ 1 w 29"/>
                  <a:gd name="T11" fmla="*/ 30 h 77"/>
                  <a:gd name="T12" fmla="*/ 0 w 29"/>
                  <a:gd name="T13" fmla="*/ 44 h 77"/>
                  <a:gd name="T14" fmla="*/ 3 w 29"/>
                  <a:gd name="T15" fmla="*/ 60 h 77"/>
                  <a:gd name="T16" fmla="*/ 11 w 29"/>
                  <a:gd name="T17" fmla="*/ 77 h 77"/>
                  <a:gd name="T18" fmla="*/ 15 w 29"/>
                  <a:gd name="T19" fmla="*/ 53 h 77"/>
                  <a:gd name="T20" fmla="*/ 19 w 29"/>
                  <a:gd name="T21" fmla="*/ 37 h 77"/>
                  <a:gd name="T22" fmla="*/ 23 w 29"/>
                  <a:gd name="T23" fmla="*/ 22 h 77"/>
                  <a:gd name="T24" fmla="*/ 29 w 29"/>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accent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grpSp>
            <p:nvGrpSpPr>
              <p:cNvPr id="3115" name="Group 15"/>
              <p:cNvGrpSpPr/>
              <p:nvPr userDrawn="1"/>
            </p:nvGrpSpPr>
            <p:grpSpPr bwMode="auto">
              <a:xfrm rot="10886446" flipH="1">
                <a:off x="294" y="464"/>
                <a:ext cx="608" cy="369"/>
                <a:chOff x="0" y="0"/>
                <a:chExt cx="608" cy="369"/>
              </a:xfrm>
            </p:grpSpPr>
            <p:sp>
              <p:nvSpPr>
                <p:cNvPr id="1040" name="未知"/>
                <p:cNvSpPr>
                  <a:spLocks noChangeArrowheads="1"/>
                </p:cNvSpPr>
                <p:nvPr/>
              </p:nvSpPr>
              <p:spPr bwMode="auto">
                <a:xfrm rot="4200091">
                  <a:off x="116" y="98"/>
                  <a:ext cx="143" cy="390"/>
                </a:xfrm>
                <a:custGeom>
                  <a:avLst/>
                  <a:gdLst>
                    <a:gd name="T0" fmla="*/ 12 w 207"/>
                    <a:gd name="T1" fmla="*/ 44 h 564"/>
                    <a:gd name="T2" fmla="*/ 6 w 207"/>
                    <a:gd name="T3" fmla="*/ 72 h 564"/>
                    <a:gd name="T4" fmla="*/ 3 w 207"/>
                    <a:gd name="T5" fmla="*/ 99 h 564"/>
                    <a:gd name="T6" fmla="*/ 0 w 207"/>
                    <a:gd name="T7" fmla="*/ 125 h 564"/>
                    <a:gd name="T8" fmla="*/ 0 w 207"/>
                    <a:gd name="T9" fmla="*/ 151 h 564"/>
                    <a:gd name="T10" fmla="*/ 3 w 207"/>
                    <a:gd name="T11" fmla="*/ 180 h 564"/>
                    <a:gd name="T12" fmla="*/ 7 w 207"/>
                    <a:gd name="T13" fmla="*/ 211 h 564"/>
                    <a:gd name="T14" fmla="*/ 16 w 207"/>
                    <a:gd name="T15" fmla="*/ 247 h 564"/>
                    <a:gd name="T16" fmla="*/ 29 w 207"/>
                    <a:gd name="T17" fmla="*/ 287 h 564"/>
                    <a:gd name="T18" fmla="*/ 43 w 207"/>
                    <a:gd name="T19" fmla="*/ 325 h 564"/>
                    <a:gd name="T20" fmla="*/ 61 w 207"/>
                    <a:gd name="T21" fmla="*/ 364 h 564"/>
                    <a:gd name="T22" fmla="*/ 83 w 207"/>
                    <a:gd name="T23" fmla="*/ 406 h 564"/>
                    <a:gd name="T24" fmla="*/ 106 w 207"/>
                    <a:gd name="T25" fmla="*/ 446 h 564"/>
                    <a:gd name="T26" fmla="*/ 132 w 207"/>
                    <a:gd name="T27" fmla="*/ 483 h 564"/>
                    <a:gd name="T28" fmla="*/ 157 w 207"/>
                    <a:gd name="T29" fmla="*/ 516 h 564"/>
                    <a:gd name="T30" fmla="*/ 182 w 207"/>
                    <a:gd name="T31" fmla="*/ 544 h 564"/>
                    <a:gd name="T32" fmla="*/ 207 w 207"/>
                    <a:gd name="T33" fmla="*/ 564 h 564"/>
                    <a:gd name="T34" fmla="*/ 160 w 207"/>
                    <a:gd name="T35" fmla="*/ 501 h 564"/>
                    <a:gd name="T36" fmla="*/ 127 w 207"/>
                    <a:gd name="T37" fmla="*/ 448 h 564"/>
                    <a:gd name="T38" fmla="*/ 103 w 207"/>
                    <a:gd name="T39" fmla="*/ 405 h 564"/>
                    <a:gd name="T40" fmla="*/ 87 w 207"/>
                    <a:gd name="T41" fmla="*/ 368 h 564"/>
                    <a:gd name="T42" fmla="*/ 75 w 207"/>
                    <a:gd name="T43" fmla="*/ 337 h 564"/>
                    <a:gd name="T44" fmla="*/ 68 w 207"/>
                    <a:gd name="T45" fmla="*/ 309 h 564"/>
                    <a:gd name="T46" fmla="*/ 63 w 207"/>
                    <a:gd name="T47" fmla="*/ 285 h 564"/>
                    <a:gd name="T48" fmla="*/ 56 w 207"/>
                    <a:gd name="T49" fmla="*/ 261 h 564"/>
                    <a:gd name="T50" fmla="*/ 44 w 207"/>
                    <a:gd name="T51" fmla="*/ 205 h 564"/>
                    <a:gd name="T52" fmla="*/ 41 w 207"/>
                    <a:gd name="T53" fmla="*/ 140 h 564"/>
                    <a:gd name="T54" fmla="*/ 43 w 207"/>
                    <a:gd name="T55" fmla="*/ 68 h 564"/>
                    <a:gd name="T56" fmla="*/ 50 w 207"/>
                    <a:gd name="T57" fmla="*/ 0 h 564"/>
                    <a:gd name="T58" fmla="*/ 12 w 207"/>
                    <a:gd name="T59" fmla="*/ 4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7" h="564">
                      <a:moveTo>
                        <a:pt x="12" y="44"/>
                      </a:moveTo>
                      <a:lnTo>
                        <a:pt x="6" y="72"/>
                      </a:lnTo>
                      <a:lnTo>
                        <a:pt x="3" y="99"/>
                      </a:lnTo>
                      <a:lnTo>
                        <a:pt x="0" y="125"/>
                      </a:lnTo>
                      <a:lnTo>
                        <a:pt x="0" y="151"/>
                      </a:lnTo>
                      <a:lnTo>
                        <a:pt x="3" y="180"/>
                      </a:lnTo>
                      <a:lnTo>
                        <a:pt x="7" y="211"/>
                      </a:lnTo>
                      <a:lnTo>
                        <a:pt x="16" y="247"/>
                      </a:lnTo>
                      <a:lnTo>
                        <a:pt x="29" y="287"/>
                      </a:lnTo>
                      <a:lnTo>
                        <a:pt x="43" y="325"/>
                      </a:lnTo>
                      <a:lnTo>
                        <a:pt x="61" y="364"/>
                      </a:lnTo>
                      <a:lnTo>
                        <a:pt x="83" y="406"/>
                      </a:lnTo>
                      <a:lnTo>
                        <a:pt x="106" y="446"/>
                      </a:lnTo>
                      <a:lnTo>
                        <a:pt x="132" y="483"/>
                      </a:lnTo>
                      <a:lnTo>
                        <a:pt x="157" y="516"/>
                      </a:lnTo>
                      <a:lnTo>
                        <a:pt x="182" y="544"/>
                      </a:lnTo>
                      <a:lnTo>
                        <a:pt x="207" y="564"/>
                      </a:lnTo>
                      <a:lnTo>
                        <a:pt x="160" y="501"/>
                      </a:lnTo>
                      <a:lnTo>
                        <a:pt x="127" y="448"/>
                      </a:lnTo>
                      <a:lnTo>
                        <a:pt x="103" y="405"/>
                      </a:lnTo>
                      <a:lnTo>
                        <a:pt x="87" y="368"/>
                      </a:lnTo>
                      <a:lnTo>
                        <a:pt x="75" y="337"/>
                      </a:lnTo>
                      <a:lnTo>
                        <a:pt x="68" y="309"/>
                      </a:lnTo>
                      <a:lnTo>
                        <a:pt x="63" y="285"/>
                      </a:lnTo>
                      <a:lnTo>
                        <a:pt x="56" y="261"/>
                      </a:lnTo>
                      <a:lnTo>
                        <a:pt x="44" y="205"/>
                      </a:lnTo>
                      <a:lnTo>
                        <a:pt x="41" y="140"/>
                      </a:lnTo>
                      <a:lnTo>
                        <a:pt x="43" y="68"/>
                      </a:lnTo>
                      <a:lnTo>
                        <a:pt x="50" y="0"/>
                      </a:lnTo>
                      <a:lnTo>
                        <a:pt x="12" y="44"/>
                      </a:lnTo>
                      <a:close/>
                    </a:path>
                  </a:pathLst>
                </a:custGeom>
                <a:solidFill>
                  <a:schemeClr val="accent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41" name="未知"/>
                <p:cNvSpPr>
                  <a:spLocks noChangeArrowheads="1"/>
                </p:cNvSpPr>
                <p:nvPr/>
              </p:nvSpPr>
              <p:spPr bwMode="auto">
                <a:xfrm rot="4200091">
                  <a:off x="485" y="50"/>
                  <a:ext cx="33" cy="160"/>
                </a:xfrm>
                <a:custGeom>
                  <a:avLst/>
                  <a:gdLst>
                    <a:gd name="T0" fmla="*/ 0 w 47"/>
                    <a:gd name="T1" fmla="*/ 19 h 232"/>
                    <a:gd name="T2" fmla="*/ 14 w 47"/>
                    <a:gd name="T3" fmla="*/ 55 h 232"/>
                    <a:gd name="T4" fmla="*/ 22 w 47"/>
                    <a:gd name="T5" fmla="*/ 101 h 232"/>
                    <a:gd name="T6" fmla="*/ 24 w 47"/>
                    <a:gd name="T7" fmla="*/ 159 h 232"/>
                    <a:gd name="T8" fmla="*/ 19 w 47"/>
                    <a:gd name="T9" fmla="*/ 232 h 232"/>
                    <a:gd name="T10" fmla="*/ 45 w 47"/>
                    <a:gd name="T11" fmla="*/ 217 h 232"/>
                    <a:gd name="T12" fmla="*/ 47 w 47"/>
                    <a:gd name="T13" fmla="*/ 178 h 232"/>
                    <a:gd name="T14" fmla="*/ 47 w 47"/>
                    <a:gd name="T15" fmla="*/ 140 h 232"/>
                    <a:gd name="T16" fmla="*/ 45 w 47"/>
                    <a:gd name="T17" fmla="*/ 103 h 232"/>
                    <a:gd name="T18" fmla="*/ 41 w 47"/>
                    <a:gd name="T19" fmla="*/ 71 h 232"/>
                    <a:gd name="T20" fmla="*/ 36 w 47"/>
                    <a:gd name="T21" fmla="*/ 52 h 232"/>
                    <a:gd name="T22" fmla="*/ 29 w 47"/>
                    <a:gd name="T23" fmla="*/ 34 h 232"/>
                    <a:gd name="T24" fmla="*/ 22 w 47"/>
                    <a:gd name="T25" fmla="*/ 17 h 232"/>
                    <a:gd name="T26" fmla="*/ 13 w 47"/>
                    <a:gd name="T27" fmla="*/ 0 h 232"/>
                    <a:gd name="T28" fmla="*/ 0 w 47"/>
                    <a:gd name="T29" fmla="*/ 1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232">
                      <a:moveTo>
                        <a:pt x="0" y="19"/>
                      </a:moveTo>
                      <a:lnTo>
                        <a:pt x="14" y="55"/>
                      </a:lnTo>
                      <a:lnTo>
                        <a:pt x="22" y="101"/>
                      </a:lnTo>
                      <a:lnTo>
                        <a:pt x="24" y="159"/>
                      </a:lnTo>
                      <a:lnTo>
                        <a:pt x="19" y="232"/>
                      </a:lnTo>
                      <a:lnTo>
                        <a:pt x="45" y="217"/>
                      </a:lnTo>
                      <a:lnTo>
                        <a:pt x="47" y="178"/>
                      </a:lnTo>
                      <a:lnTo>
                        <a:pt x="47" y="140"/>
                      </a:lnTo>
                      <a:lnTo>
                        <a:pt x="45" y="103"/>
                      </a:lnTo>
                      <a:lnTo>
                        <a:pt x="41" y="71"/>
                      </a:lnTo>
                      <a:lnTo>
                        <a:pt x="36" y="52"/>
                      </a:lnTo>
                      <a:lnTo>
                        <a:pt x="29" y="34"/>
                      </a:lnTo>
                      <a:lnTo>
                        <a:pt x="22" y="17"/>
                      </a:lnTo>
                      <a:lnTo>
                        <a:pt x="13" y="0"/>
                      </a:lnTo>
                      <a:lnTo>
                        <a:pt x="0" y="19"/>
                      </a:lnTo>
                      <a:close/>
                    </a:path>
                  </a:pathLst>
                </a:custGeom>
                <a:solidFill>
                  <a:schemeClr val="accent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42" name="未知"/>
                <p:cNvSpPr>
                  <a:spLocks noChangeArrowheads="1"/>
                </p:cNvSpPr>
                <p:nvPr/>
              </p:nvSpPr>
              <p:spPr bwMode="auto">
                <a:xfrm rot="4200091">
                  <a:off x="556" y="13"/>
                  <a:ext cx="60" cy="27"/>
                </a:xfrm>
                <a:custGeom>
                  <a:avLst/>
                  <a:gdLst>
                    <a:gd name="T0" fmla="*/ 87 w 87"/>
                    <a:gd name="T1" fmla="*/ 22 h 40"/>
                    <a:gd name="T2" fmla="*/ 77 w 87"/>
                    <a:gd name="T3" fmla="*/ 17 h 40"/>
                    <a:gd name="T4" fmla="*/ 68 w 87"/>
                    <a:gd name="T5" fmla="*/ 12 h 40"/>
                    <a:gd name="T6" fmla="*/ 58 w 87"/>
                    <a:gd name="T7" fmla="*/ 7 h 40"/>
                    <a:gd name="T8" fmla="*/ 47 w 87"/>
                    <a:gd name="T9" fmla="*/ 5 h 40"/>
                    <a:gd name="T10" fmla="*/ 37 w 87"/>
                    <a:gd name="T11" fmla="*/ 3 h 40"/>
                    <a:gd name="T12" fmla="*/ 26 w 87"/>
                    <a:gd name="T13" fmla="*/ 2 h 40"/>
                    <a:gd name="T14" fmla="*/ 13 w 87"/>
                    <a:gd name="T15" fmla="*/ 0 h 40"/>
                    <a:gd name="T16" fmla="*/ 0 w 87"/>
                    <a:gd name="T17" fmla="*/ 2 h 40"/>
                    <a:gd name="T18" fmla="*/ 6 w 87"/>
                    <a:gd name="T19" fmla="*/ 6 h 40"/>
                    <a:gd name="T20" fmla="*/ 14 w 87"/>
                    <a:gd name="T21" fmla="*/ 10 h 40"/>
                    <a:gd name="T22" fmla="*/ 22 w 87"/>
                    <a:gd name="T23" fmla="*/ 14 h 40"/>
                    <a:gd name="T24" fmla="*/ 33 w 87"/>
                    <a:gd name="T25" fmla="*/ 18 h 40"/>
                    <a:gd name="T26" fmla="*/ 42 w 87"/>
                    <a:gd name="T27" fmla="*/ 22 h 40"/>
                    <a:gd name="T28" fmla="*/ 52 w 87"/>
                    <a:gd name="T29" fmla="*/ 27 h 40"/>
                    <a:gd name="T30" fmla="*/ 64 w 87"/>
                    <a:gd name="T31" fmla="*/ 33 h 40"/>
                    <a:gd name="T32" fmla="*/ 74 w 87"/>
                    <a:gd name="T33" fmla="*/ 40 h 40"/>
                    <a:gd name="T34" fmla="*/ 87 w 87"/>
                    <a:gd name="T35"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40">
                      <a:moveTo>
                        <a:pt x="87" y="22"/>
                      </a:moveTo>
                      <a:lnTo>
                        <a:pt x="77" y="17"/>
                      </a:lnTo>
                      <a:lnTo>
                        <a:pt x="68" y="12"/>
                      </a:lnTo>
                      <a:lnTo>
                        <a:pt x="58" y="7"/>
                      </a:lnTo>
                      <a:lnTo>
                        <a:pt x="47" y="5"/>
                      </a:lnTo>
                      <a:lnTo>
                        <a:pt x="37" y="3"/>
                      </a:lnTo>
                      <a:lnTo>
                        <a:pt x="26" y="2"/>
                      </a:lnTo>
                      <a:lnTo>
                        <a:pt x="13" y="0"/>
                      </a:lnTo>
                      <a:lnTo>
                        <a:pt x="0" y="2"/>
                      </a:lnTo>
                      <a:lnTo>
                        <a:pt x="6" y="6"/>
                      </a:lnTo>
                      <a:lnTo>
                        <a:pt x="14" y="10"/>
                      </a:lnTo>
                      <a:lnTo>
                        <a:pt x="22" y="14"/>
                      </a:lnTo>
                      <a:lnTo>
                        <a:pt x="33" y="18"/>
                      </a:lnTo>
                      <a:lnTo>
                        <a:pt x="42" y="22"/>
                      </a:lnTo>
                      <a:lnTo>
                        <a:pt x="52" y="27"/>
                      </a:lnTo>
                      <a:lnTo>
                        <a:pt x="64" y="33"/>
                      </a:lnTo>
                      <a:lnTo>
                        <a:pt x="74" y="40"/>
                      </a:lnTo>
                      <a:lnTo>
                        <a:pt x="87" y="22"/>
                      </a:lnTo>
                      <a:close/>
                    </a:path>
                  </a:pathLst>
                </a:custGeom>
                <a:solidFill>
                  <a:schemeClr val="accent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grpSp>
        </p:grpSp>
        <p:grpSp>
          <p:nvGrpSpPr>
            <p:cNvPr id="3084" name="Group 19"/>
            <p:cNvGrpSpPr/>
            <p:nvPr/>
          </p:nvGrpSpPr>
          <p:grpSpPr bwMode="auto">
            <a:xfrm rot="6248562">
              <a:off x="348" y="3854"/>
              <a:ext cx="392" cy="424"/>
              <a:chOff x="0" y="0"/>
              <a:chExt cx="129" cy="157"/>
            </a:xfrm>
          </p:grpSpPr>
          <p:sp>
            <p:nvSpPr>
              <p:cNvPr id="1044" name="未知"/>
              <p:cNvSpPr>
                <a:spLocks noChangeArrowheads="1"/>
              </p:cNvSpPr>
              <p:nvPr/>
            </p:nvSpPr>
            <p:spPr bwMode="auto">
              <a:xfrm>
                <a:off x="0" y="2"/>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45" name="未知"/>
              <p:cNvSpPr>
                <a:spLocks noChangeArrowheads="1"/>
              </p:cNvSpPr>
              <p:nvPr/>
            </p:nvSpPr>
            <p:spPr bwMode="auto">
              <a:xfrm>
                <a:off x="59" y="28"/>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46" name="未知"/>
              <p:cNvSpPr>
                <a:spLocks noChangeArrowheads="1"/>
              </p:cNvSpPr>
              <p:nvPr/>
            </p:nvSpPr>
            <p:spPr bwMode="auto">
              <a:xfrm>
                <a:off x="45" y="132"/>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grpSp>
        <p:grpSp>
          <p:nvGrpSpPr>
            <p:cNvPr id="3085" name="Group 23"/>
            <p:cNvGrpSpPr/>
            <p:nvPr/>
          </p:nvGrpSpPr>
          <p:grpSpPr bwMode="auto">
            <a:xfrm rot="5003157">
              <a:off x="254" y="1102"/>
              <a:ext cx="412" cy="500"/>
              <a:chOff x="0" y="0"/>
              <a:chExt cx="129" cy="157"/>
            </a:xfrm>
          </p:grpSpPr>
          <p:sp>
            <p:nvSpPr>
              <p:cNvPr id="1048" name="未知"/>
              <p:cNvSpPr>
                <a:spLocks noChangeArrowheads="1"/>
              </p:cNvSpPr>
              <p:nvPr/>
            </p:nvSpPr>
            <p:spPr bwMode="auto">
              <a:xfrm>
                <a:off x="0" y="0"/>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49" name="未知"/>
              <p:cNvSpPr>
                <a:spLocks noChangeArrowheads="1"/>
              </p:cNvSpPr>
              <p:nvPr/>
            </p:nvSpPr>
            <p:spPr bwMode="auto">
              <a:xfrm>
                <a:off x="59" y="28"/>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50" name="未知"/>
              <p:cNvSpPr>
                <a:spLocks noChangeArrowheads="1"/>
              </p:cNvSpPr>
              <p:nvPr/>
            </p:nvSpPr>
            <p:spPr bwMode="auto">
              <a:xfrm>
                <a:off x="45" y="132"/>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grpSp>
        <p:grpSp>
          <p:nvGrpSpPr>
            <p:cNvPr id="3086" name="Group 27"/>
            <p:cNvGrpSpPr/>
            <p:nvPr/>
          </p:nvGrpSpPr>
          <p:grpSpPr bwMode="auto">
            <a:xfrm>
              <a:off x="820" y="0"/>
              <a:ext cx="345" cy="367"/>
              <a:chOff x="0" y="0"/>
              <a:chExt cx="129" cy="157"/>
            </a:xfrm>
          </p:grpSpPr>
          <p:sp>
            <p:nvSpPr>
              <p:cNvPr id="1052" name="未知"/>
              <p:cNvSpPr>
                <a:spLocks noChangeArrowheads="1"/>
              </p:cNvSpPr>
              <p:nvPr/>
            </p:nvSpPr>
            <p:spPr bwMode="auto">
              <a:xfrm>
                <a:off x="0" y="0"/>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53" name="未知"/>
              <p:cNvSpPr>
                <a:spLocks noChangeArrowheads="1"/>
              </p:cNvSpPr>
              <p:nvPr/>
            </p:nvSpPr>
            <p:spPr bwMode="auto">
              <a:xfrm>
                <a:off x="59" y="28"/>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54" name="未知"/>
              <p:cNvSpPr>
                <a:spLocks noChangeArrowheads="1"/>
              </p:cNvSpPr>
              <p:nvPr/>
            </p:nvSpPr>
            <p:spPr bwMode="auto">
              <a:xfrm>
                <a:off x="45" y="132"/>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grpSp>
        <p:sp>
          <p:nvSpPr>
            <p:cNvPr id="1055" name="未知"/>
            <p:cNvSpPr>
              <a:spLocks noChangeArrowheads="1"/>
            </p:cNvSpPr>
            <p:nvPr/>
          </p:nvSpPr>
          <p:spPr bwMode="auto">
            <a:xfrm>
              <a:off x="92" y="94"/>
              <a:ext cx="699" cy="756"/>
            </a:xfrm>
            <a:custGeom>
              <a:avLst/>
              <a:gdLst>
                <a:gd name="T0" fmla="*/ 1 w 699"/>
                <a:gd name="T1" fmla="*/ 392 h 756"/>
                <a:gd name="T2" fmla="*/ 3 w 699"/>
                <a:gd name="T3" fmla="*/ 252 h 756"/>
                <a:gd name="T4" fmla="*/ 21 w 699"/>
                <a:gd name="T5" fmla="*/ 210 h 756"/>
                <a:gd name="T6" fmla="*/ 29 w 699"/>
                <a:gd name="T7" fmla="*/ 182 h 756"/>
                <a:gd name="T8" fmla="*/ 39 w 699"/>
                <a:gd name="T9" fmla="*/ 154 h 756"/>
                <a:gd name="T10" fmla="*/ 51 w 699"/>
                <a:gd name="T11" fmla="*/ 138 h 756"/>
                <a:gd name="T12" fmla="*/ 111 w 699"/>
                <a:gd name="T13" fmla="*/ 74 h 756"/>
                <a:gd name="T14" fmla="*/ 169 w 699"/>
                <a:gd name="T15" fmla="*/ 30 h 756"/>
                <a:gd name="T16" fmla="*/ 225 w 699"/>
                <a:gd name="T17" fmla="*/ 10 h 756"/>
                <a:gd name="T18" fmla="*/ 249 w 699"/>
                <a:gd name="T19" fmla="*/ 4 h 756"/>
                <a:gd name="T20" fmla="*/ 265 w 699"/>
                <a:gd name="T21" fmla="*/ 0 h 756"/>
                <a:gd name="T22" fmla="*/ 357 w 699"/>
                <a:gd name="T23" fmla="*/ 2 h 756"/>
                <a:gd name="T24" fmla="*/ 385 w 699"/>
                <a:gd name="T25" fmla="*/ 6 h 756"/>
                <a:gd name="T26" fmla="*/ 489 w 699"/>
                <a:gd name="T27" fmla="*/ 40 h 756"/>
                <a:gd name="T28" fmla="*/ 619 w 699"/>
                <a:gd name="T29" fmla="*/ 128 h 756"/>
                <a:gd name="T30" fmla="*/ 653 w 699"/>
                <a:gd name="T31" fmla="*/ 178 h 756"/>
                <a:gd name="T32" fmla="*/ 693 w 699"/>
                <a:gd name="T33" fmla="*/ 322 h 756"/>
                <a:gd name="T34" fmla="*/ 687 w 699"/>
                <a:gd name="T35" fmla="*/ 434 h 756"/>
                <a:gd name="T36" fmla="*/ 665 w 699"/>
                <a:gd name="T37" fmla="*/ 538 h 756"/>
                <a:gd name="T38" fmla="*/ 639 w 699"/>
                <a:gd name="T39" fmla="*/ 564 h 756"/>
                <a:gd name="T40" fmla="*/ 631 w 699"/>
                <a:gd name="T41" fmla="*/ 580 h 756"/>
                <a:gd name="T42" fmla="*/ 607 w 699"/>
                <a:gd name="T43" fmla="*/ 588 h 756"/>
                <a:gd name="T44" fmla="*/ 473 w 699"/>
                <a:gd name="T45" fmla="*/ 664 h 756"/>
                <a:gd name="T46" fmla="*/ 449 w 699"/>
                <a:gd name="T47" fmla="*/ 678 h 756"/>
                <a:gd name="T48" fmla="*/ 405 w 699"/>
                <a:gd name="T49" fmla="*/ 684 h 756"/>
                <a:gd name="T50" fmla="*/ 375 w 699"/>
                <a:gd name="T51" fmla="*/ 690 h 756"/>
                <a:gd name="T52" fmla="*/ 267 w 699"/>
                <a:gd name="T53" fmla="*/ 684 h 756"/>
                <a:gd name="T54" fmla="*/ 259 w 699"/>
                <a:gd name="T55" fmla="*/ 722 h 756"/>
                <a:gd name="T56" fmla="*/ 241 w 699"/>
                <a:gd name="T57" fmla="*/ 756 h 756"/>
                <a:gd name="T58" fmla="*/ 185 w 699"/>
                <a:gd name="T59" fmla="*/ 728 h 756"/>
                <a:gd name="T60" fmla="*/ 163 w 699"/>
                <a:gd name="T61" fmla="*/ 720 h 756"/>
                <a:gd name="T62" fmla="*/ 151 w 699"/>
                <a:gd name="T63" fmla="*/ 716 h 756"/>
                <a:gd name="T64" fmla="*/ 195 w 699"/>
                <a:gd name="T65" fmla="*/ 674 h 756"/>
                <a:gd name="T66" fmla="*/ 211 w 699"/>
                <a:gd name="T67" fmla="*/ 644 h 756"/>
                <a:gd name="T68" fmla="*/ 209 w 699"/>
                <a:gd name="T69" fmla="*/ 626 h 756"/>
                <a:gd name="T70" fmla="*/ 195 w 699"/>
                <a:gd name="T71" fmla="*/ 620 h 756"/>
                <a:gd name="T72" fmla="*/ 165 w 699"/>
                <a:gd name="T73" fmla="*/ 596 h 756"/>
                <a:gd name="T74" fmla="*/ 99 w 699"/>
                <a:gd name="T75" fmla="*/ 534 h 756"/>
                <a:gd name="T76" fmla="*/ 61 w 699"/>
                <a:gd name="T77" fmla="*/ 506 h 756"/>
                <a:gd name="T78" fmla="*/ 23 w 699"/>
                <a:gd name="T79" fmla="*/ 470 h 756"/>
                <a:gd name="T80" fmla="*/ 7 w 699"/>
                <a:gd name="T81" fmla="*/ 434 h 756"/>
                <a:gd name="T82" fmla="*/ 5 w 699"/>
                <a:gd name="T83" fmla="*/ 396 h 756"/>
                <a:gd name="T84" fmla="*/ 1 w 699"/>
                <a:gd name="T85" fmla="*/ 392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9" h="756">
                  <a:moveTo>
                    <a:pt x="1" y="392"/>
                  </a:moveTo>
                  <a:cubicBezTo>
                    <a:pt x="2" y="345"/>
                    <a:pt x="2" y="299"/>
                    <a:pt x="3" y="252"/>
                  </a:cubicBezTo>
                  <a:cubicBezTo>
                    <a:pt x="3" y="238"/>
                    <a:pt x="16" y="224"/>
                    <a:pt x="21" y="210"/>
                  </a:cubicBezTo>
                  <a:cubicBezTo>
                    <a:pt x="24" y="202"/>
                    <a:pt x="29" y="182"/>
                    <a:pt x="29" y="182"/>
                  </a:cubicBezTo>
                  <a:cubicBezTo>
                    <a:pt x="32" y="173"/>
                    <a:pt x="34" y="163"/>
                    <a:pt x="39" y="154"/>
                  </a:cubicBezTo>
                  <a:cubicBezTo>
                    <a:pt x="42" y="148"/>
                    <a:pt x="51" y="138"/>
                    <a:pt x="51" y="138"/>
                  </a:cubicBezTo>
                  <a:cubicBezTo>
                    <a:pt x="58" y="116"/>
                    <a:pt x="88" y="82"/>
                    <a:pt x="111" y="74"/>
                  </a:cubicBezTo>
                  <a:cubicBezTo>
                    <a:pt x="128" y="61"/>
                    <a:pt x="149" y="37"/>
                    <a:pt x="169" y="30"/>
                  </a:cubicBezTo>
                  <a:cubicBezTo>
                    <a:pt x="182" y="17"/>
                    <a:pt x="207" y="15"/>
                    <a:pt x="225" y="10"/>
                  </a:cubicBezTo>
                  <a:cubicBezTo>
                    <a:pt x="233" y="8"/>
                    <a:pt x="241" y="6"/>
                    <a:pt x="249" y="4"/>
                  </a:cubicBezTo>
                  <a:cubicBezTo>
                    <a:pt x="254" y="3"/>
                    <a:pt x="265" y="0"/>
                    <a:pt x="265" y="0"/>
                  </a:cubicBezTo>
                  <a:cubicBezTo>
                    <a:pt x="296" y="1"/>
                    <a:pt x="326" y="0"/>
                    <a:pt x="357" y="2"/>
                  </a:cubicBezTo>
                  <a:cubicBezTo>
                    <a:pt x="366" y="2"/>
                    <a:pt x="385" y="6"/>
                    <a:pt x="385" y="6"/>
                  </a:cubicBezTo>
                  <a:cubicBezTo>
                    <a:pt x="417" y="17"/>
                    <a:pt x="463" y="14"/>
                    <a:pt x="489" y="40"/>
                  </a:cubicBezTo>
                  <a:cubicBezTo>
                    <a:pt x="528" y="60"/>
                    <a:pt x="592" y="105"/>
                    <a:pt x="619" y="128"/>
                  </a:cubicBezTo>
                  <a:cubicBezTo>
                    <a:pt x="635" y="134"/>
                    <a:pt x="643" y="164"/>
                    <a:pt x="653" y="178"/>
                  </a:cubicBezTo>
                  <a:cubicBezTo>
                    <a:pt x="667" y="234"/>
                    <a:pt x="687" y="265"/>
                    <a:pt x="693" y="322"/>
                  </a:cubicBezTo>
                  <a:cubicBezTo>
                    <a:pt x="699" y="365"/>
                    <a:pt x="692" y="398"/>
                    <a:pt x="687" y="434"/>
                  </a:cubicBezTo>
                  <a:cubicBezTo>
                    <a:pt x="686" y="469"/>
                    <a:pt x="691" y="510"/>
                    <a:pt x="665" y="538"/>
                  </a:cubicBezTo>
                  <a:cubicBezTo>
                    <a:pt x="657" y="547"/>
                    <a:pt x="644" y="553"/>
                    <a:pt x="639" y="564"/>
                  </a:cubicBezTo>
                  <a:cubicBezTo>
                    <a:pt x="636" y="569"/>
                    <a:pt x="636" y="576"/>
                    <a:pt x="631" y="580"/>
                  </a:cubicBezTo>
                  <a:cubicBezTo>
                    <a:pt x="624" y="585"/>
                    <a:pt x="607" y="588"/>
                    <a:pt x="607" y="588"/>
                  </a:cubicBezTo>
                  <a:cubicBezTo>
                    <a:pt x="581" y="602"/>
                    <a:pt x="499" y="649"/>
                    <a:pt x="473" y="664"/>
                  </a:cubicBezTo>
                  <a:cubicBezTo>
                    <a:pt x="465" y="666"/>
                    <a:pt x="449" y="678"/>
                    <a:pt x="449" y="678"/>
                  </a:cubicBezTo>
                  <a:cubicBezTo>
                    <a:pt x="438" y="685"/>
                    <a:pt x="417" y="679"/>
                    <a:pt x="405" y="684"/>
                  </a:cubicBezTo>
                  <a:cubicBezTo>
                    <a:pt x="396" y="687"/>
                    <a:pt x="385" y="688"/>
                    <a:pt x="375" y="690"/>
                  </a:cubicBezTo>
                  <a:cubicBezTo>
                    <a:pt x="328" y="689"/>
                    <a:pt x="307" y="687"/>
                    <a:pt x="267" y="684"/>
                  </a:cubicBezTo>
                  <a:cubicBezTo>
                    <a:pt x="249" y="690"/>
                    <a:pt x="264" y="683"/>
                    <a:pt x="259" y="722"/>
                  </a:cubicBezTo>
                  <a:cubicBezTo>
                    <a:pt x="258" y="733"/>
                    <a:pt x="250" y="750"/>
                    <a:pt x="241" y="756"/>
                  </a:cubicBezTo>
                  <a:cubicBezTo>
                    <a:pt x="218" y="752"/>
                    <a:pt x="207" y="735"/>
                    <a:pt x="185" y="728"/>
                  </a:cubicBezTo>
                  <a:cubicBezTo>
                    <a:pt x="176" y="725"/>
                    <a:pt x="171" y="724"/>
                    <a:pt x="163" y="720"/>
                  </a:cubicBezTo>
                  <a:cubicBezTo>
                    <a:pt x="159" y="718"/>
                    <a:pt x="151" y="716"/>
                    <a:pt x="151" y="716"/>
                  </a:cubicBezTo>
                  <a:cubicBezTo>
                    <a:pt x="157" y="695"/>
                    <a:pt x="180" y="689"/>
                    <a:pt x="195" y="674"/>
                  </a:cubicBezTo>
                  <a:cubicBezTo>
                    <a:pt x="198" y="665"/>
                    <a:pt x="205" y="652"/>
                    <a:pt x="211" y="644"/>
                  </a:cubicBezTo>
                  <a:cubicBezTo>
                    <a:pt x="210" y="638"/>
                    <a:pt x="212" y="631"/>
                    <a:pt x="209" y="626"/>
                  </a:cubicBezTo>
                  <a:cubicBezTo>
                    <a:pt x="207" y="621"/>
                    <a:pt x="199" y="623"/>
                    <a:pt x="195" y="620"/>
                  </a:cubicBezTo>
                  <a:cubicBezTo>
                    <a:pt x="185" y="612"/>
                    <a:pt x="173" y="606"/>
                    <a:pt x="165" y="596"/>
                  </a:cubicBezTo>
                  <a:cubicBezTo>
                    <a:pt x="146" y="573"/>
                    <a:pt x="123" y="552"/>
                    <a:pt x="99" y="534"/>
                  </a:cubicBezTo>
                  <a:cubicBezTo>
                    <a:pt x="87" y="525"/>
                    <a:pt x="72" y="517"/>
                    <a:pt x="61" y="506"/>
                  </a:cubicBezTo>
                  <a:cubicBezTo>
                    <a:pt x="49" y="494"/>
                    <a:pt x="37" y="480"/>
                    <a:pt x="23" y="470"/>
                  </a:cubicBezTo>
                  <a:cubicBezTo>
                    <a:pt x="13" y="456"/>
                    <a:pt x="10" y="451"/>
                    <a:pt x="7" y="434"/>
                  </a:cubicBezTo>
                  <a:cubicBezTo>
                    <a:pt x="6" y="421"/>
                    <a:pt x="7" y="408"/>
                    <a:pt x="5" y="396"/>
                  </a:cubicBezTo>
                  <a:cubicBezTo>
                    <a:pt x="5" y="394"/>
                    <a:pt x="0" y="391"/>
                    <a:pt x="1" y="392"/>
                  </a:cubicBezTo>
                  <a:close/>
                </a:path>
              </a:pathLst>
            </a:custGeom>
            <a:solidFill>
              <a:schemeClr val="accent1">
                <a:alpha val="50195"/>
              </a:schemeClr>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56" name="未知"/>
            <p:cNvSpPr>
              <a:spLocks noChangeArrowheads="1"/>
            </p:cNvSpPr>
            <p:nvPr/>
          </p:nvSpPr>
          <p:spPr bwMode="auto">
            <a:xfrm rot="828663">
              <a:off x="247" y="3404"/>
              <a:ext cx="130" cy="167"/>
            </a:xfrm>
            <a:custGeom>
              <a:avLst/>
              <a:gdLst>
                <a:gd name="T0" fmla="*/ 0 w 109"/>
                <a:gd name="T1" fmla="*/ 0 h 156"/>
                <a:gd name="T2" fmla="*/ 5 w 109"/>
                <a:gd name="T3" fmla="*/ 1 h 156"/>
                <a:gd name="T4" fmla="*/ 18 w 109"/>
                <a:gd name="T5" fmla="*/ 5 h 156"/>
                <a:gd name="T6" fmla="*/ 37 w 109"/>
                <a:gd name="T7" fmla="*/ 12 h 156"/>
                <a:gd name="T8" fmla="*/ 58 w 109"/>
                <a:gd name="T9" fmla="*/ 24 h 156"/>
                <a:gd name="T10" fmla="*/ 78 w 109"/>
                <a:gd name="T11" fmla="*/ 44 h 156"/>
                <a:gd name="T12" fmla="*/ 96 w 109"/>
                <a:gd name="T13" fmla="*/ 71 h 156"/>
                <a:gd name="T14" fmla="*/ 107 w 109"/>
                <a:gd name="T15" fmla="*/ 108 h 156"/>
                <a:gd name="T16" fmla="*/ 109 w 109"/>
                <a:gd name="T17" fmla="*/ 156 h 156"/>
                <a:gd name="T18" fmla="*/ 105 w 109"/>
                <a:gd name="T19" fmla="*/ 156 h 156"/>
                <a:gd name="T20" fmla="*/ 99 w 109"/>
                <a:gd name="T21" fmla="*/ 156 h 156"/>
                <a:gd name="T22" fmla="*/ 93 w 109"/>
                <a:gd name="T23" fmla="*/ 156 h 156"/>
                <a:gd name="T24" fmla="*/ 87 w 109"/>
                <a:gd name="T25" fmla="*/ 154 h 156"/>
                <a:gd name="T26" fmla="*/ 81 w 109"/>
                <a:gd name="T27" fmla="*/ 153 h 156"/>
                <a:gd name="T28" fmla="*/ 74 w 109"/>
                <a:gd name="T29" fmla="*/ 150 h 156"/>
                <a:gd name="T30" fmla="*/ 66 w 109"/>
                <a:gd name="T31" fmla="*/ 145 h 156"/>
                <a:gd name="T32" fmla="*/ 58 w 109"/>
                <a:gd name="T33" fmla="*/ 139 h 156"/>
                <a:gd name="T34" fmla="*/ 53 w 109"/>
                <a:gd name="T35" fmla="*/ 126 h 156"/>
                <a:gd name="T36" fmla="*/ 53 w 109"/>
                <a:gd name="T37" fmla="*/ 111 h 156"/>
                <a:gd name="T38" fmla="*/ 56 w 109"/>
                <a:gd name="T39" fmla="*/ 96 h 156"/>
                <a:gd name="T40" fmla="*/ 59 w 109"/>
                <a:gd name="T41" fmla="*/ 80 h 156"/>
                <a:gd name="T42" fmla="*/ 56 w 109"/>
                <a:gd name="T43" fmla="*/ 62 h 156"/>
                <a:gd name="T44" fmla="*/ 48 w 109"/>
                <a:gd name="T45" fmla="*/ 43 h 156"/>
                <a:gd name="T46" fmla="*/ 31 w 109"/>
                <a:gd name="T47" fmla="*/ 23 h 156"/>
                <a:gd name="T48" fmla="*/ 0 w 109"/>
                <a:gd name="T4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folHlink"/>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57" name="未知"/>
            <p:cNvSpPr>
              <a:spLocks noChangeArrowheads="1"/>
            </p:cNvSpPr>
            <p:nvPr/>
          </p:nvSpPr>
          <p:spPr bwMode="auto">
            <a:xfrm rot="828663">
              <a:off x="271" y="3592"/>
              <a:ext cx="64" cy="43"/>
            </a:xfrm>
            <a:custGeom>
              <a:avLst/>
              <a:gdLst>
                <a:gd name="T0" fmla="*/ 0 w 54"/>
                <a:gd name="T1" fmla="*/ 0 h 40"/>
                <a:gd name="T2" fmla="*/ 1 w 54"/>
                <a:gd name="T3" fmla="*/ 1 h 40"/>
                <a:gd name="T4" fmla="*/ 6 w 54"/>
                <a:gd name="T5" fmla="*/ 3 h 40"/>
                <a:gd name="T6" fmla="*/ 13 w 54"/>
                <a:gd name="T7" fmla="*/ 8 h 40"/>
                <a:gd name="T8" fmla="*/ 21 w 54"/>
                <a:gd name="T9" fmla="*/ 12 h 40"/>
                <a:gd name="T10" fmla="*/ 29 w 54"/>
                <a:gd name="T11" fmla="*/ 15 h 40"/>
                <a:gd name="T12" fmla="*/ 38 w 54"/>
                <a:gd name="T13" fmla="*/ 17 h 40"/>
                <a:gd name="T14" fmla="*/ 46 w 54"/>
                <a:gd name="T15" fmla="*/ 18 h 40"/>
                <a:gd name="T16" fmla="*/ 54 w 54"/>
                <a:gd name="T17" fmla="*/ 16 h 40"/>
                <a:gd name="T18" fmla="*/ 53 w 54"/>
                <a:gd name="T19" fmla="*/ 25 h 40"/>
                <a:gd name="T20" fmla="*/ 50 w 54"/>
                <a:gd name="T21" fmla="*/ 33 h 40"/>
                <a:gd name="T22" fmla="*/ 44 w 54"/>
                <a:gd name="T23" fmla="*/ 38 h 40"/>
                <a:gd name="T24" fmla="*/ 37 w 54"/>
                <a:gd name="T25" fmla="*/ 40 h 40"/>
                <a:gd name="T26" fmla="*/ 28 w 54"/>
                <a:gd name="T27" fmla="*/ 39 h 40"/>
                <a:gd name="T28" fmla="*/ 19 w 54"/>
                <a:gd name="T29" fmla="*/ 32 h 40"/>
                <a:gd name="T30" fmla="*/ 10 w 54"/>
                <a:gd name="T31" fmla="*/ 20 h 40"/>
                <a:gd name="T32" fmla="*/ 0 w 54"/>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folHlink"/>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58" name="未知"/>
            <p:cNvSpPr>
              <a:spLocks noChangeArrowheads="1"/>
            </p:cNvSpPr>
            <p:nvPr/>
          </p:nvSpPr>
          <p:spPr bwMode="auto">
            <a:xfrm>
              <a:off x="16" y="4110"/>
              <a:ext cx="118" cy="209"/>
            </a:xfrm>
            <a:custGeom>
              <a:avLst/>
              <a:gdLst>
                <a:gd name="T0" fmla="*/ 0 w 118"/>
                <a:gd name="T1" fmla="*/ 0 h 209"/>
                <a:gd name="T2" fmla="*/ 6 w 118"/>
                <a:gd name="T3" fmla="*/ 8 h 209"/>
                <a:gd name="T4" fmla="*/ 15 w 118"/>
                <a:gd name="T5" fmla="*/ 19 h 209"/>
                <a:gd name="T6" fmla="*/ 26 w 118"/>
                <a:gd name="T7" fmla="*/ 33 h 209"/>
                <a:gd name="T8" fmla="*/ 38 w 118"/>
                <a:gd name="T9" fmla="*/ 51 h 209"/>
                <a:gd name="T10" fmla="*/ 54 w 118"/>
                <a:gd name="T11" fmla="*/ 72 h 209"/>
                <a:gd name="T12" fmla="*/ 67 w 118"/>
                <a:gd name="T13" fmla="*/ 94 h 209"/>
                <a:gd name="T14" fmla="*/ 79 w 118"/>
                <a:gd name="T15" fmla="*/ 119 h 209"/>
                <a:gd name="T16" fmla="*/ 87 w 118"/>
                <a:gd name="T17" fmla="*/ 146 h 209"/>
                <a:gd name="T18" fmla="*/ 94 w 118"/>
                <a:gd name="T19" fmla="*/ 175 h 209"/>
                <a:gd name="T20" fmla="*/ 91 w 118"/>
                <a:gd name="T21" fmla="*/ 209 h 209"/>
                <a:gd name="T22" fmla="*/ 118 w 118"/>
                <a:gd name="T23" fmla="*/ 209 h 209"/>
                <a:gd name="T24" fmla="*/ 117 w 118"/>
                <a:gd name="T25" fmla="*/ 177 h 209"/>
                <a:gd name="T26" fmla="*/ 104 w 118"/>
                <a:gd name="T27" fmla="*/ 119 h 209"/>
                <a:gd name="T28" fmla="*/ 82 w 118"/>
                <a:gd name="T29" fmla="*/ 69 h 209"/>
                <a:gd name="T30" fmla="*/ 47 w 118"/>
                <a:gd name="T31" fmla="*/ 27 h 209"/>
                <a:gd name="T32" fmla="*/ 0 w 118"/>
                <a:gd name="T33"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 h="209">
                  <a:moveTo>
                    <a:pt x="0" y="0"/>
                  </a:moveTo>
                  <a:lnTo>
                    <a:pt x="6" y="8"/>
                  </a:lnTo>
                  <a:lnTo>
                    <a:pt x="15" y="19"/>
                  </a:lnTo>
                  <a:lnTo>
                    <a:pt x="26" y="33"/>
                  </a:lnTo>
                  <a:lnTo>
                    <a:pt x="38" y="51"/>
                  </a:lnTo>
                  <a:lnTo>
                    <a:pt x="54" y="72"/>
                  </a:lnTo>
                  <a:lnTo>
                    <a:pt x="67" y="94"/>
                  </a:lnTo>
                  <a:lnTo>
                    <a:pt x="79" y="119"/>
                  </a:lnTo>
                  <a:lnTo>
                    <a:pt x="87" y="146"/>
                  </a:lnTo>
                  <a:lnTo>
                    <a:pt x="94" y="175"/>
                  </a:lnTo>
                  <a:lnTo>
                    <a:pt x="91" y="209"/>
                  </a:lnTo>
                  <a:lnTo>
                    <a:pt x="118" y="209"/>
                  </a:lnTo>
                  <a:lnTo>
                    <a:pt x="117" y="177"/>
                  </a:lnTo>
                  <a:lnTo>
                    <a:pt x="104" y="119"/>
                  </a:lnTo>
                  <a:lnTo>
                    <a:pt x="82" y="69"/>
                  </a:lnTo>
                  <a:lnTo>
                    <a:pt x="47" y="27"/>
                  </a:lnTo>
                  <a:lnTo>
                    <a:pt x="0" y="0"/>
                  </a:lnTo>
                  <a:close/>
                </a:path>
              </a:pathLst>
            </a:custGeom>
            <a:solidFill>
              <a:schemeClr val="folHlink"/>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59" name="未知"/>
            <p:cNvSpPr>
              <a:spLocks noChangeArrowheads="1"/>
            </p:cNvSpPr>
            <p:nvPr/>
          </p:nvSpPr>
          <p:spPr bwMode="auto">
            <a:xfrm>
              <a:off x="5" y="3968"/>
              <a:ext cx="130" cy="128"/>
            </a:xfrm>
            <a:custGeom>
              <a:avLst/>
              <a:gdLst>
                <a:gd name="T0" fmla="*/ 103 w 130"/>
                <a:gd name="T1" fmla="*/ 0 h 128"/>
                <a:gd name="T2" fmla="*/ 130 w 130"/>
                <a:gd name="T3" fmla="*/ 128 h 128"/>
                <a:gd name="T4" fmla="*/ 125 w 130"/>
                <a:gd name="T5" fmla="*/ 126 h 128"/>
                <a:gd name="T6" fmla="*/ 111 w 130"/>
                <a:gd name="T7" fmla="*/ 121 h 128"/>
                <a:gd name="T8" fmla="*/ 92 w 130"/>
                <a:gd name="T9" fmla="*/ 111 h 128"/>
                <a:gd name="T10" fmla="*/ 68 w 130"/>
                <a:gd name="T11" fmla="*/ 103 h 128"/>
                <a:gd name="T12" fmla="*/ 41 w 130"/>
                <a:gd name="T13" fmla="*/ 94 h 128"/>
                <a:gd name="T14" fmla="*/ 19 w 130"/>
                <a:gd name="T15" fmla="*/ 90 h 128"/>
                <a:gd name="T16" fmla="*/ 0 w 130"/>
                <a:gd name="T17" fmla="*/ 93 h 128"/>
                <a:gd name="T18" fmla="*/ 0 w 130"/>
                <a:gd name="T19" fmla="*/ 72 h 128"/>
                <a:gd name="T20" fmla="*/ 12 w 130"/>
                <a:gd name="T21" fmla="*/ 70 h 128"/>
                <a:gd name="T22" fmla="*/ 24 w 130"/>
                <a:gd name="T23" fmla="*/ 66 h 128"/>
                <a:gd name="T24" fmla="*/ 38 w 130"/>
                <a:gd name="T25" fmla="*/ 66 h 128"/>
                <a:gd name="T26" fmla="*/ 51 w 130"/>
                <a:gd name="T27" fmla="*/ 67 h 128"/>
                <a:gd name="T28" fmla="*/ 65 w 130"/>
                <a:gd name="T29" fmla="*/ 70 h 128"/>
                <a:gd name="T30" fmla="*/ 78 w 130"/>
                <a:gd name="T31" fmla="*/ 78 h 128"/>
                <a:gd name="T32" fmla="*/ 81 w 130"/>
                <a:gd name="T33" fmla="*/ 74 h 128"/>
                <a:gd name="T34" fmla="*/ 81 w 130"/>
                <a:gd name="T35" fmla="*/ 58 h 128"/>
                <a:gd name="T36" fmla="*/ 82 w 130"/>
                <a:gd name="T37" fmla="*/ 37 h 128"/>
                <a:gd name="T38" fmla="*/ 82 w 130"/>
                <a:gd name="T39" fmla="*/ 29 h 128"/>
                <a:gd name="T40" fmla="*/ 80 w 130"/>
                <a:gd name="T41" fmla="*/ 29 h 128"/>
                <a:gd name="T42" fmla="*/ 77 w 130"/>
                <a:gd name="T43" fmla="*/ 27 h 128"/>
                <a:gd name="T44" fmla="*/ 76 w 130"/>
                <a:gd name="T45" fmla="*/ 22 h 128"/>
                <a:gd name="T46" fmla="*/ 75 w 130"/>
                <a:gd name="T47" fmla="*/ 19 h 128"/>
                <a:gd name="T48" fmla="*/ 76 w 130"/>
                <a:gd name="T49" fmla="*/ 15 h 128"/>
                <a:gd name="T50" fmla="*/ 79 w 130"/>
                <a:gd name="T51" fmla="*/ 10 h 128"/>
                <a:gd name="T52" fmla="*/ 89 w 130"/>
                <a:gd name="T53" fmla="*/ 6 h 128"/>
                <a:gd name="T54" fmla="*/ 103 w 130"/>
                <a:gd name="T5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0" h="128">
                  <a:moveTo>
                    <a:pt x="103" y="0"/>
                  </a:moveTo>
                  <a:lnTo>
                    <a:pt x="130" y="128"/>
                  </a:lnTo>
                  <a:lnTo>
                    <a:pt x="125" y="126"/>
                  </a:lnTo>
                  <a:lnTo>
                    <a:pt x="111" y="121"/>
                  </a:lnTo>
                  <a:lnTo>
                    <a:pt x="92" y="111"/>
                  </a:lnTo>
                  <a:lnTo>
                    <a:pt x="68" y="103"/>
                  </a:lnTo>
                  <a:lnTo>
                    <a:pt x="41" y="94"/>
                  </a:lnTo>
                  <a:lnTo>
                    <a:pt x="19" y="90"/>
                  </a:lnTo>
                  <a:lnTo>
                    <a:pt x="0" y="93"/>
                  </a:lnTo>
                  <a:lnTo>
                    <a:pt x="0" y="72"/>
                  </a:lnTo>
                  <a:lnTo>
                    <a:pt x="12" y="70"/>
                  </a:lnTo>
                  <a:lnTo>
                    <a:pt x="24" y="66"/>
                  </a:lnTo>
                  <a:lnTo>
                    <a:pt x="38" y="66"/>
                  </a:lnTo>
                  <a:lnTo>
                    <a:pt x="51" y="67"/>
                  </a:lnTo>
                  <a:lnTo>
                    <a:pt x="65" y="70"/>
                  </a:lnTo>
                  <a:lnTo>
                    <a:pt x="78" y="78"/>
                  </a:lnTo>
                  <a:lnTo>
                    <a:pt x="81" y="74"/>
                  </a:lnTo>
                  <a:lnTo>
                    <a:pt x="81" y="58"/>
                  </a:lnTo>
                  <a:lnTo>
                    <a:pt x="82" y="37"/>
                  </a:lnTo>
                  <a:lnTo>
                    <a:pt x="82" y="29"/>
                  </a:lnTo>
                  <a:lnTo>
                    <a:pt x="80" y="29"/>
                  </a:lnTo>
                  <a:lnTo>
                    <a:pt x="77" y="27"/>
                  </a:lnTo>
                  <a:lnTo>
                    <a:pt x="76" y="22"/>
                  </a:lnTo>
                  <a:lnTo>
                    <a:pt x="75" y="19"/>
                  </a:lnTo>
                  <a:lnTo>
                    <a:pt x="76" y="15"/>
                  </a:lnTo>
                  <a:lnTo>
                    <a:pt x="79" y="10"/>
                  </a:lnTo>
                  <a:lnTo>
                    <a:pt x="89" y="6"/>
                  </a:lnTo>
                  <a:lnTo>
                    <a:pt x="103" y="0"/>
                  </a:lnTo>
                  <a:close/>
                </a:path>
              </a:pathLst>
            </a:custGeom>
            <a:solidFill>
              <a:schemeClr val="folHlink"/>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60" name="未知"/>
            <p:cNvSpPr>
              <a:spLocks noChangeArrowheads="1"/>
            </p:cNvSpPr>
            <p:nvPr/>
          </p:nvSpPr>
          <p:spPr bwMode="auto">
            <a:xfrm>
              <a:off x="5" y="3949"/>
              <a:ext cx="47" cy="86"/>
            </a:xfrm>
            <a:custGeom>
              <a:avLst/>
              <a:gdLst>
                <a:gd name="T0" fmla="*/ 37 w 47"/>
                <a:gd name="T1" fmla="*/ 0 h 86"/>
                <a:gd name="T2" fmla="*/ 15 w 47"/>
                <a:gd name="T3" fmla="*/ 37 h 86"/>
                <a:gd name="T4" fmla="*/ 0 w 47"/>
                <a:gd name="T5" fmla="*/ 59 h 86"/>
                <a:gd name="T6" fmla="*/ 0 w 47"/>
                <a:gd name="T7" fmla="*/ 86 h 86"/>
                <a:gd name="T8" fmla="*/ 8 w 47"/>
                <a:gd name="T9" fmla="*/ 82 h 86"/>
                <a:gd name="T10" fmla="*/ 20 w 47"/>
                <a:gd name="T11" fmla="*/ 73 h 86"/>
                <a:gd name="T12" fmla="*/ 33 w 47"/>
                <a:gd name="T13" fmla="*/ 63 h 86"/>
                <a:gd name="T14" fmla="*/ 42 w 47"/>
                <a:gd name="T15" fmla="*/ 51 h 86"/>
                <a:gd name="T16" fmla="*/ 47 w 47"/>
                <a:gd name="T17" fmla="*/ 36 h 86"/>
                <a:gd name="T18" fmla="*/ 46 w 47"/>
                <a:gd name="T19" fmla="*/ 19 h 86"/>
                <a:gd name="T20" fmla="*/ 37 w 47"/>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86">
                  <a:moveTo>
                    <a:pt x="37" y="0"/>
                  </a:moveTo>
                  <a:lnTo>
                    <a:pt x="15" y="37"/>
                  </a:lnTo>
                  <a:lnTo>
                    <a:pt x="0" y="59"/>
                  </a:lnTo>
                  <a:lnTo>
                    <a:pt x="0" y="86"/>
                  </a:lnTo>
                  <a:lnTo>
                    <a:pt x="8" y="82"/>
                  </a:lnTo>
                  <a:lnTo>
                    <a:pt x="20" y="73"/>
                  </a:lnTo>
                  <a:lnTo>
                    <a:pt x="33" y="63"/>
                  </a:lnTo>
                  <a:lnTo>
                    <a:pt x="42" y="51"/>
                  </a:lnTo>
                  <a:lnTo>
                    <a:pt x="47" y="36"/>
                  </a:lnTo>
                  <a:lnTo>
                    <a:pt x="46" y="19"/>
                  </a:lnTo>
                  <a:lnTo>
                    <a:pt x="37" y="0"/>
                  </a:lnTo>
                  <a:close/>
                </a:path>
              </a:pathLst>
            </a:custGeom>
            <a:solidFill>
              <a:schemeClr val="folHlink"/>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61" name="未知"/>
            <p:cNvSpPr>
              <a:spLocks noChangeArrowheads="1"/>
            </p:cNvSpPr>
            <p:nvPr/>
          </p:nvSpPr>
          <p:spPr bwMode="auto">
            <a:xfrm>
              <a:off x="5" y="3239"/>
              <a:ext cx="497" cy="740"/>
            </a:xfrm>
            <a:custGeom>
              <a:avLst/>
              <a:gdLst>
                <a:gd name="T0" fmla="*/ 0 w 497"/>
                <a:gd name="T1" fmla="*/ 13 h 740"/>
                <a:gd name="T2" fmla="*/ 41 w 497"/>
                <a:gd name="T3" fmla="*/ 4 h 740"/>
                <a:gd name="T4" fmla="*/ 101 w 497"/>
                <a:gd name="T5" fmla="*/ 0 h 740"/>
                <a:gd name="T6" fmla="*/ 170 w 497"/>
                <a:gd name="T7" fmla="*/ 4 h 740"/>
                <a:gd name="T8" fmla="*/ 248 w 497"/>
                <a:gd name="T9" fmla="*/ 21 h 740"/>
                <a:gd name="T10" fmla="*/ 323 w 497"/>
                <a:gd name="T11" fmla="*/ 50 h 740"/>
                <a:gd name="T12" fmla="*/ 382 w 497"/>
                <a:gd name="T13" fmla="*/ 90 h 740"/>
                <a:gd name="T14" fmla="*/ 428 w 497"/>
                <a:gd name="T15" fmla="*/ 141 h 740"/>
                <a:gd name="T16" fmla="*/ 463 w 497"/>
                <a:gd name="T17" fmla="*/ 199 h 740"/>
                <a:gd name="T18" fmla="*/ 485 w 497"/>
                <a:gd name="T19" fmla="*/ 262 h 740"/>
                <a:gd name="T20" fmla="*/ 496 w 497"/>
                <a:gd name="T21" fmla="*/ 327 h 740"/>
                <a:gd name="T22" fmla="*/ 497 w 497"/>
                <a:gd name="T23" fmla="*/ 396 h 740"/>
                <a:gd name="T24" fmla="*/ 487 w 497"/>
                <a:gd name="T25" fmla="*/ 462 h 740"/>
                <a:gd name="T26" fmla="*/ 470 w 497"/>
                <a:gd name="T27" fmla="*/ 527 h 740"/>
                <a:gd name="T28" fmla="*/ 443 w 497"/>
                <a:gd name="T29" fmla="*/ 586 h 740"/>
                <a:gd name="T30" fmla="*/ 406 w 497"/>
                <a:gd name="T31" fmla="*/ 639 h 740"/>
                <a:gd name="T32" fmla="*/ 364 w 497"/>
                <a:gd name="T33" fmla="*/ 683 h 740"/>
                <a:gd name="T34" fmla="*/ 315 w 497"/>
                <a:gd name="T35" fmla="*/ 715 h 740"/>
                <a:gd name="T36" fmla="*/ 259 w 497"/>
                <a:gd name="T37" fmla="*/ 736 h 740"/>
                <a:gd name="T38" fmla="*/ 198 w 497"/>
                <a:gd name="T39" fmla="*/ 740 h 740"/>
                <a:gd name="T40" fmla="*/ 131 w 497"/>
                <a:gd name="T41" fmla="*/ 727 h 740"/>
                <a:gd name="T42" fmla="*/ 167 w 497"/>
                <a:gd name="T43" fmla="*/ 728 h 740"/>
                <a:gd name="T44" fmla="*/ 204 w 497"/>
                <a:gd name="T45" fmla="*/ 718 h 740"/>
                <a:gd name="T46" fmla="*/ 238 w 497"/>
                <a:gd name="T47" fmla="*/ 700 h 740"/>
                <a:gd name="T48" fmla="*/ 272 w 497"/>
                <a:gd name="T49" fmla="*/ 670 h 740"/>
                <a:gd name="T50" fmla="*/ 304 w 497"/>
                <a:gd name="T51" fmla="*/ 635 h 740"/>
                <a:gd name="T52" fmla="*/ 333 w 497"/>
                <a:gd name="T53" fmla="*/ 594 h 740"/>
                <a:gd name="T54" fmla="*/ 358 w 497"/>
                <a:gd name="T55" fmla="*/ 549 h 740"/>
                <a:gd name="T56" fmla="*/ 381 w 497"/>
                <a:gd name="T57" fmla="*/ 500 h 740"/>
                <a:gd name="T58" fmla="*/ 396 w 497"/>
                <a:gd name="T59" fmla="*/ 449 h 740"/>
                <a:gd name="T60" fmla="*/ 408 w 497"/>
                <a:gd name="T61" fmla="*/ 397 h 740"/>
                <a:gd name="T62" fmla="*/ 414 w 497"/>
                <a:gd name="T63" fmla="*/ 346 h 740"/>
                <a:gd name="T64" fmla="*/ 412 w 497"/>
                <a:gd name="T65" fmla="*/ 296 h 740"/>
                <a:gd name="T66" fmla="*/ 402 w 497"/>
                <a:gd name="T67" fmla="*/ 251 h 740"/>
                <a:gd name="T68" fmla="*/ 384 w 497"/>
                <a:gd name="T69" fmla="*/ 208 h 740"/>
                <a:gd name="T70" fmla="*/ 357 w 497"/>
                <a:gd name="T71" fmla="*/ 172 h 740"/>
                <a:gd name="T72" fmla="*/ 320 w 497"/>
                <a:gd name="T73" fmla="*/ 142 h 740"/>
                <a:gd name="T74" fmla="*/ 260 w 497"/>
                <a:gd name="T75" fmla="*/ 107 h 740"/>
                <a:gd name="T76" fmla="*/ 203 w 497"/>
                <a:gd name="T77" fmla="*/ 82 h 740"/>
                <a:gd name="T78" fmla="*/ 154 w 497"/>
                <a:gd name="T79" fmla="*/ 65 h 740"/>
                <a:gd name="T80" fmla="*/ 108 w 497"/>
                <a:gd name="T81" fmla="*/ 56 h 740"/>
                <a:gd name="T82" fmla="*/ 68 w 497"/>
                <a:gd name="T83" fmla="*/ 55 h 740"/>
                <a:gd name="T84" fmla="*/ 32 w 497"/>
                <a:gd name="T85" fmla="*/ 61 h 740"/>
                <a:gd name="T86" fmla="*/ 0 w 497"/>
                <a:gd name="T87" fmla="*/ 70 h 740"/>
                <a:gd name="T88" fmla="*/ 0 w 497"/>
                <a:gd name="T89" fmla="*/ 13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740">
                  <a:moveTo>
                    <a:pt x="0" y="13"/>
                  </a:moveTo>
                  <a:lnTo>
                    <a:pt x="41" y="4"/>
                  </a:lnTo>
                  <a:lnTo>
                    <a:pt x="101" y="0"/>
                  </a:lnTo>
                  <a:lnTo>
                    <a:pt x="170" y="4"/>
                  </a:lnTo>
                  <a:lnTo>
                    <a:pt x="248" y="21"/>
                  </a:lnTo>
                  <a:lnTo>
                    <a:pt x="323" y="50"/>
                  </a:lnTo>
                  <a:lnTo>
                    <a:pt x="382" y="90"/>
                  </a:lnTo>
                  <a:lnTo>
                    <a:pt x="428" y="141"/>
                  </a:lnTo>
                  <a:lnTo>
                    <a:pt x="463" y="199"/>
                  </a:lnTo>
                  <a:lnTo>
                    <a:pt x="485" y="262"/>
                  </a:lnTo>
                  <a:lnTo>
                    <a:pt x="496" y="327"/>
                  </a:lnTo>
                  <a:lnTo>
                    <a:pt x="497" y="396"/>
                  </a:lnTo>
                  <a:lnTo>
                    <a:pt x="487" y="462"/>
                  </a:lnTo>
                  <a:lnTo>
                    <a:pt x="470" y="527"/>
                  </a:lnTo>
                  <a:lnTo>
                    <a:pt x="443" y="586"/>
                  </a:lnTo>
                  <a:lnTo>
                    <a:pt x="406" y="639"/>
                  </a:lnTo>
                  <a:lnTo>
                    <a:pt x="364" y="683"/>
                  </a:lnTo>
                  <a:lnTo>
                    <a:pt x="315" y="715"/>
                  </a:lnTo>
                  <a:lnTo>
                    <a:pt x="259" y="736"/>
                  </a:lnTo>
                  <a:lnTo>
                    <a:pt x="198" y="740"/>
                  </a:lnTo>
                  <a:lnTo>
                    <a:pt x="131" y="727"/>
                  </a:lnTo>
                  <a:lnTo>
                    <a:pt x="167" y="728"/>
                  </a:lnTo>
                  <a:lnTo>
                    <a:pt x="204" y="718"/>
                  </a:lnTo>
                  <a:lnTo>
                    <a:pt x="238" y="700"/>
                  </a:lnTo>
                  <a:lnTo>
                    <a:pt x="272" y="670"/>
                  </a:lnTo>
                  <a:lnTo>
                    <a:pt x="304" y="635"/>
                  </a:lnTo>
                  <a:lnTo>
                    <a:pt x="333" y="594"/>
                  </a:lnTo>
                  <a:lnTo>
                    <a:pt x="358" y="549"/>
                  </a:lnTo>
                  <a:lnTo>
                    <a:pt x="381" y="500"/>
                  </a:lnTo>
                  <a:lnTo>
                    <a:pt x="396" y="449"/>
                  </a:lnTo>
                  <a:lnTo>
                    <a:pt x="408" y="397"/>
                  </a:lnTo>
                  <a:lnTo>
                    <a:pt x="414" y="346"/>
                  </a:lnTo>
                  <a:lnTo>
                    <a:pt x="412" y="296"/>
                  </a:lnTo>
                  <a:lnTo>
                    <a:pt x="402" y="251"/>
                  </a:lnTo>
                  <a:lnTo>
                    <a:pt x="384" y="208"/>
                  </a:lnTo>
                  <a:lnTo>
                    <a:pt x="357" y="172"/>
                  </a:lnTo>
                  <a:lnTo>
                    <a:pt x="320" y="142"/>
                  </a:lnTo>
                  <a:lnTo>
                    <a:pt x="260" y="107"/>
                  </a:lnTo>
                  <a:lnTo>
                    <a:pt x="203" y="82"/>
                  </a:lnTo>
                  <a:lnTo>
                    <a:pt x="154" y="65"/>
                  </a:lnTo>
                  <a:lnTo>
                    <a:pt x="108" y="56"/>
                  </a:lnTo>
                  <a:lnTo>
                    <a:pt x="68" y="55"/>
                  </a:lnTo>
                  <a:lnTo>
                    <a:pt x="32" y="61"/>
                  </a:lnTo>
                  <a:lnTo>
                    <a:pt x="0" y="70"/>
                  </a:lnTo>
                  <a:lnTo>
                    <a:pt x="0" y="13"/>
                  </a:lnTo>
                  <a:close/>
                </a:path>
              </a:pathLst>
            </a:custGeom>
            <a:solidFill>
              <a:schemeClr val="folHlink"/>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62" name="未知"/>
            <p:cNvSpPr>
              <a:spLocks noChangeArrowheads="1"/>
            </p:cNvSpPr>
            <p:nvPr/>
          </p:nvSpPr>
          <p:spPr bwMode="auto">
            <a:xfrm rot="1584153">
              <a:off x="25" y="410"/>
              <a:ext cx="344" cy="245"/>
            </a:xfrm>
            <a:custGeom>
              <a:avLst/>
              <a:gdLst>
                <a:gd name="T0" fmla="*/ 0 w 257"/>
                <a:gd name="T1" fmla="*/ 0 h 237"/>
                <a:gd name="T2" fmla="*/ 0 w 257"/>
                <a:gd name="T3" fmla="*/ 25 h 237"/>
                <a:gd name="T4" fmla="*/ 3 w 257"/>
                <a:gd name="T5" fmla="*/ 50 h 237"/>
                <a:gd name="T6" fmla="*/ 6 w 257"/>
                <a:gd name="T7" fmla="*/ 75 h 237"/>
                <a:gd name="T8" fmla="*/ 11 w 257"/>
                <a:gd name="T9" fmla="*/ 98 h 237"/>
                <a:gd name="T10" fmla="*/ 18 w 257"/>
                <a:gd name="T11" fmla="*/ 119 h 237"/>
                <a:gd name="T12" fmla="*/ 27 w 257"/>
                <a:gd name="T13" fmla="*/ 141 h 237"/>
                <a:gd name="T14" fmla="*/ 38 w 257"/>
                <a:gd name="T15" fmla="*/ 161 h 237"/>
                <a:gd name="T16" fmla="*/ 51 w 257"/>
                <a:gd name="T17" fmla="*/ 178 h 237"/>
                <a:gd name="T18" fmla="*/ 67 w 257"/>
                <a:gd name="T19" fmla="*/ 194 h 237"/>
                <a:gd name="T20" fmla="*/ 86 w 257"/>
                <a:gd name="T21" fmla="*/ 208 h 237"/>
                <a:gd name="T22" fmla="*/ 106 w 257"/>
                <a:gd name="T23" fmla="*/ 219 h 237"/>
                <a:gd name="T24" fmla="*/ 131 w 257"/>
                <a:gd name="T25" fmla="*/ 228 h 237"/>
                <a:gd name="T26" fmla="*/ 158 w 257"/>
                <a:gd name="T27" fmla="*/ 234 h 237"/>
                <a:gd name="T28" fmla="*/ 188 w 257"/>
                <a:gd name="T29" fmla="*/ 237 h 237"/>
                <a:gd name="T30" fmla="*/ 220 w 257"/>
                <a:gd name="T31" fmla="*/ 236 h 237"/>
                <a:gd name="T32" fmla="*/ 257 w 257"/>
                <a:gd name="T33" fmla="*/ 232 h 237"/>
                <a:gd name="T34" fmla="*/ 224 w 257"/>
                <a:gd name="T35" fmla="*/ 227 h 237"/>
                <a:gd name="T36" fmla="*/ 195 w 257"/>
                <a:gd name="T37" fmla="*/ 220 h 237"/>
                <a:gd name="T38" fmla="*/ 170 w 257"/>
                <a:gd name="T39" fmla="*/ 212 h 237"/>
                <a:gd name="T40" fmla="*/ 148 w 257"/>
                <a:gd name="T41" fmla="*/ 204 h 237"/>
                <a:gd name="T42" fmla="*/ 128 w 257"/>
                <a:gd name="T43" fmla="*/ 193 h 237"/>
                <a:gd name="T44" fmla="*/ 112 w 257"/>
                <a:gd name="T45" fmla="*/ 182 h 237"/>
                <a:gd name="T46" fmla="*/ 97 w 257"/>
                <a:gd name="T47" fmla="*/ 169 h 237"/>
                <a:gd name="T48" fmla="*/ 84 w 257"/>
                <a:gd name="T49" fmla="*/ 155 h 237"/>
                <a:gd name="T50" fmla="*/ 72 w 257"/>
                <a:gd name="T51" fmla="*/ 141 h 237"/>
                <a:gd name="T52" fmla="*/ 61 w 257"/>
                <a:gd name="T53" fmla="*/ 125 h 237"/>
                <a:gd name="T54" fmla="*/ 52 w 257"/>
                <a:gd name="T55" fmla="*/ 107 h 237"/>
                <a:gd name="T56" fmla="*/ 43 w 257"/>
                <a:gd name="T57" fmla="*/ 88 h 237"/>
                <a:gd name="T58" fmla="*/ 33 w 257"/>
                <a:gd name="T59" fmla="*/ 69 h 237"/>
                <a:gd name="T60" fmla="*/ 23 w 257"/>
                <a:gd name="T61" fmla="*/ 47 h 237"/>
                <a:gd name="T62" fmla="*/ 12 w 257"/>
                <a:gd name="T63" fmla="*/ 24 h 237"/>
                <a:gd name="T64" fmla="*/ 0 w 257"/>
                <a:gd name="T65"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63" name="未知"/>
            <p:cNvSpPr>
              <a:spLocks noChangeArrowheads="1"/>
            </p:cNvSpPr>
            <p:nvPr/>
          </p:nvSpPr>
          <p:spPr bwMode="auto">
            <a:xfrm rot="1584153">
              <a:off x="247" y="756"/>
              <a:ext cx="165" cy="115"/>
            </a:xfrm>
            <a:custGeom>
              <a:avLst/>
              <a:gdLst>
                <a:gd name="T0" fmla="*/ 77 w 124"/>
                <a:gd name="T1" fmla="*/ 0 h 110"/>
                <a:gd name="T2" fmla="*/ 124 w 124"/>
                <a:gd name="T3" fmla="*/ 108 h 110"/>
                <a:gd name="T4" fmla="*/ 120 w 124"/>
                <a:gd name="T5" fmla="*/ 107 h 110"/>
                <a:gd name="T6" fmla="*/ 107 w 124"/>
                <a:gd name="T7" fmla="*/ 105 h 110"/>
                <a:gd name="T8" fmla="*/ 89 w 124"/>
                <a:gd name="T9" fmla="*/ 101 h 110"/>
                <a:gd name="T10" fmla="*/ 68 w 124"/>
                <a:gd name="T11" fmla="*/ 99 h 110"/>
                <a:gd name="T12" fmla="*/ 45 w 124"/>
                <a:gd name="T13" fmla="*/ 97 h 110"/>
                <a:gd name="T14" fmla="*/ 25 w 124"/>
                <a:gd name="T15" fmla="*/ 98 h 110"/>
                <a:gd name="T16" fmla="*/ 9 w 124"/>
                <a:gd name="T17" fmla="*/ 102 h 110"/>
                <a:gd name="T18" fmla="*/ 0 w 124"/>
                <a:gd name="T19" fmla="*/ 110 h 110"/>
                <a:gd name="T20" fmla="*/ 4 w 124"/>
                <a:gd name="T21" fmla="*/ 98 h 110"/>
                <a:gd name="T22" fmla="*/ 8 w 124"/>
                <a:gd name="T23" fmla="*/ 89 h 110"/>
                <a:gd name="T24" fmla="*/ 16 w 124"/>
                <a:gd name="T25" fmla="*/ 82 h 110"/>
                <a:gd name="T26" fmla="*/ 25 w 124"/>
                <a:gd name="T27" fmla="*/ 76 h 110"/>
                <a:gd name="T28" fmla="*/ 36 w 124"/>
                <a:gd name="T29" fmla="*/ 72 h 110"/>
                <a:gd name="T30" fmla="*/ 47 w 124"/>
                <a:gd name="T31" fmla="*/ 71 h 110"/>
                <a:gd name="T32" fmla="*/ 59 w 124"/>
                <a:gd name="T33" fmla="*/ 71 h 110"/>
                <a:gd name="T34" fmla="*/ 72 w 124"/>
                <a:gd name="T35" fmla="*/ 74 h 110"/>
                <a:gd name="T36" fmla="*/ 73 w 124"/>
                <a:gd name="T37" fmla="*/ 71 h 110"/>
                <a:gd name="T38" fmla="*/ 70 w 124"/>
                <a:gd name="T39" fmla="*/ 56 h 110"/>
                <a:gd name="T40" fmla="*/ 67 w 124"/>
                <a:gd name="T41" fmla="*/ 38 h 110"/>
                <a:gd name="T42" fmla="*/ 65 w 124"/>
                <a:gd name="T43" fmla="*/ 30 h 110"/>
                <a:gd name="T44" fmla="*/ 63 w 124"/>
                <a:gd name="T45" fmla="*/ 30 h 110"/>
                <a:gd name="T46" fmla="*/ 61 w 124"/>
                <a:gd name="T47" fmla="*/ 29 h 110"/>
                <a:gd name="T48" fmla="*/ 59 w 124"/>
                <a:gd name="T49" fmla="*/ 26 h 110"/>
                <a:gd name="T50" fmla="*/ 57 w 124"/>
                <a:gd name="T51" fmla="*/ 23 h 110"/>
                <a:gd name="T52" fmla="*/ 57 w 124"/>
                <a:gd name="T53" fmla="*/ 19 h 110"/>
                <a:gd name="T54" fmla="*/ 59 w 124"/>
                <a:gd name="T55" fmla="*/ 14 h 110"/>
                <a:gd name="T56" fmla="*/ 66 w 124"/>
                <a:gd name="T57" fmla="*/ 8 h 110"/>
                <a:gd name="T58" fmla="*/ 77 w 124"/>
                <a:gd name="T5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64" name="未知"/>
            <p:cNvSpPr>
              <a:spLocks noChangeArrowheads="1"/>
            </p:cNvSpPr>
            <p:nvPr/>
          </p:nvSpPr>
          <p:spPr bwMode="auto">
            <a:xfrm rot="1584153">
              <a:off x="579" y="286"/>
              <a:ext cx="147" cy="160"/>
            </a:xfrm>
            <a:custGeom>
              <a:avLst/>
              <a:gdLst>
                <a:gd name="T0" fmla="*/ 0 w 109"/>
                <a:gd name="T1" fmla="*/ 0 h 156"/>
                <a:gd name="T2" fmla="*/ 5 w 109"/>
                <a:gd name="T3" fmla="*/ 1 h 156"/>
                <a:gd name="T4" fmla="*/ 18 w 109"/>
                <a:gd name="T5" fmla="*/ 5 h 156"/>
                <a:gd name="T6" fmla="*/ 37 w 109"/>
                <a:gd name="T7" fmla="*/ 12 h 156"/>
                <a:gd name="T8" fmla="*/ 58 w 109"/>
                <a:gd name="T9" fmla="*/ 24 h 156"/>
                <a:gd name="T10" fmla="*/ 78 w 109"/>
                <a:gd name="T11" fmla="*/ 44 h 156"/>
                <a:gd name="T12" fmla="*/ 96 w 109"/>
                <a:gd name="T13" fmla="*/ 71 h 156"/>
                <a:gd name="T14" fmla="*/ 107 w 109"/>
                <a:gd name="T15" fmla="*/ 108 h 156"/>
                <a:gd name="T16" fmla="*/ 109 w 109"/>
                <a:gd name="T17" fmla="*/ 156 h 156"/>
                <a:gd name="T18" fmla="*/ 105 w 109"/>
                <a:gd name="T19" fmla="*/ 156 h 156"/>
                <a:gd name="T20" fmla="*/ 99 w 109"/>
                <a:gd name="T21" fmla="*/ 156 h 156"/>
                <a:gd name="T22" fmla="*/ 93 w 109"/>
                <a:gd name="T23" fmla="*/ 156 h 156"/>
                <a:gd name="T24" fmla="*/ 87 w 109"/>
                <a:gd name="T25" fmla="*/ 154 h 156"/>
                <a:gd name="T26" fmla="*/ 81 w 109"/>
                <a:gd name="T27" fmla="*/ 153 h 156"/>
                <a:gd name="T28" fmla="*/ 74 w 109"/>
                <a:gd name="T29" fmla="*/ 150 h 156"/>
                <a:gd name="T30" fmla="*/ 66 w 109"/>
                <a:gd name="T31" fmla="*/ 145 h 156"/>
                <a:gd name="T32" fmla="*/ 58 w 109"/>
                <a:gd name="T33" fmla="*/ 139 h 156"/>
                <a:gd name="T34" fmla="*/ 53 w 109"/>
                <a:gd name="T35" fmla="*/ 126 h 156"/>
                <a:gd name="T36" fmla="*/ 53 w 109"/>
                <a:gd name="T37" fmla="*/ 111 h 156"/>
                <a:gd name="T38" fmla="*/ 56 w 109"/>
                <a:gd name="T39" fmla="*/ 96 h 156"/>
                <a:gd name="T40" fmla="*/ 59 w 109"/>
                <a:gd name="T41" fmla="*/ 80 h 156"/>
                <a:gd name="T42" fmla="*/ 56 w 109"/>
                <a:gd name="T43" fmla="*/ 62 h 156"/>
                <a:gd name="T44" fmla="*/ 48 w 109"/>
                <a:gd name="T45" fmla="*/ 43 h 156"/>
                <a:gd name="T46" fmla="*/ 31 w 109"/>
                <a:gd name="T47" fmla="*/ 23 h 156"/>
                <a:gd name="T48" fmla="*/ 0 w 109"/>
                <a:gd name="T4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1"/>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65" name="未知"/>
            <p:cNvSpPr>
              <a:spLocks noChangeArrowheads="1"/>
            </p:cNvSpPr>
            <p:nvPr/>
          </p:nvSpPr>
          <p:spPr bwMode="auto">
            <a:xfrm rot="1584153">
              <a:off x="241" y="721"/>
              <a:ext cx="60" cy="97"/>
            </a:xfrm>
            <a:custGeom>
              <a:avLst/>
              <a:gdLst>
                <a:gd name="T0" fmla="*/ 31 w 46"/>
                <a:gd name="T1" fmla="*/ 0 h 94"/>
                <a:gd name="T2" fmla="*/ 20 w 46"/>
                <a:gd name="T3" fmla="*/ 38 h 94"/>
                <a:gd name="T4" fmla="*/ 15 w 46"/>
                <a:gd name="T5" fmla="*/ 62 h 94"/>
                <a:gd name="T6" fmla="*/ 11 w 46"/>
                <a:gd name="T7" fmla="*/ 79 h 94"/>
                <a:gd name="T8" fmla="*/ 0 w 46"/>
                <a:gd name="T9" fmla="*/ 94 h 94"/>
                <a:gd name="T10" fmla="*/ 12 w 46"/>
                <a:gd name="T11" fmla="*/ 88 h 94"/>
                <a:gd name="T12" fmla="*/ 23 w 46"/>
                <a:gd name="T13" fmla="*/ 80 h 94"/>
                <a:gd name="T14" fmla="*/ 32 w 46"/>
                <a:gd name="T15" fmla="*/ 69 h 94"/>
                <a:gd name="T16" fmla="*/ 40 w 46"/>
                <a:gd name="T17" fmla="*/ 57 h 94"/>
                <a:gd name="T18" fmla="*/ 45 w 46"/>
                <a:gd name="T19" fmla="*/ 44 h 94"/>
                <a:gd name="T20" fmla="*/ 46 w 46"/>
                <a:gd name="T21" fmla="*/ 30 h 94"/>
                <a:gd name="T22" fmla="*/ 42 w 46"/>
                <a:gd name="T23" fmla="*/ 15 h 94"/>
                <a:gd name="T24" fmla="*/ 31 w 4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66" name="未知"/>
            <p:cNvSpPr>
              <a:spLocks noChangeArrowheads="1"/>
            </p:cNvSpPr>
            <p:nvPr/>
          </p:nvSpPr>
          <p:spPr bwMode="auto">
            <a:xfrm rot="1584153">
              <a:off x="590" y="466"/>
              <a:ext cx="72" cy="41"/>
            </a:xfrm>
            <a:custGeom>
              <a:avLst/>
              <a:gdLst>
                <a:gd name="T0" fmla="*/ 0 w 54"/>
                <a:gd name="T1" fmla="*/ 0 h 40"/>
                <a:gd name="T2" fmla="*/ 1 w 54"/>
                <a:gd name="T3" fmla="*/ 1 h 40"/>
                <a:gd name="T4" fmla="*/ 6 w 54"/>
                <a:gd name="T5" fmla="*/ 3 h 40"/>
                <a:gd name="T6" fmla="*/ 13 w 54"/>
                <a:gd name="T7" fmla="*/ 8 h 40"/>
                <a:gd name="T8" fmla="*/ 21 w 54"/>
                <a:gd name="T9" fmla="*/ 12 h 40"/>
                <a:gd name="T10" fmla="*/ 29 w 54"/>
                <a:gd name="T11" fmla="*/ 15 h 40"/>
                <a:gd name="T12" fmla="*/ 38 w 54"/>
                <a:gd name="T13" fmla="*/ 17 h 40"/>
                <a:gd name="T14" fmla="*/ 46 w 54"/>
                <a:gd name="T15" fmla="*/ 18 h 40"/>
                <a:gd name="T16" fmla="*/ 54 w 54"/>
                <a:gd name="T17" fmla="*/ 16 h 40"/>
                <a:gd name="T18" fmla="*/ 53 w 54"/>
                <a:gd name="T19" fmla="*/ 25 h 40"/>
                <a:gd name="T20" fmla="*/ 50 w 54"/>
                <a:gd name="T21" fmla="*/ 33 h 40"/>
                <a:gd name="T22" fmla="*/ 44 w 54"/>
                <a:gd name="T23" fmla="*/ 38 h 40"/>
                <a:gd name="T24" fmla="*/ 37 w 54"/>
                <a:gd name="T25" fmla="*/ 40 h 40"/>
                <a:gd name="T26" fmla="*/ 28 w 54"/>
                <a:gd name="T27" fmla="*/ 39 h 40"/>
                <a:gd name="T28" fmla="*/ 19 w 54"/>
                <a:gd name="T29" fmla="*/ 32 h 40"/>
                <a:gd name="T30" fmla="*/ 10 w 54"/>
                <a:gd name="T31" fmla="*/ 20 h 40"/>
                <a:gd name="T32" fmla="*/ 0 w 54"/>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1"/>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6" name="未知"/>
            <p:cNvSpPr>
              <a:spLocks noChangeArrowheads="1"/>
            </p:cNvSpPr>
            <p:nvPr/>
          </p:nvSpPr>
          <p:spPr bwMode="auto">
            <a:xfrm>
              <a:off x="5" y="886"/>
              <a:ext cx="360" cy="650"/>
            </a:xfrm>
            <a:custGeom>
              <a:avLst/>
              <a:gdLst>
                <a:gd name="T0" fmla="*/ 264 w 360"/>
                <a:gd name="T1" fmla="*/ 0 h 650"/>
                <a:gd name="T2" fmla="*/ 269 w 360"/>
                <a:gd name="T3" fmla="*/ 9 h 650"/>
                <a:gd name="T4" fmla="*/ 277 w 360"/>
                <a:gd name="T5" fmla="*/ 22 h 650"/>
                <a:gd name="T6" fmla="*/ 286 w 360"/>
                <a:gd name="T7" fmla="*/ 39 h 650"/>
                <a:gd name="T8" fmla="*/ 297 w 360"/>
                <a:gd name="T9" fmla="*/ 58 h 650"/>
                <a:gd name="T10" fmla="*/ 309 w 360"/>
                <a:gd name="T11" fmla="*/ 83 h 650"/>
                <a:gd name="T12" fmla="*/ 319 w 360"/>
                <a:gd name="T13" fmla="*/ 108 h 650"/>
                <a:gd name="T14" fmla="*/ 329 w 360"/>
                <a:gd name="T15" fmla="*/ 136 h 650"/>
                <a:gd name="T16" fmla="*/ 333 w 360"/>
                <a:gd name="T17" fmla="*/ 163 h 650"/>
                <a:gd name="T18" fmla="*/ 336 w 360"/>
                <a:gd name="T19" fmla="*/ 193 h 650"/>
                <a:gd name="T20" fmla="*/ 332 w 360"/>
                <a:gd name="T21" fmla="*/ 223 h 650"/>
                <a:gd name="T22" fmla="*/ 323 w 360"/>
                <a:gd name="T23" fmla="*/ 255 h 650"/>
                <a:gd name="T24" fmla="*/ 310 w 360"/>
                <a:gd name="T25" fmla="*/ 285 h 650"/>
                <a:gd name="T26" fmla="*/ 287 w 360"/>
                <a:gd name="T27" fmla="*/ 315 h 650"/>
                <a:gd name="T28" fmla="*/ 257 w 360"/>
                <a:gd name="T29" fmla="*/ 343 h 650"/>
                <a:gd name="T30" fmla="*/ 218 w 360"/>
                <a:gd name="T31" fmla="*/ 370 h 650"/>
                <a:gd name="T32" fmla="*/ 167 w 360"/>
                <a:gd name="T33" fmla="*/ 396 h 650"/>
                <a:gd name="T34" fmla="*/ 111 w 360"/>
                <a:gd name="T35" fmla="*/ 425 h 650"/>
                <a:gd name="T36" fmla="*/ 69 w 360"/>
                <a:gd name="T37" fmla="*/ 457 h 650"/>
                <a:gd name="T38" fmla="*/ 35 w 360"/>
                <a:gd name="T39" fmla="*/ 490 h 650"/>
                <a:gd name="T40" fmla="*/ 12 w 360"/>
                <a:gd name="T41" fmla="*/ 526 h 650"/>
                <a:gd name="T42" fmla="*/ 0 w 360"/>
                <a:gd name="T43" fmla="*/ 553 h 650"/>
                <a:gd name="T44" fmla="*/ 0 w 360"/>
                <a:gd name="T45" fmla="*/ 650 h 650"/>
                <a:gd name="T46" fmla="*/ 6 w 360"/>
                <a:gd name="T47" fmla="*/ 628 h 650"/>
                <a:gd name="T48" fmla="*/ 19 w 360"/>
                <a:gd name="T49" fmla="*/ 594 h 650"/>
                <a:gd name="T50" fmla="*/ 43 w 360"/>
                <a:gd name="T51" fmla="*/ 551 h 650"/>
                <a:gd name="T52" fmla="*/ 76 w 360"/>
                <a:gd name="T53" fmla="*/ 503 h 650"/>
                <a:gd name="T54" fmla="*/ 125 w 360"/>
                <a:gd name="T55" fmla="*/ 454 h 650"/>
                <a:gd name="T56" fmla="*/ 190 w 360"/>
                <a:gd name="T57" fmla="*/ 408 h 650"/>
                <a:gd name="T58" fmla="*/ 275 w 360"/>
                <a:gd name="T59" fmla="*/ 365 h 650"/>
                <a:gd name="T60" fmla="*/ 308 w 360"/>
                <a:gd name="T61" fmla="*/ 342 h 650"/>
                <a:gd name="T62" fmla="*/ 335 w 360"/>
                <a:gd name="T63" fmla="*/ 305 h 650"/>
                <a:gd name="T64" fmla="*/ 352 w 360"/>
                <a:gd name="T65" fmla="*/ 255 h 650"/>
                <a:gd name="T66" fmla="*/ 360 w 360"/>
                <a:gd name="T67" fmla="*/ 201 h 650"/>
                <a:gd name="T68" fmla="*/ 356 w 360"/>
                <a:gd name="T69" fmla="*/ 144 h 650"/>
                <a:gd name="T70" fmla="*/ 341 w 360"/>
                <a:gd name="T71" fmla="*/ 88 h 650"/>
                <a:gd name="T72" fmla="*/ 311 w 360"/>
                <a:gd name="T73" fmla="*/ 39 h 650"/>
                <a:gd name="T74" fmla="*/ 264 w 360"/>
                <a:gd name="T75" fmla="*/ 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0" h="650">
                  <a:moveTo>
                    <a:pt x="264" y="0"/>
                  </a:moveTo>
                  <a:lnTo>
                    <a:pt x="269" y="9"/>
                  </a:lnTo>
                  <a:lnTo>
                    <a:pt x="277" y="22"/>
                  </a:lnTo>
                  <a:lnTo>
                    <a:pt x="286" y="39"/>
                  </a:lnTo>
                  <a:lnTo>
                    <a:pt x="297" y="58"/>
                  </a:lnTo>
                  <a:lnTo>
                    <a:pt x="309" y="83"/>
                  </a:lnTo>
                  <a:lnTo>
                    <a:pt x="319" y="108"/>
                  </a:lnTo>
                  <a:lnTo>
                    <a:pt x="329" y="136"/>
                  </a:lnTo>
                  <a:lnTo>
                    <a:pt x="333" y="163"/>
                  </a:lnTo>
                  <a:lnTo>
                    <a:pt x="336" y="193"/>
                  </a:lnTo>
                  <a:lnTo>
                    <a:pt x="332" y="223"/>
                  </a:lnTo>
                  <a:lnTo>
                    <a:pt x="323" y="255"/>
                  </a:lnTo>
                  <a:lnTo>
                    <a:pt x="310" y="285"/>
                  </a:lnTo>
                  <a:lnTo>
                    <a:pt x="287" y="315"/>
                  </a:lnTo>
                  <a:lnTo>
                    <a:pt x="257" y="343"/>
                  </a:lnTo>
                  <a:lnTo>
                    <a:pt x="218" y="370"/>
                  </a:lnTo>
                  <a:lnTo>
                    <a:pt x="167" y="396"/>
                  </a:lnTo>
                  <a:lnTo>
                    <a:pt x="111" y="425"/>
                  </a:lnTo>
                  <a:lnTo>
                    <a:pt x="69" y="457"/>
                  </a:lnTo>
                  <a:lnTo>
                    <a:pt x="35" y="490"/>
                  </a:lnTo>
                  <a:lnTo>
                    <a:pt x="12" y="526"/>
                  </a:lnTo>
                  <a:lnTo>
                    <a:pt x="0" y="553"/>
                  </a:lnTo>
                  <a:lnTo>
                    <a:pt x="0" y="650"/>
                  </a:lnTo>
                  <a:lnTo>
                    <a:pt x="6" y="628"/>
                  </a:lnTo>
                  <a:lnTo>
                    <a:pt x="19" y="594"/>
                  </a:lnTo>
                  <a:lnTo>
                    <a:pt x="43" y="551"/>
                  </a:lnTo>
                  <a:lnTo>
                    <a:pt x="76" y="503"/>
                  </a:lnTo>
                  <a:lnTo>
                    <a:pt x="125" y="454"/>
                  </a:lnTo>
                  <a:lnTo>
                    <a:pt x="190" y="408"/>
                  </a:lnTo>
                  <a:lnTo>
                    <a:pt x="275" y="365"/>
                  </a:lnTo>
                  <a:lnTo>
                    <a:pt x="308" y="342"/>
                  </a:lnTo>
                  <a:lnTo>
                    <a:pt x="335" y="305"/>
                  </a:lnTo>
                  <a:lnTo>
                    <a:pt x="352" y="255"/>
                  </a:lnTo>
                  <a:lnTo>
                    <a:pt x="360" y="201"/>
                  </a:lnTo>
                  <a:lnTo>
                    <a:pt x="356" y="144"/>
                  </a:lnTo>
                  <a:lnTo>
                    <a:pt x="341" y="88"/>
                  </a:lnTo>
                  <a:lnTo>
                    <a:pt x="311" y="39"/>
                  </a:lnTo>
                  <a:lnTo>
                    <a:pt x="264" y="0"/>
                  </a:lnTo>
                  <a:close/>
                </a:path>
              </a:pathLst>
            </a:custGeom>
            <a:solidFill>
              <a:schemeClr val="accent1"/>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sp>
          <p:nvSpPr>
            <p:cNvPr id="1068" name="未知"/>
            <p:cNvSpPr>
              <a:spLocks noChangeArrowheads="1"/>
            </p:cNvSpPr>
            <p:nvPr/>
          </p:nvSpPr>
          <p:spPr bwMode="auto">
            <a:xfrm rot="1584153">
              <a:off x="61" y="84"/>
              <a:ext cx="804" cy="686"/>
            </a:xfrm>
            <a:custGeom>
              <a:avLst/>
              <a:gdLst>
                <a:gd name="T0" fmla="*/ 16 w 596"/>
                <a:gd name="T1" fmla="*/ 370 h 666"/>
                <a:gd name="T2" fmla="*/ 6 w 596"/>
                <a:gd name="T3" fmla="*/ 341 h 666"/>
                <a:gd name="T4" fmla="*/ 0 w 596"/>
                <a:gd name="T5" fmla="*/ 289 h 666"/>
                <a:gd name="T6" fmla="*/ 4 w 596"/>
                <a:gd name="T7" fmla="*/ 222 h 666"/>
                <a:gd name="T8" fmla="*/ 25 w 596"/>
                <a:gd name="T9" fmla="*/ 151 h 666"/>
                <a:gd name="T10" fmla="*/ 69 w 596"/>
                <a:gd name="T11" fmla="*/ 84 h 666"/>
                <a:gd name="T12" fmla="*/ 142 w 596"/>
                <a:gd name="T13" fmla="*/ 31 h 666"/>
                <a:gd name="T14" fmla="*/ 247 w 596"/>
                <a:gd name="T15" fmla="*/ 2 h 666"/>
                <a:gd name="T16" fmla="*/ 380 w 596"/>
                <a:gd name="T17" fmla="*/ 9 h 666"/>
                <a:gd name="T18" fmla="*/ 484 w 596"/>
                <a:gd name="T19" fmla="*/ 68 h 666"/>
                <a:gd name="T20" fmla="*/ 554 w 596"/>
                <a:gd name="T21" fmla="*/ 165 h 666"/>
                <a:gd name="T22" fmla="*/ 591 w 596"/>
                <a:gd name="T23" fmla="*/ 284 h 666"/>
                <a:gd name="T24" fmla="*/ 595 w 596"/>
                <a:gd name="T25" fmla="*/ 409 h 666"/>
                <a:gd name="T26" fmla="*/ 566 w 596"/>
                <a:gd name="T27" fmla="*/ 525 h 666"/>
                <a:gd name="T28" fmla="*/ 507 w 596"/>
                <a:gd name="T29" fmla="*/ 615 h 666"/>
                <a:gd name="T30" fmla="*/ 417 w 596"/>
                <a:gd name="T31" fmla="*/ 663 h 666"/>
                <a:gd name="T32" fmla="*/ 389 w 596"/>
                <a:gd name="T33" fmla="*/ 659 h 666"/>
                <a:gd name="T34" fmla="*/ 441 w 596"/>
                <a:gd name="T35" fmla="*/ 617 h 666"/>
                <a:gd name="T36" fmla="*/ 482 w 596"/>
                <a:gd name="T37" fmla="*/ 544 h 666"/>
                <a:gd name="T38" fmla="*/ 509 w 596"/>
                <a:gd name="T39" fmla="*/ 454 h 666"/>
                <a:gd name="T40" fmla="*/ 520 w 596"/>
                <a:gd name="T41" fmla="*/ 355 h 666"/>
                <a:gd name="T42" fmla="*/ 514 w 596"/>
                <a:gd name="T43" fmla="*/ 258 h 666"/>
                <a:gd name="T44" fmla="*/ 485 w 596"/>
                <a:gd name="T45" fmla="*/ 174 h 666"/>
                <a:gd name="T46" fmla="*/ 433 w 596"/>
                <a:gd name="T47" fmla="*/ 112 h 666"/>
                <a:gd name="T48" fmla="*/ 341 w 596"/>
                <a:gd name="T49" fmla="*/ 75 h 666"/>
                <a:gd name="T50" fmla="*/ 246 w 596"/>
                <a:gd name="T51" fmla="*/ 61 h 666"/>
                <a:gd name="T52" fmla="*/ 174 w 596"/>
                <a:gd name="T53" fmla="*/ 71 h 666"/>
                <a:gd name="T54" fmla="*/ 121 w 596"/>
                <a:gd name="T55" fmla="*/ 101 h 666"/>
                <a:gd name="T56" fmla="*/ 84 w 596"/>
                <a:gd name="T57" fmla="*/ 149 h 666"/>
                <a:gd name="T58" fmla="*/ 57 w 596"/>
                <a:gd name="T59" fmla="*/ 206 h 666"/>
                <a:gd name="T60" fmla="*/ 40 w 596"/>
                <a:gd name="T61" fmla="*/ 272 h 666"/>
                <a:gd name="T62" fmla="*/ 28 w 596"/>
                <a:gd name="T63" fmla="*/ 339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1"/>
            </a:solidFill>
            <a:ln>
              <a:noFill/>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p>
          </p:txBody>
        </p:sp>
      </p:grpSp>
      <p:sp>
        <p:nvSpPr>
          <p:cNvPr id="7" name="Rectangle 45"/>
          <p:cNvSpPr>
            <a:spLocks noGrp="1" noChangeArrowheads="1"/>
          </p:cNvSpPr>
          <p:nvPr>
            <p:ph type="title"/>
          </p:nvPr>
        </p:nvSpPr>
        <p:spPr bwMode="auto">
          <a:xfrm>
            <a:off x="442913" y="103188"/>
            <a:ext cx="8243887" cy="1314450"/>
          </a:xfrm>
          <a:prstGeom prst="rect">
            <a:avLst/>
          </a:prstGeom>
          <a:noFill/>
          <a:ln>
            <a:noFill/>
          </a:ln>
        </p:spPr>
        <p:txBody>
          <a:bodyPr vert="horz" wrap="square" lIns="91440" tIns="45720" rIns="91440" bIns="45720" numCol="1" anchor="b" anchorCtr="0" compatLnSpc="1"/>
          <a:lstStyle/>
          <a:p>
            <a:pPr lvl="0"/>
            <a:r>
              <a:rPr lang="zh-CN" noProof="1" smtClean="0"/>
              <a:t>单击此处编辑母版标题样式</a:t>
            </a:r>
            <a:endParaRPr lang="zh-CN" noProof="1" smtClean="0"/>
          </a:p>
        </p:txBody>
      </p:sp>
      <p:sp>
        <p:nvSpPr>
          <p:cNvPr id="3076" name="Rectangle 46"/>
          <p:cNvSpPr>
            <a:spLocks noGrp="1" noChangeArrowheads="1"/>
          </p:cNvSpPr>
          <p:nvPr>
            <p:ph type="body" idx="4294967295"/>
          </p:nvPr>
        </p:nvSpPr>
        <p:spPr bwMode="auto">
          <a:xfrm>
            <a:off x="457200" y="1600200"/>
            <a:ext cx="8229600" cy="445611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 name="Rectangle 47"/>
          <p:cNvSpPr>
            <a:spLocks noGrp="1" noChangeArrowheads="1"/>
          </p:cNvSpPr>
          <p:nvPr>
            <p:ph type="dt" sz="half" idx="2"/>
          </p:nvPr>
        </p:nvSpPr>
        <p:spPr bwMode="auto">
          <a:xfrm>
            <a:off x="457200" y="6243638"/>
            <a:ext cx="2133600" cy="457200"/>
          </a:xfrm>
          <a:prstGeom prst="rect">
            <a:avLst/>
          </a:prstGeom>
          <a:noFill/>
          <a:ln>
            <a:noFill/>
          </a:ln>
        </p:spPr>
        <p:txBody>
          <a:bodyPr vert="horz" wrap="square" lIns="91440" tIns="45720" rIns="91440" bIns="45720" numCol="1" anchor="t" anchorCtr="0" compatLnSpc="1"/>
          <a:lstStyle>
            <a:lvl1pPr eaLnBrk="1" hangingPunct="1">
              <a:buFont typeface="Arial" panose="020B0604020202020204" pitchFamily="34" charset="0"/>
              <a:buNone/>
              <a:defRPr sz="1400"/>
            </a:lvl1pPr>
          </a:lstStyle>
          <a:p>
            <a:pPr>
              <a:defRPr/>
            </a:pPr>
            <a:endParaRPr lang="zh-CN" altLang="zh-CN"/>
          </a:p>
        </p:txBody>
      </p:sp>
      <p:sp>
        <p:nvSpPr>
          <p:cNvPr id="9" name="Rectangle 48"/>
          <p:cNvSpPr>
            <a:spLocks noGrp="1" noChangeArrowheads="1"/>
          </p:cNvSpPr>
          <p:nvPr>
            <p:ph type="ftr" sz="quarter" idx="3"/>
          </p:nvPr>
        </p:nvSpPr>
        <p:spPr bwMode="auto">
          <a:xfrm>
            <a:off x="3124200" y="6248400"/>
            <a:ext cx="2895600" cy="45720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sz="1400"/>
            </a:lvl1pPr>
          </a:lstStyle>
          <a:p>
            <a:pPr>
              <a:defRPr/>
            </a:pPr>
            <a:endParaRPr lang="zh-CN" altLang="zh-CN"/>
          </a:p>
        </p:txBody>
      </p:sp>
      <p:sp>
        <p:nvSpPr>
          <p:cNvPr id="10" name="Rectangle 49"/>
          <p:cNvSpPr>
            <a:spLocks noGrp="1" noChangeArrowheads="1"/>
          </p:cNvSpPr>
          <p:nvPr>
            <p:ph type="sldNum" sz="quarter" idx="4"/>
          </p:nvPr>
        </p:nvSpPr>
        <p:spPr bwMode="auto">
          <a:xfrm>
            <a:off x="6553200" y="6243638"/>
            <a:ext cx="2133600" cy="457200"/>
          </a:xfrm>
          <a:prstGeom prst="rect">
            <a:avLst/>
          </a:prstGeom>
          <a:noFill/>
          <a:ln>
            <a:noFill/>
          </a:ln>
        </p:spPr>
        <p:txBody>
          <a:bodyPr vert="horz" wrap="square" lIns="91440" tIns="45720" rIns="91440" bIns="45720" numCol="1" anchor="t" anchorCtr="0" compatLnSpc="1"/>
          <a:lstStyle>
            <a:lvl1pPr algn="r">
              <a:buFont typeface="Arial" panose="020B0604020202020204" pitchFamily="34" charset="0"/>
              <a:buChar char="•"/>
              <a:defRPr sz="1400" smtClean="0"/>
            </a:lvl1pPr>
          </a:lstStyle>
          <a:p>
            <a:pPr>
              <a:defRPr/>
            </a:pPr>
            <a:fld id="{F825E97A-4710-4EC6-9C60-656232EF1A2D}" type="slidenum">
              <a:rPr lang="zh-CN" altLang="zh-CN"/>
            </a:fld>
            <a:endParaRPr lang="zh-CN"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3.xml"/></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7.xml"/><Relationship Id="rId7" Type="http://schemas.openxmlformats.org/officeDocument/2006/relationships/oleObject" Target="../embeddings/oleObject4.bin"/><Relationship Id="rId6" Type="http://schemas.openxmlformats.org/officeDocument/2006/relationships/image" Target="../media/image15.emf"/><Relationship Id="rId5" Type="http://schemas.openxmlformats.org/officeDocument/2006/relationships/oleObject" Target="../embeddings/oleObject3.bin"/><Relationship Id="rId4" Type="http://schemas.openxmlformats.org/officeDocument/2006/relationships/image" Target="../media/image14.emf"/><Relationship Id="rId3" Type="http://schemas.openxmlformats.org/officeDocument/2006/relationships/oleObject" Target="../embeddings/oleObject2.bin"/><Relationship Id="rId2" Type="http://schemas.openxmlformats.org/officeDocument/2006/relationships/image" Target="../media/image13.emf"/><Relationship Id="rId10" Type="http://schemas.openxmlformats.org/officeDocument/2006/relationships/notesSlide" Target="../notesSlides/notesSlide10.xml"/><Relationship Id="rId1"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18.jpe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xml"/></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slide" Target="slide1.xml"/><Relationship Id="rId3" Type="http://schemas.openxmlformats.org/officeDocument/2006/relationships/image" Target="../media/image24.jpeg"/><Relationship Id="rId2" Type="http://schemas.openxmlformats.org/officeDocument/2006/relationships/hyperlink" Target="http://gznhbx.com/aboutus/Aboutus.asp" TargetMode="External"/><Relationship Id="rId1" Type="http://schemas.openxmlformats.org/officeDocument/2006/relationships/image" Target="../media/image23.jpeg"/></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gznhbx.com/aboutus/Aboutus.asp"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7.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1.xml"/></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oleObject" Target="../embeddings/oleObject5.bin"/></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381000" y="1981200"/>
            <a:ext cx="8305800" cy="1905000"/>
          </a:xfrm>
        </p:spPr>
        <p:txBody>
          <a:bodyPr/>
          <a:lstStyle/>
          <a:p>
            <a:pPr eaLnBrk="1" hangingPunct="1"/>
            <a:r>
              <a:rPr lang="zh-CN" altLang="en-US" smtClean="0">
                <a:solidFill>
                  <a:srgbClr val="292929"/>
                </a:solidFill>
                <a:effectLst/>
                <a:ea typeface="华文行楷" pitchFamily="2" charset="-122"/>
              </a:rPr>
              <a:t>第四章 资本主义的本质及规律</a:t>
            </a:r>
            <a:endParaRPr lang="zh-CN" altLang="en-US" smtClean="0">
              <a:solidFill>
                <a:srgbClr val="292929"/>
              </a:solidFill>
              <a:effectLst/>
              <a:ea typeface="华文行楷"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终止 1"/>
          <p:cNvSpPr/>
          <p:nvPr/>
        </p:nvSpPr>
        <p:spPr>
          <a:xfrm>
            <a:off x="25836" y="112548"/>
            <a:ext cx="2098317" cy="660951"/>
          </a:xfrm>
          <a:prstGeom prst="flowChartTermina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劳动二重性</a:t>
            </a:r>
            <a:endParaRPr lang="zh-CN" altLang="en-US" sz="24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endParaRPr>
          </a:p>
        </p:txBody>
      </p:sp>
      <p:sp>
        <p:nvSpPr>
          <p:cNvPr id="4" name="矩形 3"/>
          <p:cNvSpPr/>
          <p:nvPr/>
        </p:nvSpPr>
        <p:spPr>
          <a:xfrm>
            <a:off x="3929058" y="428604"/>
            <a:ext cx="1231281" cy="584775"/>
          </a:xfrm>
          <a:prstGeom prst="rect">
            <a:avLst/>
          </a:prstGeom>
          <a:noFill/>
        </p:spPr>
        <p:txBody>
          <a:bodyPr>
            <a:spAutoFit/>
          </a:bodyPr>
          <a:lstStyle/>
          <a:p>
            <a:pPr algn="ctr">
              <a:defRPr/>
            </a:pPr>
            <a:r>
              <a:rPr lang="zh-CN" altLang="en-US" sz="3200" b="1" dirty="0"/>
              <a:t>区别</a:t>
            </a:r>
            <a:endParaRPr lang="zh-CN" altLang="en-US" sz="3200" b="1" dirty="0"/>
          </a:p>
        </p:txBody>
      </p:sp>
      <p:sp>
        <p:nvSpPr>
          <p:cNvPr id="9" name="矩形 8"/>
          <p:cNvSpPr/>
          <p:nvPr/>
        </p:nvSpPr>
        <p:spPr>
          <a:xfrm>
            <a:off x="928662" y="1214422"/>
            <a:ext cx="1620958" cy="523220"/>
          </a:xfrm>
          <a:prstGeom prst="rect">
            <a:avLst/>
          </a:prstGeom>
        </p:spPr>
        <p:txBody>
          <a:bodyPr wrap="none">
            <a:spAutoFit/>
          </a:bodyPr>
          <a:lstStyle/>
          <a:p>
            <a:pPr algn="ctr">
              <a:defRPr/>
            </a:pPr>
            <a:r>
              <a:rPr lang="zh-CN" altLang="en-US" sz="2800" b="1" dirty="0"/>
              <a:t>抽象劳动</a:t>
            </a:r>
            <a:endParaRPr lang="zh-CN" altLang="en-US" sz="2800" b="1" dirty="0">
              <a:ln w="13462">
                <a:solidFill>
                  <a:schemeClr val="bg1"/>
                </a:solidFill>
                <a:prstDash val="solid"/>
              </a:ln>
              <a:solidFill>
                <a:srgbClr val="000000"/>
              </a:solidFill>
              <a:effectLst>
                <a:outerShdw dist="38100" dir="2700000" algn="bl" rotWithShape="0">
                  <a:schemeClr val="accent5"/>
                </a:outerShdw>
              </a:effectLst>
              <a:latin typeface="黑体" panose="02010609060101010101" pitchFamily="49" charset="-122"/>
              <a:ea typeface="楷体_GB2312"/>
            </a:endParaRPr>
          </a:p>
        </p:txBody>
      </p:sp>
      <p:sp>
        <p:nvSpPr>
          <p:cNvPr id="10" name="矩形 9"/>
          <p:cNvSpPr/>
          <p:nvPr/>
        </p:nvSpPr>
        <p:spPr>
          <a:xfrm>
            <a:off x="6572264" y="1214422"/>
            <a:ext cx="1627369" cy="480131"/>
          </a:xfrm>
          <a:prstGeom prst="rect">
            <a:avLst/>
          </a:prstGeom>
        </p:spPr>
        <p:txBody>
          <a:bodyPr wrap="none">
            <a:spAutoFit/>
          </a:bodyPr>
          <a:lstStyle/>
          <a:p>
            <a:pPr algn="ctr">
              <a:lnSpc>
                <a:spcPct val="90000"/>
              </a:lnSpc>
              <a:buFontTx/>
              <a:buNone/>
              <a:defRPr/>
            </a:pPr>
            <a:r>
              <a:rPr lang="zh-CN" altLang="zh-CN" sz="2800" b="1" dirty="0"/>
              <a:t>具体劳动</a:t>
            </a:r>
            <a:endParaRPr lang="zh-CN" altLang="zh-CN" sz="2800" b="1" dirty="0"/>
          </a:p>
        </p:txBody>
      </p:sp>
      <p:sp>
        <p:nvSpPr>
          <p:cNvPr id="13" name="左中括号 12"/>
          <p:cNvSpPr/>
          <p:nvPr/>
        </p:nvSpPr>
        <p:spPr>
          <a:xfrm rot="16200000" flipH="1">
            <a:off x="4464843" y="-1607379"/>
            <a:ext cx="214314" cy="5572164"/>
          </a:xfrm>
          <a:prstGeom prst="leftBracket">
            <a:avLst/>
          </a:prstGeom>
        </p:spPr>
        <p:style>
          <a:lnRef idx="3">
            <a:schemeClr val="dk1"/>
          </a:lnRef>
          <a:fillRef idx="0">
            <a:schemeClr val="dk1"/>
          </a:fillRef>
          <a:effectRef idx="2">
            <a:schemeClr val="dk1"/>
          </a:effectRef>
          <a:fontRef idx="minor">
            <a:schemeClr val="tx1"/>
          </a:fontRef>
        </p:style>
        <p:txBody>
          <a:bodyPr anchor="ctr"/>
          <a:lstStyle/>
          <a:p>
            <a:pPr algn="ctr">
              <a:defRPr/>
            </a:pPr>
            <a:endParaRPr lang="zh-CN" altLang="en-US"/>
          </a:p>
        </p:txBody>
      </p:sp>
      <p:sp>
        <p:nvSpPr>
          <p:cNvPr id="22538" name="矩形 13"/>
          <p:cNvSpPr>
            <a:spLocks noChangeArrowheads="1"/>
          </p:cNvSpPr>
          <p:nvPr/>
        </p:nvSpPr>
        <p:spPr bwMode="auto">
          <a:xfrm>
            <a:off x="377825" y="1868488"/>
            <a:ext cx="2879725" cy="590550"/>
          </a:xfrm>
          <a:prstGeom prst="rect">
            <a:avLst/>
          </a:prstGeom>
          <a:noFill/>
          <a:ln w="9525">
            <a:noFill/>
            <a:miter lim="800000"/>
          </a:ln>
        </p:spPr>
        <p:txBody>
          <a:bodyPr>
            <a:spAutoFit/>
          </a:bodyPr>
          <a:lstStyle/>
          <a:p>
            <a:pPr algn="ctr">
              <a:lnSpc>
                <a:spcPct val="90000"/>
              </a:lnSpc>
            </a:pPr>
            <a:r>
              <a:rPr lang="zh-CN" altLang="zh-CN">
                <a:solidFill>
                  <a:srgbClr val="000000"/>
                </a:solidFill>
                <a:ea typeface="楷体_GB2312" pitchFamily="49" charset="-122"/>
              </a:rPr>
              <a:t>从劳动的</a:t>
            </a:r>
            <a:r>
              <a:rPr lang="zh-CN" altLang="zh-CN" b="1" u="sng">
                <a:solidFill>
                  <a:srgbClr val="C00000"/>
                </a:solidFill>
                <a:ea typeface="楷体_GB2312" pitchFamily="49" charset="-122"/>
              </a:rPr>
              <a:t>共性</a:t>
            </a:r>
            <a:r>
              <a:rPr lang="zh-CN" altLang="zh-CN">
                <a:solidFill>
                  <a:srgbClr val="000000"/>
                </a:solidFill>
                <a:ea typeface="楷体_GB2312" pitchFamily="49" charset="-122"/>
              </a:rPr>
              <a:t>考察，</a:t>
            </a:r>
            <a:endParaRPr lang="en-US" altLang="zh-CN">
              <a:solidFill>
                <a:srgbClr val="000000"/>
              </a:solidFill>
              <a:ea typeface="楷体_GB2312" pitchFamily="49" charset="-122"/>
            </a:endParaRPr>
          </a:p>
          <a:p>
            <a:pPr algn="ctr">
              <a:lnSpc>
                <a:spcPct val="90000"/>
              </a:lnSpc>
            </a:pPr>
            <a:r>
              <a:rPr lang="zh-CN" altLang="zh-CN">
                <a:solidFill>
                  <a:srgbClr val="000000"/>
                </a:solidFill>
                <a:ea typeface="楷体_GB2312" pitchFamily="49" charset="-122"/>
              </a:rPr>
              <a:t>质上相同，只有量的差别。</a:t>
            </a:r>
            <a:endParaRPr lang="zh-CN" altLang="zh-CN">
              <a:solidFill>
                <a:srgbClr val="000000"/>
              </a:solidFill>
              <a:ea typeface="楷体_GB2312" pitchFamily="49" charset="-122"/>
            </a:endParaRPr>
          </a:p>
        </p:txBody>
      </p:sp>
      <p:sp>
        <p:nvSpPr>
          <p:cNvPr id="22539" name="矩形 14"/>
          <p:cNvSpPr>
            <a:spLocks noChangeArrowheads="1"/>
          </p:cNvSpPr>
          <p:nvPr/>
        </p:nvSpPr>
        <p:spPr bwMode="auto">
          <a:xfrm>
            <a:off x="5992813" y="1793875"/>
            <a:ext cx="3059112" cy="646113"/>
          </a:xfrm>
          <a:prstGeom prst="rect">
            <a:avLst/>
          </a:prstGeom>
          <a:noFill/>
          <a:ln w="9525">
            <a:noFill/>
            <a:miter lim="800000"/>
          </a:ln>
        </p:spPr>
        <p:txBody>
          <a:bodyPr>
            <a:spAutoFit/>
          </a:bodyPr>
          <a:lstStyle/>
          <a:p>
            <a:pPr algn="ctr"/>
            <a:r>
              <a:rPr lang="zh-CN" altLang="zh-CN">
                <a:solidFill>
                  <a:srgbClr val="000000"/>
                </a:solidFill>
                <a:ea typeface="楷体_GB2312" pitchFamily="49" charset="-122"/>
              </a:rPr>
              <a:t>从劳动的</a:t>
            </a:r>
            <a:r>
              <a:rPr lang="zh-CN" altLang="zh-CN" b="1" u="sng">
                <a:solidFill>
                  <a:srgbClr val="C00000"/>
                </a:solidFill>
                <a:ea typeface="楷体_GB2312" pitchFamily="49" charset="-122"/>
              </a:rPr>
              <a:t>特性</a:t>
            </a:r>
            <a:r>
              <a:rPr lang="zh-CN" altLang="zh-CN">
                <a:solidFill>
                  <a:srgbClr val="000000"/>
                </a:solidFill>
                <a:ea typeface="楷体_GB2312" pitchFamily="49" charset="-122"/>
              </a:rPr>
              <a:t>考察，</a:t>
            </a:r>
            <a:endParaRPr lang="en-US" altLang="zh-CN">
              <a:solidFill>
                <a:srgbClr val="000000"/>
              </a:solidFill>
              <a:ea typeface="楷体_GB2312" pitchFamily="49" charset="-122"/>
            </a:endParaRPr>
          </a:p>
          <a:p>
            <a:pPr algn="ctr"/>
            <a:r>
              <a:rPr lang="zh-CN" altLang="zh-CN">
                <a:solidFill>
                  <a:srgbClr val="000000"/>
                </a:solidFill>
                <a:ea typeface="楷体_GB2312" pitchFamily="49" charset="-122"/>
              </a:rPr>
              <a:t>质上相异，量上不能比较</a:t>
            </a:r>
            <a:endParaRPr lang="zh-CN" altLang="en-US"/>
          </a:p>
        </p:txBody>
      </p:sp>
      <p:sp>
        <p:nvSpPr>
          <p:cNvPr id="22540" name="矩形 17"/>
          <p:cNvSpPr>
            <a:spLocks noChangeArrowheads="1"/>
          </p:cNvSpPr>
          <p:nvPr/>
        </p:nvSpPr>
        <p:spPr bwMode="auto">
          <a:xfrm>
            <a:off x="5943600" y="2819400"/>
            <a:ext cx="2968625" cy="369888"/>
          </a:xfrm>
          <a:prstGeom prst="rect">
            <a:avLst/>
          </a:prstGeom>
          <a:noFill/>
          <a:ln w="9525">
            <a:noFill/>
            <a:miter lim="800000"/>
          </a:ln>
        </p:spPr>
        <p:txBody>
          <a:bodyPr>
            <a:spAutoFit/>
          </a:bodyPr>
          <a:lstStyle/>
          <a:p>
            <a:r>
              <a:rPr lang="zh-CN" altLang="zh-CN" b="1" u="sng">
                <a:solidFill>
                  <a:srgbClr val="C00000"/>
                </a:solidFill>
                <a:ea typeface="楷体_GB2312" pitchFamily="49" charset="-122"/>
              </a:rPr>
              <a:t>怎样劳动、什么劳动</a:t>
            </a:r>
            <a:r>
              <a:rPr lang="zh-CN" altLang="zh-CN">
                <a:solidFill>
                  <a:srgbClr val="000000"/>
                </a:solidFill>
                <a:ea typeface="楷体_GB2312" pitchFamily="49" charset="-122"/>
              </a:rPr>
              <a:t>的问题</a:t>
            </a:r>
            <a:endParaRPr lang="zh-CN" altLang="en-US"/>
          </a:p>
        </p:txBody>
      </p:sp>
      <p:sp>
        <p:nvSpPr>
          <p:cNvPr id="22541" name="矩形 18"/>
          <p:cNvSpPr>
            <a:spLocks noChangeArrowheads="1"/>
          </p:cNvSpPr>
          <p:nvPr/>
        </p:nvSpPr>
        <p:spPr bwMode="auto">
          <a:xfrm>
            <a:off x="152400" y="2819400"/>
            <a:ext cx="3433763" cy="369888"/>
          </a:xfrm>
          <a:prstGeom prst="rect">
            <a:avLst/>
          </a:prstGeom>
          <a:noFill/>
          <a:ln w="9525">
            <a:noFill/>
            <a:miter lim="800000"/>
          </a:ln>
        </p:spPr>
        <p:txBody>
          <a:bodyPr wrap="none">
            <a:spAutoFit/>
          </a:bodyPr>
          <a:lstStyle/>
          <a:p>
            <a:r>
              <a:rPr lang="zh-CN" altLang="zh-CN" b="1" u="sng">
                <a:solidFill>
                  <a:srgbClr val="C00000"/>
                </a:solidFill>
                <a:ea typeface="楷体_GB2312" pitchFamily="49" charset="-122"/>
              </a:rPr>
              <a:t>劳动多少、劳动时间长短</a:t>
            </a:r>
            <a:r>
              <a:rPr lang="zh-CN" altLang="zh-CN">
                <a:solidFill>
                  <a:srgbClr val="000000"/>
                </a:solidFill>
                <a:ea typeface="楷体_GB2312" pitchFamily="49" charset="-122"/>
              </a:rPr>
              <a:t>的问题</a:t>
            </a:r>
            <a:endParaRPr lang="zh-CN" altLang="en-US"/>
          </a:p>
        </p:txBody>
      </p:sp>
      <p:sp>
        <p:nvSpPr>
          <p:cNvPr id="22542" name="矩形 20"/>
          <p:cNvSpPr>
            <a:spLocks noChangeArrowheads="1"/>
          </p:cNvSpPr>
          <p:nvPr/>
        </p:nvSpPr>
        <p:spPr bwMode="auto">
          <a:xfrm>
            <a:off x="5775325" y="3524250"/>
            <a:ext cx="3276600" cy="647700"/>
          </a:xfrm>
          <a:prstGeom prst="rect">
            <a:avLst/>
          </a:prstGeom>
          <a:noFill/>
          <a:ln w="9525">
            <a:noFill/>
            <a:miter lim="800000"/>
          </a:ln>
        </p:spPr>
        <p:txBody>
          <a:bodyPr>
            <a:spAutoFit/>
          </a:bodyPr>
          <a:lstStyle/>
          <a:p>
            <a:pPr algn="ctr"/>
            <a:r>
              <a:rPr lang="zh-CN" altLang="en-US" dirty="0">
                <a:ea typeface="楷体_GB2312" pitchFamily="49" charset="-122"/>
              </a:rPr>
              <a:t>生产</a:t>
            </a:r>
            <a:r>
              <a:rPr lang="zh-CN" altLang="en-US" b="1" u="sng" dirty="0">
                <a:solidFill>
                  <a:srgbClr val="C00000"/>
                </a:solidFill>
                <a:ea typeface="楷体_GB2312" pitchFamily="49" charset="-122"/>
              </a:rPr>
              <a:t>使用价值</a:t>
            </a:r>
            <a:r>
              <a:rPr lang="zh-CN" altLang="en-US" dirty="0">
                <a:solidFill>
                  <a:srgbClr val="000000"/>
                </a:solidFill>
                <a:ea typeface="楷体_GB2312" pitchFamily="49" charset="-122"/>
              </a:rPr>
              <a:t>的劳动，</a:t>
            </a:r>
            <a:endParaRPr lang="en-US" altLang="zh-CN" dirty="0">
              <a:solidFill>
                <a:srgbClr val="000000"/>
              </a:solidFill>
              <a:ea typeface="楷体_GB2312" pitchFamily="49" charset="-122"/>
            </a:endParaRPr>
          </a:p>
          <a:p>
            <a:pPr algn="ctr"/>
            <a:r>
              <a:rPr lang="zh-CN" altLang="en-US" dirty="0">
                <a:solidFill>
                  <a:srgbClr val="000000"/>
                </a:solidFill>
                <a:ea typeface="楷体_GB2312" pitchFamily="49" charset="-122"/>
              </a:rPr>
              <a:t>但</a:t>
            </a:r>
            <a:r>
              <a:rPr lang="zh-CN" altLang="en-US" b="1" u="sng" dirty="0">
                <a:solidFill>
                  <a:srgbClr val="C00000"/>
                </a:solidFill>
                <a:ea typeface="楷体_GB2312" pitchFamily="49" charset="-122"/>
              </a:rPr>
              <a:t>不是</a:t>
            </a:r>
            <a:r>
              <a:rPr lang="zh-CN" altLang="en-US" dirty="0">
                <a:solidFill>
                  <a:srgbClr val="000000"/>
                </a:solidFill>
                <a:ea typeface="楷体_GB2312" pitchFamily="49" charset="-122"/>
              </a:rPr>
              <a:t>使用价值的</a:t>
            </a:r>
            <a:r>
              <a:rPr lang="zh-CN" altLang="en-US" b="1" u="sng" dirty="0">
                <a:solidFill>
                  <a:srgbClr val="C00000"/>
                </a:solidFill>
                <a:ea typeface="楷体_GB2312" pitchFamily="49" charset="-122"/>
              </a:rPr>
              <a:t>唯一源泉</a:t>
            </a:r>
            <a:endParaRPr lang="zh-CN" altLang="en-US" b="1" u="sng" dirty="0">
              <a:solidFill>
                <a:srgbClr val="C00000"/>
              </a:solidFill>
            </a:endParaRPr>
          </a:p>
        </p:txBody>
      </p:sp>
      <p:sp>
        <p:nvSpPr>
          <p:cNvPr id="22543" name="矩形 21"/>
          <p:cNvSpPr>
            <a:spLocks noChangeArrowheads="1"/>
          </p:cNvSpPr>
          <p:nvPr/>
        </p:nvSpPr>
        <p:spPr bwMode="auto">
          <a:xfrm>
            <a:off x="571500" y="3524250"/>
            <a:ext cx="2262188" cy="647700"/>
          </a:xfrm>
          <a:prstGeom prst="rect">
            <a:avLst/>
          </a:prstGeom>
          <a:noFill/>
          <a:ln w="9525">
            <a:noFill/>
            <a:miter lim="800000"/>
          </a:ln>
        </p:spPr>
        <p:txBody>
          <a:bodyPr wrap="none">
            <a:spAutoFit/>
          </a:bodyPr>
          <a:lstStyle/>
          <a:p>
            <a:pPr algn="ctr"/>
            <a:r>
              <a:rPr lang="zh-CN" altLang="en-US" dirty="0">
                <a:solidFill>
                  <a:srgbClr val="000000"/>
                </a:solidFill>
                <a:ea typeface="楷体_GB2312" pitchFamily="49" charset="-122"/>
              </a:rPr>
              <a:t>创造</a:t>
            </a:r>
            <a:r>
              <a:rPr lang="zh-CN" altLang="en-US" b="1" u="sng" dirty="0">
                <a:solidFill>
                  <a:srgbClr val="C00000"/>
                </a:solidFill>
                <a:ea typeface="楷体_GB2312" pitchFamily="49" charset="-122"/>
              </a:rPr>
              <a:t>价值</a:t>
            </a:r>
            <a:r>
              <a:rPr lang="zh-CN" altLang="en-US" dirty="0">
                <a:solidFill>
                  <a:srgbClr val="000000"/>
                </a:solidFill>
                <a:ea typeface="楷体_GB2312" pitchFamily="49" charset="-122"/>
              </a:rPr>
              <a:t>的劳动，</a:t>
            </a:r>
            <a:endParaRPr lang="en-US" altLang="zh-CN" dirty="0">
              <a:solidFill>
                <a:srgbClr val="000000"/>
              </a:solidFill>
              <a:ea typeface="楷体_GB2312" pitchFamily="49" charset="-122"/>
            </a:endParaRPr>
          </a:p>
          <a:p>
            <a:pPr algn="ctr"/>
            <a:r>
              <a:rPr lang="zh-CN" altLang="en-US" dirty="0">
                <a:solidFill>
                  <a:srgbClr val="000000"/>
                </a:solidFill>
                <a:ea typeface="楷体_GB2312" pitchFamily="49" charset="-122"/>
              </a:rPr>
              <a:t>它是价值的</a:t>
            </a:r>
            <a:r>
              <a:rPr lang="zh-CN" altLang="en-US" b="1" u="sng" dirty="0">
                <a:solidFill>
                  <a:srgbClr val="C00000"/>
                </a:solidFill>
                <a:ea typeface="楷体_GB2312" pitchFamily="49" charset="-122"/>
              </a:rPr>
              <a:t>唯一源泉</a:t>
            </a:r>
            <a:endParaRPr lang="zh-CN" altLang="en-US" b="1" u="sng" dirty="0">
              <a:solidFill>
                <a:srgbClr val="C00000"/>
              </a:solidFill>
            </a:endParaRPr>
          </a:p>
        </p:txBody>
      </p:sp>
      <p:sp>
        <p:nvSpPr>
          <p:cNvPr id="22544" name="矩形 22"/>
          <p:cNvSpPr>
            <a:spLocks noChangeArrowheads="1"/>
          </p:cNvSpPr>
          <p:nvPr/>
        </p:nvSpPr>
        <p:spPr bwMode="auto">
          <a:xfrm>
            <a:off x="5181600" y="4572000"/>
            <a:ext cx="4416425" cy="1200150"/>
          </a:xfrm>
          <a:prstGeom prst="rect">
            <a:avLst/>
          </a:prstGeom>
          <a:noFill/>
          <a:ln w="9525">
            <a:noFill/>
            <a:miter lim="800000"/>
          </a:ln>
        </p:spPr>
        <p:txBody>
          <a:bodyPr>
            <a:spAutoFit/>
          </a:bodyPr>
          <a:lstStyle/>
          <a:p>
            <a:pPr algn="ctr"/>
            <a:r>
              <a:rPr lang="zh-CN" altLang="en-US" dirty="0">
                <a:solidFill>
                  <a:srgbClr val="000000"/>
                </a:solidFill>
                <a:ea typeface="楷体_GB2312" pitchFamily="49" charset="-122"/>
              </a:rPr>
              <a:t>作为</a:t>
            </a:r>
            <a:r>
              <a:rPr lang="zh-CN" altLang="zh-CN" u="sng" dirty="0">
                <a:solidFill>
                  <a:srgbClr val="000000"/>
                </a:solidFill>
                <a:ea typeface="楷体_GB2312" pitchFamily="49" charset="-122"/>
              </a:rPr>
              <a:t>有用劳动</a:t>
            </a:r>
            <a:r>
              <a:rPr lang="zh-CN" altLang="zh-CN" dirty="0">
                <a:solidFill>
                  <a:srgbClr val="000000"/>
                </a:solidFill>
                <a:ea typeface="楷体_GB2312" pitchFamily="49" charset="-122"/>
              </a:rPr>
              <a:t>，</a:t>
            </a:r>
            <a:endParaRPr lang="en-US" altLang="zh-CN" dirty="0">
              <a:solidFill>
                <a:srgbClr val="000000"/>
              </a:solidFill>
              <a:ea typeface="楷体_GB2312" pitchFamily="49" charset="-122"/>
            </a:endParaRPr>
          </a:p>
          <a:p>
            <a:pPr algn="ctr"/>
            <a:r>
              <a:rPr lang="zh-CN" altLang="zh-CN" dirty="0">
                <a:solidFill>
                  <a:srgbClr val="000000"/>
                </a:solidFill>
                <a:ea typeface="楷体_GB2312" pitchFamily="49" charset="-122"/>
              </a:rPr>
              <a:t>反映的是人和自然的关系，</a:t>
            </a:r>
            <a:endParaRPr lang="en-US" altLang="zh-CN" dirty="0">
              <a:solidFill>
                <a:srgbClr val="000000"/>
              </a:solidFill>
              <a:ea typeface="楷体_GB2312" pitchFamily="49" charset="-122"/>
            </a:endParaRPr>
          </a:p>
          <a:p>
            <a:pPr algn="ctr"/>
            <a:r>
              <a:rPr lang="zh-CN" altLang="zh-CN" dirty="0">
                <a:solidFill>
                  <a:srgbClr val="000000"/>
                </a:solidFill>
                <a:ea typeface="楷体_GB2312" pitchFamily="49" charset="-122"/>
              </a:rPr>
              <a:t>是劳动的</a:t>
            </a:r>
            <a:r>
              <a:rPr lang="zh-CN" altLang="zh-CN" b="1" u="sng" dirty="0">
                <a:solidFill>
                  <a:srgbClr val="C00000"/>
                </a:solidFill>
                <a:ea typeface="楷体_GB2312" pitchFamily="49" charset="-122"/>
              </a:rPr>
              <a:t>自然属性</a:t>
            </a:r>
            <a:r>
              <a:rPr lang="zh-CN" altLang="zh-CN" dirty="0">
                <a:solidFill>
                  <a:srgbClr val="000000"/>
                </a:solidFill>
                <a:ea typeface="楷体_GB2312" pitchFamily="49" charset="-122"/>
              </a:rPr>
              <a:t>，</a:t>
            </a:r>
            <a:endParaRPr lang="en-US" altLang="zh-CN" dirty="0">
              <a:solidFill>
                <a:srgbClr val="000000"/>
              </a:solidFill>
              <a:ea typeface="楷体_GB2312" pitchFamily="49" charset="-122"/>
            </a:endParaRPr>
          </a:p>
          <a:p>
            <a:pPr algn="ctr"/>
            <a:r>
              <a:rPr lang="zh-CN" altLang="zh-CN" b="1" u="sng" dirty="0">
                <a:solidFill>
                  <a:srgbClr val="C00000"/>
                </a:solidFill>
                <a:ea typeface="楷体_GB2312" pitchFamily="49" charset="-122"/>
              </a:rPr>
              <a:t>一切社会形态都存在的永恒</a:t>
            </a:r>
            <a:r>
              <a:rPr lang="zh-CN" altLang="zh-CN" dirty="0">
                <a:solidFill>
                  <a:srgbClr val="000000"/>
                </a:solidFill>
                <a:ea typeface="楷体_GB2312" pitchFamily="49" charset="-122"/>
              </a:rPr>
              <a:t>范畴</a:t>
            </a:r>
            <a:endParaRPr lang="zh-CN" altLang="en-US" dirty="0"/>
          </a:p>
        </p:txBody>
      </p:sp>
      <p:sp>
        <p:nvSpPr>
          <p:cNvPr id="22545" name="矩形 23"/>
          <p:cNvSpPr>
            <a:spLocks noChangeArrowheads="1"/>
          </p:cNvSpPr>
          <p:nvPr/>
        </p:nvSpPr>
        <p:spPr bwMode="auto">
          <a:xfrm>
            <a:off x="-457200" y="4572000"/>
            <a:ext cx="4570413" cy="1200150"/>
          </a:xfrm>
          <a:prstGeom prst="rect">
            <a:avLst/>
          </a:prstGeom>
          <a:noFill/>
          <a:ln w="9525">
            <a:noFill/>
            <a:miter lim="800000"/>
          </a:ln>
        </p:spPr>
        <p:txBody>
          <a:bodyPr>
            <a:spAutoFit/>
          </a:bodyPr>
          <a:lstStyle/>
          <a:p>
            <a:pPr algn="ctr"/>
            <a:r>
              <a:rPr lang="zh-CN" altLang="en-US" dirty="0">
                <a:solidFill>
                  <a:srgbClr val="000000"/>
                </a:solidFill>
                <a:ea typeface="楷体_GB2312" pitchFamily="49" charset="-122"/>
              </a:rPr>
              <a:t>作为</a:t>
            </a:r>
            <a:r>
              <a:rPr lang="zh-CN" altLang="en-US" u="sng" dirty="0">
                <a:solidFill>
                  <a:srgbClr val="000000"/>
                </a:solidFill>
                <a:ea typeface="楷体_GB2312" pitchFamily="49" charset="-122"/>
              </a:rPr>
              <a:t>创造价值的劳动</a:t>
            </a:r>
            <a:r>
              <a:rPr lang="zh-CN" altLang="en-US" dirty="0">
                <a:solidFill>
                  <a:srgbClr val="000000"/>
                </a:solidFill>
                <a:ea typeface="楷体_GB2312" pitchFamily="49" charset="-122"/>
              </a:rPr>
              <a:t>，</a:t>
            </a:r>
            <a:endParaRPr lang="en-US" altLang="zh-CN" dirty="0">
              <a:solidFill>
                <a:srgbClr val="000000"/>
              </a:solidFill>
              <a:ea typeface="楷体_GB2312" pitchFamily="49" charset="-122"/>
            </a:endParaRPr>
          </a:p>
          <a:p>
            <a:pPr algn="ctr"/>
            <a:r>
              <a:rPr lang="zh-CN" altLang="en-US" dirty="0">
                <a:solidFill>
                  <a:srgbClr val="000000"/>
                </a:solidFill>
                <a:ea typeface="楷体_GB2312" pitchFamily="49" charset="-122"/>
              </a:rPr>
              <a:t>反映的是社会生产关系，</a:t>
            </a:r>
            <a:endParaRPr lang="en-US" altLang="zh-CN" dirty="0">
              <a:solidFill>
                <a:srgbClr val="000000"/>
              </a:solidFill>
              <a:ea typeface="楷体_GB2312" pitchFamily="49" charset="-122"/>
            </a:endParaRPr>
          </a:p>
          <a:p>
            <a:pPr algn="ctr"/>
            <a:r>
              <a:rPr lang="zh-CN" altLang="en-US" dirty="0">
                <a:solidFill>
                  <a:srgbClr val="000000"/>
                </a:solidFill>
                <a:ea typeface="楷体_GB2312" pitchFamily="49" charset="-122"/>
              </a:rPr>
              <a:t>是劳动的</a:t>
            </a:r>
            <a:r>
              <a:rPr lang="zh-CN" altLang="en-US" b="1" u="sng" dirty="0">
                <a:solidFill>
                  <a:srgbClr val="C00000"/>
                </a:solidFill>
                <a:ea typeface="楷体_GB2312" pitchFamily="49" charset="-122"/>
              </a:rPr>
              <a:t>社会属性</a:t>
            </a:r>
            <a:r>
              <a:rPr lang="zh-CN" altLang="en-US" dirty="0">
                <a:solidFill>
                  <a:srgbClr val="000000"/>
                </a:solidFill>
                <a:ea typeface="楷体_GB2312" pitchFamily="49" charset="-122"/>
              </a:rPr>
              <a:t>，</a:t>
            </a:r>
            <a:endParaRPr lang="en-US" altLang="zh-CN" dirty="0">
              <a:solidFill>
                <a:srgbClr val="000000"/>
              </a:solidFill>
              <a:ea typeface="楷体_GB2312" pitchFamily="49" charset="-122"/>
            </a:endParaRPr>
          </a:p>
          <a:p>
            <a:pPr algn="ctr"/>
            <a:r>
              <a:rPr lang="zh-CN" altLang="en-US" dirty="0">
                <a:solidFill>
                  <a:srgbClr val="000000"/>
                </a:solidFill>
                <a:ea typeface="楷体_GB2312" pitchFamily="49" charset="-122"/>
              </a:rPr>
              <a:t>是</a:t>
            </a:r>
            <a:r>
              <a:rPr lang="zh-CN" altLang="en-US" b="1" u="sng" dirty="0">
                <a:solidFill>
                  <a:srgbClr val="C00000"/>
                </a:solidFill>
                <a:ea typeface="楷体_GB2312" pitchFamily="49" charset="-122"/>
              </a:rPr>
              <a:t>商品经济特有的历史</a:t>
            </a:r>
            <a:r>
              <a:rPr lang="zh-CN" altLang="en-US" dirty="0">
                <a:solidFill>
                  <a:srgbClr val="000000"/>
                </a:solidFill>
                <a:ea typeface="楷体_GB2312" pitchFamily="49" charset="-122"/>
              </a:rPr>
              <a:t>范畴</a:t>
            </a:r>
            <a:endParaRPr lang="zh-CN" altLang="en-US" dirty="0"/>
          </a:p>
        </p:txBody>
      </p:sp>
      <p:cxnSp>
        <p:nvCxnSpPr>
          <p:cNvPr id="26" name="直接连接符 25"/>
          <p:cNvCxnSpPr/>
          <p:nvPr/>
        </p:nvCxnSpPr>
        <p:spPr>
          <a:xfrm>
            <a:off x="31750" y="2695575"/>
            <a:ext cx="3492500"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直接连接符 26"/>
          <p:cNvCxnSpPr/>
          <p:nvPr/>
        </p:nvCxnSpPr>
        <p:spPr>
          <a:xfrm>
            <a:off x="71438" y="3378200"/>
            <a:ext cx="3492500"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直接连接符 27"/>
          <p:cNvCxnSpPr/>
          <p:nvPr/>
        </p:nvCxnSpPr>
        <p:spPr>
          <a:xfrm>
            <a:off x="71438" y="4484688"/>
            <a:ext cx="3492500"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直接连接符 28"/>
          <p:cNvCxnSpPr/>
          <p:nvPr/>
        </p:nvCxnSpPr>
        <p:spPr>
          <a:xfrm>
            <a:off x="5651500" y="2695575"/>
            <a:ext cx="3492500"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直接连接符 29"/>
          <p:cNvCxnSpPr/>
          <p:nvPr/>
        </p:nvCxnSpPr>
        <p:spPr>
          <a:xfrm>
            <a:off x="5645150" y="3378200"/>
            <a:ext cx="3492500"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直接连接符 30"/>
          <p:cNvCxnSpPr/>
          <p:nvPr/>
        </p:nvCxnSpPr>
        <p:spPr>
          <a:xfrm>
            <a:off x="5667375" y="4433888"/>
            <a:ext cx="3492500"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4428009" y="3818790"/>
            <a:ext cx="4103743" cy="1763592"/>
          </a:xfrm>
          <a:prstGeom prst="rect">
            <a:avLst/>
          </a:prstGeom>
        </p:spPr>
        <p:txBody>
          <a:bodyPr/>
          <a:lstStyle>
            <a:lvl1pPr marL="162560" indent="-162560" algn="l" defTabSz="650240"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微软雅黑" panose="020B0503020204020204" charset="-122"/>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微软雅黑" panose="020B0503020204020204" charset="-122"/>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微软雅黑" panose="020B0503020204020204" charset="-122"/>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微软雅黑" panose="020B0503020204020204" charset="-122"/>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微软雅黑" panose="020B0503020204020204" charset="-122"/>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a:lstStyle>
          <a:p>
            <a:pPr algn="ctr" fontAlgn="auto">
              <a:spcAft>
                <a:spcPts val="0"/>
              </a:spcAft>
              <a:buFontTx/>
              <a:buNone/>
            </a:pPr>
            <a:r>
              <a:rPr lang="zh-CN" altLang="en-US" sz="2400" b="1" dirty="0">
                <a:solidFill>
                  <a:srgbClr val="000000"/>
                </a:solidFill>
                <a:ea typeface="楷体_GB2312" pitchFamily="49" charset="-122"/>
              </a:rPr>
              <a:t>  </a:t>
            </a:r>
            <a:endParaRPr kumimoji="1" lang="zh-CN" altLang="en-US" sz="2400" b="1" u="sng" dirty="0">
              <a:solidFill>
                <a:srgbClr val="000099"/>
              </a:solidFill>
            </a:endParaRPr>
          </a:p>
        </p:txBody>
      </p:sp>
      <p:sp>
        <p:nvSpPr>
          <p:cNvPr id="5" name="矩形 4"/>
          <p:cNvSpPr/>
          <p:nvPr/>
        </p:nvSpPr>
        <p:spPr>
          <a:xfrm>
            <a:off x="996643" y="1446916"/>
            <a:ext cx="543740" cy="523220"/>
          </a:xfrm>
          <a:prstGeom prst="rect">
            <a:avLst/>
          </a:prstGeom>
        </p:spPr>
        <p:txBody>
          <a:bodyPr wrap="none">
            <a:spAutoFit/>
          </a:bodyPr>
          <a:lstStyle/>
          <a:p>
            <a:pPr algn="ctr"/>
            <a:r>
              <a:rPr lang="zh-CN" altLang="en-US" sz="2800" b="1" dirty="0"/>
              <a:t>质</a:t>
            </a:r>
            <a:endParaRPr lang="zh-CN" altLang="en-US" sz="2800" b="1" dirty="0"/>
          </a:p>
        </p:txBody>
      </p:sp>
      <p:sp>
        <p:nvSpPr>
          <p:cNvPr id="6" name="矩形 5"/>
          <p:cNvSpPr/>
          <p:nvPr/>
        </p:nvSpPr>
        <p:spPr>
          <a:xfrm>
            <a:off x="4857752" y="1500174"/>
            <a:ext cx="545342" cy="480131"/>
          </a:xfrm>
          <a:prstGeom prst="rect">
            <a:avLst/>
          </a:prstGeom>
        </p:spPr>
        <p:txBody>
          <a:bodyPr wrap="none">
            <a:spAutoFit/>
          </a:bodyPr>
          <a:lstStyle/>
          <a:p>
            <a:pPr algn="ctr" eaLnBrk="1" hangingPunct="1">
              <a:lnSpc>
                <a:spcPct val="90000"/>
              </a:lnSpc>
              <a:buFont typeface="Arial" panose="020B0604020202020204" pitchFamily="34" charset="0"/>
              <a:buNone/>
            </a:pPr>
            <a:r>
              <a:rPr lang="zh-CN" altLang="en-US" sz="2800" b="1" dirty="0"/>
              <a:t>量</a:t>
            </a:r>
            <a:endParaRPr lang="zh-CN" altLang="zh-CN" sz="2800" b="1" dirty="0"/>
          </a:p>
        </p:txBody>
      </p:sp>
      <p:sp>
        <p:nvSpPr>
          <p:cNvPr id="7" name="左中括号 6"/>
          <p:cNvSpPr/>
          <p:nvPr/>
        </p:nvSpPr>
        <p:spPr>
          <a:xfrm rot="16200000" flipH="1">
            <a:off x="3011214" y="-510940"/>
            <a:ext cx="331899" cy="3782624"/>
          </a:xfrm>
          <a:prstGeom prst="lef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8" name="矩形 7"/>
          <p:cNvSpPr/>
          <p:nvPr/>
        </p:nvSpPr>
        <p:spPr>
          <a:xfrm>
            <a:off x="2734093" y="737552"/>
            <a:ext cx="906017" cy="480131"/>
          </a:xfrm>
          <a:prstGeom prst="rect">
            <a:avLst/>
          </a:prstGeom>
        </p:spPr>
        <p:txBody>
          <a:bodyPr wrap="none">
            <a:spAutoFit/>
          </a:bodyPr>
          <a:lstStyle/>
          <a:p>
            <a:pPr algn="ctr">
              <a:lnSpc>
                <a:spcPct val="90000"/>
              </a:lnSpc>
            </a:pPr>
            <a:r>
              <a:rPr lang="zh-CN" altLang="en-US" sz="2800" b="1" dirty="0"/>
              <a:t>价值</a:t>
            </a:r>
            <a:endParaRPr lang="zh-CN" altLang="en-US" sz="2800" b="1" dirty="0"/>
          </a:p>
        </p:txBody>
      </p:sp>
      <p:sp>
        <p:nvSpPr>
          <p:cNvPr id="11" name="矩形 10"/>
          <p:cNvSpPr/>
          <p:nvPr/>
        </p:nvSpPr>
        <p:spPr>
          <a:xfrm>
            <a:off x="324266" y="2004889"/>
            <a:ext cx="2044149" cy="369332"/>
          </a:xfrm>
          <a:prstGeom prst="rect">
            <a:avLst/>
          </a:prstGeom>
        </p:spPr>
        <p:txBody>
          <a:bodyPr wrap="none">
            <a:spAutoFit/>
          </a:bodyPr>
          <a:lstStyle/>
          <a:p>
            <a:r>
              <a:rPr lang="zh-CN" altLang="en-US" b="1" dirty="0">
                <a:solidFill>
                  <a:srgbClr val="000000"/>
                </a:solidFill>
                <a:ea typeface="楷体_GB2312" pitchFamily="49" charset="-122"/>
              </a:rPr>
              <a:t>价值的实体是什么</a:t>
            </a:r>
            <a:endParaRPr lang="zh-CN" altLang="en-US" dirty="0"/>
          </a:p>
        </p:txBody>
      </p:sp>
      <p:sp>
        <p:nvSpPr>
          <p:cNvPr id="12" name="矩形 11"/>
          <p:cNvSpPr/>
          <p:nvPr/>
        </p:nvSpPr>
        <p:spPr>
          <a:xfrm>
            <a:off x="4080065" y="2003703"/>
            <a:ext cx="3671198" cy="369332"/>
          </a:xfrm>
          <a:prstGeom prst="rect">
            <a:avLst/>
          </a:prstGeom>
        </p:spPr>
        <p:txBody>
          <a:bodyPr wrap="none">
            <a:spAutoFit/>
          </a:bodyPr>
          <a:lstStyle/>
          <a:p>
            <a:r>
              <a:rPr lang="zh-CN" altLang="en-US" b="1" dirty="0">
                <a:solidFill>
                  <a:srgbClr val="000000"/>
                </a:solidFill>
                <a:ea typeface="楷体_GB2312" pitchFamily="49" charset="-122"/>
              </a:rPr>
              <a:t>价值的大小由什么决定，怎样决定</a:t>
            </a:r>
            <a:endParaRPr lang="zh-CN" altLang="en-US" dirty="0"/>
          </a:p>
        </p:txBody>
      </p:sp>
      <p:sp>
        <p:nvSpPr>
          <p:cNvPr id="13" name="矩形 12"/>
          <p:cNvSpPr/>
          <p:nvPr/>
        </p:nvSpPr>
        <p:spPr>
          <a:xfrm>
            <a:off x="4544585" y="2660477"/>
            <a:ext cx="2741456" cy="369332"/>
          </a:xfrm>
          <a:prstGeom prst="rect">
            <a:avLst/>
          </a:prstGeom>
        </p:spPr>
        <p:txBody>
          <a:bodyPr wrap="none">
            <a:spAutoFit/>
          </a:bodyPr>
          <a:lstStyle/>
          <a:p>
            <a:r>
              <a:rPr lang="zh-CN" altLang="en-US" b="1" dirty="0">
                <a:solidFill>
                  <a:srgbClr val="000000"/>
                </a:solidFill>
                <a:ea typeface="楷体_GB2312" pitchFamily="49" charset="-122"/>
              </a:rPr>
              <a:t>生产商品所耗费的</a:t>
            </a:r>
            <a:r>
              <a:rPr lang="zh-CN" altLang="en-US" b="1" u="sng" dirty="0">
                <a:solidFill>
                  <a:srgbClr val="000000"/>
                </a:solidFill>
                <a:ea typeface="楷体_GB2312" pitchFamily="49" charset="-122"/>
              </a:rPr>
              <a:t>劳动量</a:t>
            </a:r>
            <a:endParaRPr lang="zh-CN" altLang="en-US" u="sng" dirty="0"/>
          </a:p>
        </p:txBody>
      </p:sp>
      <p:sp>
        <p:nvSpPr>
          <p:cNvPr id="2" name="矩形 1"/>
          <p:cNvSpPr/>
          <p:nvPr/>
        </p:nvSpPr>
        <p:spPr>
          <a:xfrm>
            <a:off x="4857752" y="3357562"/>
            <a:ext cx="3171190" cy="368300"/>
          </a:xfrm>
          <a:prstGeom prst="rect">
            <a:avLst/>
          </a:prstGeom>
        </p:spPr>
        <p:txBody>
          <a:bodyPr wrap="none">
            <a:spAutoFit/>
          </a:bodyPr>
          <a:lstStyle/>
          <a:p>
            <a:r>
              <a:rPr lang="zh-CN" altLang="en-US" b="1" dirty="0">
                <a:solidFill>
                  <a:srgbClr val="000000"/>
                </a:solidFill>
                <a:ea typeface="楷体_GB2312" pitchFamily="49" charset="-122"/>
              </a:rPr>
              <a:t>劳动的天然尺度</a:t>
            </a:r>
            <a:r>
              <a:rPr lang="en-US" altLang="zh-CN" b="1" dirty="0">
                <a:solidFill>
                  <a:srgbClr val="000000"/>
                </a:solidFill>
                <a:latin typeface="宋体" panose="02010600030101010101" pitchFamily="2" charset="-122"/>
                <a:ea typeface="楷体_GB2312" pitchFamily="49" charset="-122"/>
              </a:rPr>
              <a:t>——</a:t>
            </a:r>
            <a:r>
              <a:rPr lang="zh-CN" altLang="en-US" b="1" u="sng" dirty="0">
                <a:solidFill>
                  <a:srgbClr val="C00000"/>
                </a:solidFill>
                <a:ea typeface="楷体_GB2312" pitchFamily="49" charset="-122"/>
              </a:rPr>
              <a:t>劳动时间</a:t>
            </a:r>
            <a:endParaRPr lang="zh-CN" altLang="en-US" u="sng" dirty="0">
              <a:solidFill>
                <a:srgbClr val="C00000"/>
              </a:solidFill>
            </a:endParaRPr>
          </a:p>
        </p:txBody>
      </p:sp>
      <p:sp>
        <p:nvSpPr>
          <p:cNvPr id="14" name="箭头: 上 13"/>
          <p:cNvSpPr/>
          <p:nvPr/>
        </p:nvSpPr>
        <p:spPr>
          <a:xfrm>
            <a:off x="5736964" y="2373208"/>
            <a:ext cx="185566" cy="287269"/>
          </a:xfrm>
          <a:prstGeom prst="upArrow">
            <a:avLst/>
          </a:prstGeom>
          <a:solidFill>
            <a:schemeClr val="accent4">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9" name="箭头: 上 18"/>
          <p:cNvSpPr/>
          <p:nvPr/>
        </p:nvSpPr>
        <p:spPr>
          <a:xfrm>
            <a:off x="6172200" y="3048000"/>
            <a:ext cx="185566" cy="287269"/>
          </a:xfrm>
          <a:prstGeom prst="upArrow">
            <a:avLst/>
          </a:prstGeom>
          <a:solidFill>
            <a:schemeClr val="accent4">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19"/>
          <p:cNvSpPr/>
          <p:nvPr/>
        </p:nvSpPr>
        <p:spPr>
          <a:xfrm>
            <a:off x="357158" y="3786190"/>
            <a:ext cx="8286808" cy="41293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eaLnBrk="1" hangingPunct="1">
              <a:lnSpc>
                <a:spcPts val="2500"/>
              </a:lnSpc>
              <a:spcBef>
                <a:spcPct val="20000"/>
              </a:spcBef>
            </a:pPr>
            <a:r>
              <a:rPr lang="zh-CN" altLang="zh-CN" sz="2400" b="1" u="sng" dirty="0">
                <a:solidFill>
                  <a:srgbClr val="C00000"/>
                </a:solidFill>
                <a:latin typeface="楷体_GB2312" pitchFamily="49" charset="-122"/>
                <a:ea typeface="楷体_GB2312" pitchFamily="49" charset="-122"/>
              </a:rPr>
              <a:t>社会必要劳动时间</a:t>
            </a:r>
            <a:r>
              <a:rPr lang="zh-CN" altLang="zh-CN" sz="2400" b="1" dirty="0">
                <a:solidFill>
                  <a:srgbClr val="000000"/>
                </a:solidFill>
                <a:latin typeface="楷体_GB2312" pitchFamily="49" charset="-122"/>
                <a:ea typeface="楷体_GB2312" pitchFamily="49" charset="-122"/>
              </a:rPr>
              <a:t>决定商品的价值量（社会价值） </a:t>
            </a:r>
            <a:endParaRPr lang="zh-CN" altLang="zh-CN" sz="2400" b="1" dirty="0">
              <a:solidFill>
                <a:srgbClr val="000000"/>
              </a:solidFill>
              <a:latin typeface="楷体_GB2312" pitchFamily="49" charset="-122"/>
              <a:ea typeface="楷体_GB2312" pitchFamily="49" charset="-122"/>
            </a:endParaRPr>
          </a:p>
        </p:txBody>
      </p:sp>
      <p:sp>
        <p:nvSpPr>
          <p:cNvPr id="21" name="矩形 20"/>
          <p:cNvSpPr/>
          <p:nvPr/>
        </p:nvSpPr>
        <p:spPr>
          <a:xfrm>
            <a:off x="285720" y="2571744"/>
            <a:ext cx="2492995" cy="923330"/>
          </a:xfrm>
          <a:prstGeom prst="rect">
            <a:avLst/>
          </a:prstGeom>
        </p:spPr>
        <p:txBody>
          <a:bodyPr wrap="square">
            <a:spAutoFit/>
          </a:bodyPr>
          <a:lstStyle/>
          <a:p>
            <a:r>
              <a:rPr lang="zh-CN" altLang="en-US" b="1" dirty="0">
                <a:solidFill>
                  <a:srgbClr val="000000"/>
                </a:solidFill>
                <a:ea typeface="楷体_GB2312" pitchFamily="49" charset="-122"/>
              </a:rPr>
              <a:t>凝结在商品中的无差别的一般人类劳动，即人的脑力和体力的耗费。</a:t>
            </a:r>
            <a:endParaRPr lang="zh-CN" altLang="en-US" b="1" dirty="0">
              <a:solidFill>
                <a:srgbClr val="000000"/>
              </a:solidFill>
              <a:ea typeface="楷体_GB2312" pitchFamily="49" charset="-122"/>
            </a:endParaRPr>
          </a:p>
        </p:txBody>
      </p:sp>
      <p:sp>
        <p:nvSpPr>
          <p:cNvPr id="13314" name="Rectangle 2"/>
          <p:cNvSpPr>
            <a:spLocks noGrp="1" noChangeArrowheads="1"/>
          </p:cNvSpPr>
          <p:nvPr/>
        </p:nvSpPr>
        <p:spPr>
          <a:xfrm>
            <a:off x="395923" y="203835"/>
            <a:ext cx="8351837" cy="533400"/>
          </a:xfrm>
          <a:prstGeom prst="rect">
            <a:avLst/>
          </a:prstGeom>
          <a:solidFill>
            <a:schemeClr val="tx2">
              <a:lumMod val="20000"/>
              <a:lumOff val="80000"/>
            </a:schemeClr>
          </a:solidFill>
          <a:ln>
            <a:noFill/>
          </a:ln>
        </p:spPr>
        <p:txBody>
          <a:bodyPr vert="horz" wrap="square" lIns="91440" tIns="45720" rIns="91440" bIns="45720" numCol="1" anchor="b" anchorCtr="0" compatLnSpc="1"/>
          <a:lstStyle>
            <a:lvl1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9pPr>
          </a:lstStyle>
          <a:p>
            <a:pPr algn="l" eaLnBrk="1" hangingPunct="1">
              <a:defRPr/>
            </a:pPr>
            <a:r>
              <a:rPr lang="zh-CN" sz="2800" b="1" dirty="0" smtClean="0">
                <a:solidFill>
                  <a:srgbClr val="9900CC"/>
                </a:solidFill>
                <a:effectLst/>
                <a:latin typeface="华文新魏" pitchFamily="2" charset="-122"/>
                <a:ea typeface="华文新魏" pitchFamily="2" charset="-122"/>
              </a:rPr>
              <a:t>（三）</a:t>
            </a:r>
            <a:r>
              <a:rPr lang="zh-CN" altLang="en-US" sz="2800" b="1" dirty="0" smtClean="0">
                <a:solidFill>
                  <a:srgbClr val="9900CC"/>
                </a:solidFill>
                <a:effectLst/>
                <a:latin typeface="华文新魏" pitchFamily="2" charset="-122"/>
                <a:ea typeface="华文新魏" pitchFamily="2" charset="-122"/>
              </a:rPr>
              <a:t>商品</a:t>
            </a:r>
            <a:r>
              <a:rPr lang="zh-CN" sz="2800" b="1" dirty="0" smtClean="0">
                <a:solidFill>
                  <a:srgbClr val="9900CC"/>
                </a:solidFill>
                <a:effectLst/>
                <a:latin typeface="华文新魏" pitchFamily="2" charset="-122"/>
                <a:ea typeface="华文新魏" pitchFamily="2" charset="-122"/>
              </a:rPr>
              <a:t>价值量</a:t>
            </a:r>
            <a:r>
              <a:rPr lang="zh-CN" altLang="en-US" sz="2800" b="1" dirty="0" smtClean="0">
                <a:solidFill>
                  <a:srgbClr val="9900CC"/>
                </a:solidFill>
                <a:effectLst/>
                <a:latin typeface="华文新魏" pitchFamily="2" charset="-122"/>
                <a:ea typeface="华文新魏" pitchFamily="2" charset="-122"/>
              </a:rPr>
              <a:t>的决定</a:t>
            </a:r>
            <a:endParaRPr lang="zh-CN" sz="2800" b="1" dirty="0" smtClean="0">
              <a:solidFill>
                <a:srgbClr val="9900CC"/>
              </a:solidFill>
              <a:effectLst/>
              <a:latin typeface="华文新魏" pitchFamily="2" charset="-122"/>
              <a:ea typeface="华文新魏" pitchFamily="2" charset="-122"/>
            </a:endParaRPr>
          </a:p>
        </p:txBody>
      </p:sp>
      <p:sp>
        <p:nvSpPr>
          <p:cNvPr id="22" name="Text Box 4"/>
          <p:cNvSpPr txBox="1">
            <a:spLocks noChangeArrowheads="1"/>
          </p:cNvSpPr>
          <p:nvPr/>
        </p:nvSpPr>
        <p:spPr bwMode="auto">
          <a:xfrm>
            <a:off x="357158" y="4429132"/>
            <a:ext cx="8286808" cy="769441"/>
          </a:xfrm>
          <a:prstGeom prst="rect">
            <a:avLst/>
          </a:prstGeom>
          <a:noFill/>
          <a:ln w="19050">
            <a:noFill/>
            <a:miter lim="800000"/>
          </a:ln>
          <a:effectLst/>
        </p:spPr>
        <p:txBody>
          <a:bodyPr wrap="square"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zh-CN" altLang="en-US" sz="2400" b="1" u="sng" dirty="0" smtClean="0">
                <a:solidFill>
                  <a:srgbClr val="C00000"/>
                </a:solidFill>
                <a:latin typeface="楷体_GB2312" pitchFamily="49" charset="-122"/>
                <a:ea typeface="楷体_GB2312" pitchFamily="49" charset="-122"/>
              </a:rPr>
              <a:t>社会必要劳动时间</a:t>
            </a:r>
            <a:r>
              <a:rPr lang="zh-CN" altLang="en-US" sz="2000" b="1" dirty="0" smtClean="0">
                <a:solidFill>
                  <a:srgbClr val="000000"/>
                </a:solidFill>
                <a:latin typeface="Times New Roman" panose="02020603050405020304" pitchFamily="18" charset="0"/>
                <a:ea typeface="楷体_GB2312" pitchFamily="49" charset="-122"/>
              </a:rPr>
              <a:t>是指</a:t>
            </a:r>
            <a:r>
              <a:rPr lang="zh-CN" altLang="zh-CN" sz="2000" b="1" dirty="0" smtClean="0">
                <a:solidFill>
                  <a:srgbClr val="000000"/>
                </a:solidFill>
                <a:latin typeface="Times New Roman" panose="02020603050405020304" pitchFamily="18" charset="0"/>
                <a:ea typeface="楷体_GB2312" pitchFamily="49" charset="-122"/>
              </a:rPr>
              <a:t>在</a:t>
            </a:r>
            <a:r>
              <a:rPr lang="zh-CN" altLang="zh-CN" sz="2000" b="1" dirty="0">
                <a:solidFill>
                  <a:srgbClr val="000000"/>
                </a:solidFill>
                <a:latin typeface="Times New Roman" panose="02020603050405020304" pitchFamily="18" charset="0"/>
                <a:ea typeface="楷体_GB2312" pitchFamily="49" charset="-122"/>
              </a:rPr>
              <a:t>社会正常的生产条件</a:t>
            </a:r>
            <a:r>
              <a:rPr lang="zh-CN" altLang="zh-CN" sz="2000" b="1" dirty="0" smtClean="0">
                <a:solidFill>
                  <a:srgbClr val="000000"/>
                </a:solidFill>
                <a:latin typeface="Times New Roman" panose="02020603050405020304" pitchFamily="18" charset="0"/>
                <a:ea typeface="楷体_GB2312" pitchFamily="49" charset="-122"/>
              </a:rPr>
              <a:t>下</a:t>
            </a:r>
            <a:r>
              <a:rPr lang="zh-CN" altLang="en-US" sz="2000" b="1" dirty="0" smtClean="0">
                <a:solidFill>
                  <a:srgbClr val="000000"/>
                </a:solidFill>
                <a:latin typeface="Times New Roman" panose="02020603050405020304" pitchFamily="18" charset="0"/>
                <a:ea typeface="楷体_GB2312" pitchFamily="49" charset="-122"/>
              </a:rPr>
              <a:t>，</a:t>
            </a:r>
            <a:r>
              <a:rPr lang="zh-CN" altLang="zh-CN" sz="2000" b="1" dirty="0" smtClean="0">
                <a:solidFill>
                  <a:srgbClr val="000000"/>
                </a:solidFill>
                <a:latin typeface="Times New Roman" panose="02020603050405020304" pitchFamily="18" charset="0"/>
                <a:ea typeface="楷体_GB2312" pitchFamily="49" charset="-122"/>
              </a:rPr>
              <a:t>在</a:t>
            </a:r>
            <a:r>
              <a:rPr lang="zh-CN" altLang="zh-CN" sz="2000" b="1" dirty="0">
                <a:solidFill>
                  <a:srgbClr val="000000"/>
                </a:solidFill>
                <a:latin typeface="Times New Roman" panose="02020603050405020304" pitchFamily="18" charset="0"/>
                <a:ea typeface="楷体_GB2312" pitchFamily="49" charset="-122"/>
              </a:rPr>
              <a:t>社会平均的劳动熟练程度和</a:t>
            </a:r>
            <a:r>
              <a:rPr lang="zh-CN" altLang="zh-CN" sz="2000" b="1" dirty="0" smtClean="0">
                <a:solidFill>
                  <a:srgbClr val="000000"/>
                </a:solidFill>
                <a:latin typeface="Times New Roman" panose="02020603050405020304" pitchFamily="18" charset="0"/>
                <a:ea typeface="楷体_GB2312" pitchFamily="49" charset="-122"/>
              </a:rPr>
              <a:t>劳动强度下制造</a:t>
            </a:r>
            <a:r>
              <a:rPr lang="zh-CN" altLang="zh-CN" sz="2000" b="1" dirty="0">
                <a:solidFill>
                  <a:srgbClr val="000000"/>
                </a:solidFill>
                <a:latin typeface="Times New Roman" panose="02020603050405020304" pitchFamily="18" charset="0"/>
                <a:ea typeface="楷体_GB2312" pitchFamily="49" charset="-122"/>
              </a:rPr>
              <a:t>某种使用价值所需要的劳动时间</a:t>
            </a:r>
            <a:endParaRPr lang="zh-CN" altLang="zh-CN" sz="2000" b="1" dirty="0">
              <a:solidFill>
                <a:srgbClr val="000000"/>
              </a:solidFill>
              <a:latin typeface="Times New Roman" panose="02020603050405020304" pitchFamily="18" charset="0"/>
              <a:ea typeface="楷体_GB2312" pitchFamily="49" charset="-122"/>
            </a:endParaRPr>
          </a:p>
        </p:txBody>
      </p:sp>
      <p:sp>
        <p:nvSpPr>
          <p:cNvPr id="23" name="Text Box 5"/>
          <p:cNvSpPr txBox="1">
            <a:spLocks noChangeArrowheads="1"/>
          </p:cNvSpPr>
          <p:nvPr/>
        </p:nvSpPr>
        <p:spPr bwMode="auto">
          <a:xfrm>
            <a:off x="357158" y="5357826"/>
            <a:ext cx="826296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wrap="square"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zh-CN" altLang="en-US" sz="2400" b="1" u="sng" dirty="0">
                <a:solidFill>
                  <a:srgbClr val="C00000"/>
                </a:solidFill>
                <a:latin typeface="楷体_GB2312" pitchFamily="49" charset="-122"/>
                <a:ea typeface="楷体_GB2312" pitchFamily="49" charset="-122"/>
              </a:rPr>
              <a:t>社会必要劳动时间的重要意义</a:t>
            </a:r>
            <a:r>
              <a:rPr lang="zh-CN" altLang="en-US" sz="2400" b="1" u="sng" dirty="0" smtClean="0">
                <a:solidFill>
                  <a:srgbClr val="C00000"/>
                </a:solidFill>
                <a:latin typeface="楷体_GB2312" pitchFamily="49" charset="-122"/>
                <a:ea typeface="楷体_GB2312" pitchFamily="49" charset="-122"/>
              </a:rPr>
              <a:t>：</a:t>
            </a:r>
            <a:r>
              <a:rPr kumimoji="1" lang="zh-CN" altLang="en-US" sz="2000" b="1" dirty="0" smtClean="0">
                <a:solidFill>
                  <a:srgbClr val="000000"/>
                </a:solidFill>
                <a:latin typeface="楷体_GB2312" pitchFamily="49" charset="-122"/>
                <a:ea typeface="楷体_GB2312" pitchFamily="49" charset="-122"/>
              </a:rPr>
              <a:t>价值</a:t>
            </a:r>
            <a:r>
              <a:rPr kumimoji="1" lang="zh-CN" altLang="en-US" sz="2000" b="1" dirty="0">
                <a:solidFill>
                  <a:srgbClr val="000000"/>
                </a:solidFill>
                <a:latin typeface="楷体_GB2312" pitchFamily="49" charset="-122"/>
                <a:ea typeface="楷体_GB2312" pitchFamily="49" charset="-122"/>
              </a:rPr>
              <a:t>实现就是经营</a:t>
            </a:r>
            <a:r>
              <a:rPr kumimoji="1" lang="zh-CN" altLang="en-US" sz="2000" b="1" dirty="0" smtClean="0">
                <a:solidFill>
                  <a:srgbClr val="000000"/>
                </a:solidFill>
                <a:latin typeface="楷体_GB2312" pitchFamily="49" charset="-122"/>
                <a:ea typeface="楷体_GB2312" pitchFamily="49" charset="-122"/>
              </a:rPr>
              <a:t>成功；个别</a:t>
            </a:r>
            <a:r>
              <a:rPr kumimoji="1" lang="zh-CN" altLang="en-US" sz="2000" b="1" dirty="0">
                <a:solidFill>
                  <a:srgbClr val="000000"/>
                </a:solidFill>
                <a:latin typeface="楷体_GB2312" pitchFamily="49" charset="-122"/>
                <a:ea typeface="楷体_GB2312" pitchFamily="49" charset="-122"/>
              </a:rPr>
              <a:t>劳动时间低于社会必要劳动时间，可获得超额</a:t>
            </a:r>
            <a:r>
              <a:rPr kumimoji="1" lang="zh-CN" altLang="en-US" sz="2000" b="1" dirty="0" smtClean="0">
                <a:solidFill>
                  <a:srgbClr val="000000"/>
                </a:solidFill>
                <a:latin typeface="楷体_GB2312" pitchFamily="49" charset="-122"/>
                <a:ea typeface="楷体_GB2312" pitchFamily="49" charset="-122"/>
              </a:rPr>
              <a:t>价值；社会必要劳动</a:t>
            </a:r>
            <a:r>
              <a:rPr kumimoji="1" lang="zh-CN" altLang="en-US" sz="2000" b="1" dirty="0">
                <a:solidFill>
                  <a:srgbClr val="000000"/>
                </a:solidFill>
                <a:latin typeface="楷体_GB2312" pitchFamily="49" charset="-122"/>
                <a:ea typeface="楷体_GB2312" pitchFamily="49" charset="-122"/>
              </a:rPr>
              <a:t>时间缩短意味着社会生产力发展。</a:t>
            </a:r>
            <a:endParaRPr kumimoji="1" lang="zh-CN" altLang="en-US" sz="2000" b="1" dirty="0">
              <a:solidFill>
                <a:srgbClr val="000000"/>
              </a:solidFill>
              <a:latin typeface="楷体_GB2312" pitchFamily="49" charset="-122"/>
              <a:ea typeface="楷体_GB2312" pitchFamily="49" charset="-122"/>
            </a:endParaRPr>
          </a:p>
        </p:txBody>
      </p:sp>
      <p:sp>
        <p:nvSpPr>
          <p:cNvPr id="24" name="下箭头 23"/>
          <p:cNvSpPr/>
          <p:nvPr/>
        </p:nvSpPr>
        <p:spPr bwMode="auto">
          <a:xfrm>
            <a:off x="1214414" y="2357430"/>
            <a:ext cx="142876" cy="285752"/>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4" presetClass="entr" presetSubtype="32"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box(out)">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32"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ox(out)">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14" grpId="0" animBg="1"/>
      <p:bldP spid="19" grpId="0" animBg="1"/>
      <p:bldP spid="20" grpId="0" bldLvl="0" animBg="1"/>
      <p:bldP spid="21" grpId="0"/>
      <p:bldP spid="22" grpId="0" animBg="1" autoUpdateAnimBg="0"/>
      <p:bldP spid="23"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矩形 163844"/>
          <p:cNvSpPr>
            <a:spLocks noChangeArrowheads="1"/>
          </p:cNvSpPr>
          <p:nvPr/>
        </p:nvSpPr>
        <p:spPr bwMode="auto">
          <a:xfrm>
            <a:off x="4500562" y="857232"/>
            <a:ext cx="4462462" cy="3902075"/>
          </a:xfrm>
          <a:prstGeom prst="rect">
            <a:avLst/>
          </a:prstGeom>
          <a:solidFill>
            <a:srgbClr val="CCFFFF"/>
          </a:solidFill>
          <a:ln w="9525">
            <a:noFill/>
            <a:miter lim="800000"/>
          </a:ln>
          <a:effectLst>
            <a:outerShdw dist="35921" dir="2700000" algn="ctr" rotWithShape="0">
              <a:schemeClr val="bg2"/>
            </a:outerShdw>
          </a:effectLst>
        </p:spPr>
        <p:txBody>
          <a:bodyPr anchor="ctr">
            <a:spAutoFit/>
          </a:bodyPr>
          <a:lstStyle/>
          <a:p>
            <a:pPr eaLnBrk="0" hangingPunct="0">
              <a:lnSpc>
                <a:spcPct val="125000"/>
              </a:lnSpc>
              <a:defRPr/>
            </a:pPr>
            <a:endParaRPr lang="zh-CN" altLang="en-US" sz="2000">
              <a:latin typeface="隶书" pitchFamily="49" charset="-122"/>
              <a:ea typeface="隶书" pitchFamily="49" charset="-122"/>
            </a:endParaRPr>
          </a:p>
          <a:p>
            <a:pPr eaLnBrk="0" hangingPunct="0">
              <a:lnSpc>
                <a:spcPct val="125000"/>
              </a:lnSpc>
              <a:defRPr/>
            </a:pPr>
            <a:endParaRPr lang="zh-CN" altLang="en-US" sz="2000">
              <a:latin typeface="隶书" pitchFamily="49" charset="-122"/>
              <a:ea typeface="隶书" pitchFamily="49" charset="-122"/>
            </a:endParaRPr>
          </a:p>
          <a:p>
            <a:pPr eaLnBrk="0" hangingPunct="0">
              <a:lnSpc>
                <a:spcPct val="125000"/>
              </a:lnSpc>
              <a:defRPr/>
            </a:pPr>
            <a:endParaRPr lang="zh-CN" altLang="en-US" sz="2000">
              <a:latin typeface="隶书" pitchFamily="49" charset="-122"/>
              <a:ea typeface="隶书" pitchFamily="49" charset="-122"/>
            </a:endParaRPr>
          </a:p>
          <a:p>
            <a:pPr eaLnBrk="0" hangingPunct="0">
              <a:lnSpc>
                <a:spcPct val="125000"/>
              </a:lnSpc>
              <a:defRPr/>
            </a:pPr>
            <a:endParaRPr lang="zh-CN" altLang="en-US" sz="2000">
              <a:latin typeface="隶书" pitchFamily="49" charset="-122"/>
              <a:ea typeface="隶书" pitchFamily="49" charset="-122"/>
            </a:endParaRPr>
          </a:p>
          <a:p>
            <a:pPr eaLnBrk="0" hangingPunct="0">
              <a:lnSpc>
                <a:spcPct val="125000"/>
              </a:lnSpc>
              <a:defRPr/>
            </a:pPr>
            <a:endParaRPr lang="zh-CN" altLang="en-US" sz="2000">
              <a:latin typeface="隶书" pitchFamily="49" charset="-122"/>
              <a:ea typeface="隶书" pitchFamily="49" charset="-122"/>
            </a:endParaRPr>
          </a:p>
          <a:p>
            <a:pPr eaLnBrk="0" hangingPunct="0">
              <a:lnSpc>
                <a:spcPct val="125000"/>
              </a:lnSpc>
              <a:defRPr/>
            </a:pPr>
            <a:endParaRPr lang="zh-CN" altLang="en-US" sz="2000">
              <a:latin typeface="隶书" pitchFamily="49" charset="-122"/>
              <a:ea typeface="隶书" pitchFamily="49" charset="-122"/>
            </a:endParaRPr>
          </a:p>
          <a:p>
            <a:pPr eaLnBrk="0" hangingPunct="0">
              <a:lnSpc>
                <a:spcPct val="125000"/>
              </a:lnSpc>
              <a:defRPr/>
            </a:pPr>
            <a:endParaRPr lang="zh-CN" altLang="en-US" sz="2000">
              <a:latin typeface="隶书" pitchFamily="49" charset="-122"/>
              <a:ea typeface="隶书" pitchFamily="49" charset="-122"/>
            </a:endParaRPr>
          </a:p>
          <a:p>
            <a:pPr eaLnBrk="0" hangingPunct="0">
              <a:lnSpc>
                <a:spcPct val="125000"/>
              </a:lnSpc>
              <a:defRPr/>
            </a:pPr>
            <a:endParaRPr lang="zh-CN" altLang="en-US" sz="2000">
              <a:latin typeface="隶书" pitchFamily="49" charset="-122"/>
              <a:ea typeface="隶书" pitchFamily="49" charset="-122"/>
            </a:endParaRPr>
          </a:p>
          <a:p>
            <a:pPr eaLnBrk="0" hangingPunct="0">
              <a:lnSpc>
                <a:spcPct val="125000"/>
              </a:lnSpc>
              <a:defRPr/>
            </a:pPr>
            <a:endParaRPr lang="zh-CN" altLang="en-US" sz="2000">
              <a:latin typeface="隶书" pitchFamily="49" charset="-122"/>
              <a:ea typeface="隶书" pitchFamily="49" charset="-122"/>
            </a:endParaRPr>
          </a:p>
          <a:p>
            <a:pPr eaLnBrk="0" hangingPunct="0">
              <a:lnSpc>
                <a:spcPct val="125000"/>
              </a:lnSpc>
              <a:defRPr/>
            </a:pPr>
            <a:endParaRPr lang="zh-CN" altLang="en-US" sz="2000">
              <a:latin typeface="隶书" pitchFamily="49" charset="-122"/>
              <a:ea typeface="隶书" pitchFamily="49" charset="-122"/>
            </a:endParaRPr>
          </a:p>
        </p:txBody>
      </p:sp>
      <p:sp>
        <p:nvSpPr>
          <p:cNvPr id="29699" name="矩形 163848"/>
          <p:cNvSpPr>
            <a:spLocks noChangeArrowheads="1"/>
          </p:cNvSpPr>
          <p:nvPr/>
        </p:nvSpPr>
        <p:spPr bwMode="auto">
          <a:xfrm>
            <a:off x="7000892" y="1500174"/>
            <a:ext cx="1223963" cy="641350"/>
          </a:xfrm>
          <a:prstGeom prst="rect">
            <a:avLst/>
          </a:prstGeom>
          <a:gradFill rotWithShape="0">
            <a:gsLst>
              <a:gs pos="0">
                <a:srgbClr val="FFFF99"/>
              </a:gs>
              <a:gs pos="50000">
                <a:srgbClr val="FFFFFF"/>
              </a:gs>
              <a:gs pos="100000">
                <a:srgbClr val="FFFF99"/>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FF99"/>
            </a:extrusionClr>
          </a:sp3d>
        </p:spPr>
        <p:txBody>
          <a:bodyPr anchor="ctr">
            <a:spAutoFit/>
            <a:flatTx/>
          </a:bodyPr>
          <a:lstStyle/>
          <a:p>
            <a:pPr algn="ctr"/>
            <a:r>
              <a:rPr lang="zh-CN" altLang="en-US" dirty="0">
                <a:solidFill>
                  <a:srgbClr val="0000FF"/>
                </a:solidFill>
                <a:ea typeface="幼圆" pitchFamily="49" charset="-122"/>
              </a:rPr>
              <a:t>社会必要劳动时间</a:t>
            </a:r>
            <a:endParaRPr lang="zh-CN" altLang="en-US" dirty="0">
              <a:solidFill>
                <a:srgbClr val="0000FF"/>
              </a:solidFill>
              <a:ea typeface="幼圆" pitchFamily="49" charset="-122"/>
            </a:endParaRPr>
          </a:p>
        </p:txBody>
      </p:sp>
      <p:sp>
        <p:nvSpPr>
          <p:cNvPr id="29700" name="矩形 163856"/>
          <p:cNvSpPr>
            <a:spLocks noChangeArrowheads="1"/>
          </p:cNvSpPr>
          <p:nvPr/>
        </p:nvSpPr>
        <p:spPr bwMode="auto">
          <a:xfrm>
            <a:off x="7000892" y="4071942"/>
            <a:ext cx="1338263" cy="369888"/>
          </a:xfrm>
          <a:prstGeom prst="rect">
            <a:avLst/>
          </a:prstGeom>
          <a:gradFill rotWithShape="0">
            <a:gsLst>
              <a:gs pos="0">
                <a:srgbClr val="FFFF99"/>
              </a:gs>
              <a:gs pos="50000">
                <a:srgbClr val="FFFFFF"/>
              </a:gs>
              <a:gs pos="100000">
                <a:srgbClr val="FFFF99"/>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FF99"/>
            </a:extrusionClr>
          </a:sp3d>
        </p:spPr>
        <p:txBody>
          <a:bodyPr wrap="none" anchor="ctr">
            <a:spAutoFit/>
            <a:flatTx/>
          </a:bodyPr>
          <a:lstStyle/>
          <a:p>
            <a:pPr algn="ctr"/>
            <a:r>
              <a:rPr lang="zh-CN" altLang="en-US" dirty="0">
                <a:solidFill>
                  <a:srgbClr val="0000FF"/>
                </a:solidFill>
                <a:ea typeface="幼圆" pitchFamily="49" charset="-122"/>
              </a:rPr>
              <a:t>劳动生产率</a:t>
            </a:r>
            <a:endParaRPr lang="zh-CN" altLang="en-US" dirty="0">
              <a:solidFill>
                <a:srgbClr val="0000FF"/>
              </a:solidFill>
              <a:ea typeface="幼圆" pitchFamily="49" charset="-122"/>
            </a:endParaRPr>
          </a:p>
        </p:txBody>
      </p:sp>
      <p:sp>
        <p:nvSpPr>
          <p:cNvPr id="29701" name="直接连接符 163859"/>
          <p:cNvSpPr>
            <a:spLocks noChangeShapeType="1"/>
          </p:cNvSpPr>
          <p:nvPr/>
        </p:nvSpPr>
        <p:spPr bwMode="auto">
          <a:xfrm flipH="1">
            <a:off x="5643570" y="1714488"/>
            <a:ext cx="1168400" cy="1152525"/>
          </a:xfrm>
          <a:prstGeom prst="line">
            <a:avLst/>
          </a:prstGeom>
          <a:noFill/>
          <a:ln w="38100">
            <a:solidFill>
              <a:srgbClr val="800000"/>
            </a:solidFill>
            <a:round/>
          </a:ln>
        </p:spPr>
        <p:txBody>
          <a:bodyPr/>
          <a:lstStyle/>
          <a:p>
            <a:endParaRPr lang="zh-CN" altLang="en-US"/>
          </a:p>
        </p:txBody>
      </p:sp>
      <p:sp>
        <p:nvSpPr>
          <p:cNvPr id="29702" name="矩形 163861"/>
          <p:cNvSpPr>
            <a:spLocks noChangeArrowheads="1"/>
          </p:cNvSpPr>
          <p:nvPr/>
        </p:nvSpPr>
        <p:spPr bwMode="auto">
          <a:xfrm>
            <a:off x="5214942" y="2571744"/>
            <a:ext cx="458788" cy="1139825"/>
          </a:xfrm>
          <a:prstGeom prst="rect">
            <a:avLst/>
          </a:prstGeom>
          <a:gradFill rotWithShape="0">
            <a:gsLst>
              <a:gs pos="0">
                <a:srgbClr val="FFFF99"/>
              </a:gs>
              <a:gs pos="50000">
                <a:srgbClr val="FFFFFF"/>
              </a:gs>
              <a:gs pos="100000">
                <a:srgbClr val="FFFF99"/>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FF99"/>
            </a:extrusionClr>
          </a:sp3d>
        </p:spPr>
        <p:txBody>
          <a:bodyPr vert="eaVert" anchor="ctr">
            <a:spAutoFit/>
            <a:flatTx/>
          </a:bodyPr>
          <a:lstStyle/>
          <a:p>
            <a:pPr algn="ctr"/>
            <a:r>
              <a:rPr lang="zh-CN" altLang="en-US" dirty="0">
                <a:solidFill>
                  <a:srgbClr val="990000"/>
                </a:solidFill>
                <a:ea typeface="幼圆" pitchFamily="49" charset="-122"/>
              </a:rPr>
              <a:t>价值量</a:t>
            </a:r>
            <a:endParaRPr lang="zh-CN" altLang="en-US" dirty="0">
              <a:solidFill>
                <a:srgbClr val="990000"/>
              </a:solidFill>
              <a:ea typeface="幼圆" pitchFamily="49" charset="-122"/>
            </a:endParaRPr>
          </a:p>
        </p:txBody>
      </p:sp>
      <p:sp>
        <p:nvSpPr>
          <p:cNvPr id="163881" name="矩形 163880"/>
          <p:cNvSpPr/>
          <p:nvPr/>
        </p:nvSpPr>
        <p:spPr>
          <a:xfrm>
            <a:off x="914400" y="228600"/>
            <a:ext cx="2232025" cy="457200"/>
          </a:xfrm>
          <a:prstGeom prst="rect">
            <a:avLst/>
          </a:prstGeom>
          <a:solidFill>
            <a:srgbClr val="CCFFFF"/>
          </a:solidFill>
          <a:ln w="9525" cap="flat" cmpd="sng">
            <a:solidFill>
              <a:srgbClr val="FF9900"/>
            </a:solidFill>
            <a:prstDash val="solid"/>
            <a:miter/>
            <a:headEnd type="none" w="med" len="med"/>
            <a:tailEnd type="none" w="med" len="med"/>
          </a:ln>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a:lnSpc>
                <a:spcPct val="125000"/>
              </a:lnSpc>
              <a:spcBef>
                <a:spcPct val="0"/>
              </a:spcBef>
              <a:buFontTx/>
              <a:buNone/>
              <a:defRPr/>
            </a:pPr>
            <a:r>
              <a:rPr lang="zh-CN" altLang="en-US" sz="2000" b="1" noProof="1" smtClean="0">
                <a:solidFill>
                  <a:srgbClr val="FF0000"/>
                </a:solidFill>
                <a:latin typeface="Arial" panose="020B0604020202020204" pitchFamily="34" charset="0"/>
                <a:ea typeface="楷体_GB2312" pitchFamily="49" charset="-122"/>
                <a:sym typeface="+mn-ea"/>
              </a:rPr>
              <a:t>劳动生产率</a:t>
            </a:r>
            <a:endParaRPr lang="zh-CN" altLang="en-US" sz="2000" b="1" noProof="1" smtClean="0">
              <a:solidFill>
                <a:srgbClr val="0000CC"/>
              </a:solidFill>
              <a:effectLst>
                <a:outerShdw blurRad="38100" dist="38100" dir="2700000" algn="tl">
                  <a:srgbClr val="000000"/>
                </a:outerShdw>
              </a:effectLst>
              <a:latin typeface="楷体_GB2312" pitchFamily="49" charset="-122"/>
              <a:ea typeface="楷体_GB2312" pitchFamily="49" charset="-122"/>
              <a:sym typeface="+mn-ea"/>
            </a:endParaRPr>
          </a:p>
        </p:txBody>
      </p:sp>
      <p:sp>
        <p:nvSpPr>
          <p:cNvPr id="29705" name="圆角矩形 4"/>
          <p:cNvSpPr>
            <a:spLocks noChangeArrowheads="1"/>
          </p:cNvSpPr>
          <p:nvPr/>
        </p:nvSpPr>
        <p:spPr bwMode="auto">
          <a:xfrm>
            <a:off x="250825" y="914400"/>
            <a:ext cx="4032250" cy="2362200"/>
          </a:xfrm>
          <a:prstGeom prst="roundRect">
            <a:avLst>
              <a:gd name="adj" fmla="val 8338"/>
            </a:avLst>
          </a:prstGeom>
          <a:solidFill>
            <a:srgbClr val="FFEBF9"/>
          </a:solidFill>
          <a:ln w="9525">
            <a:solidFill>
              <a:schemeClr val="tx1"/>
            </a:solidFill>
            <a:round/>
          </a:ln>
        </p:spPr>
        <p:txBody>
          <a:bodyPr anchor="ctr"/>
          <a:lstStyle/>
          <a:p>
            <a:pPr>
              <a:lnSpc>
                <a:spcPct val="125000"/>
              </a:lnSpc>
            </a:pPr>
            <a:r>
              <a:rPr lang="zh-CN" altLang="en-US" sz="2000" dirty="0">
                <a:solidFill>
                  <a:srgbClr val="990000"/>
                </a:solidFill>
                <a:latin typeface="楷体_GB2312" pitchFamily="49" charset="-122"/>
                <a:ea typeface="楷体_GB2312" pitchFamily="49" charset="-122"/>
              </a:rPr>
              <a:t> </a:t>
            </a:r>
            <a:r>
              <a:rPr lang="zh-CN" altLang="en-US" b="1" dirty="0" smtClean="0">
                <a:solidFill>
                  <a:srgbClr val="990000"/>
                </a:solidFill>
                <a:latin typeface="楷体" panose="02010609060101010101" pitchFamily="49" charset="-122"/>
                <a:ea typeface="楷体" panose="02010609060101010101" pitchFamily="49" charset="-122"/>
              </a:rPr>
              <a:t>劳动者</a:t>
            </a:r>
            <a:r>
              <a:rPr lang="zh-CN" altLang="en-US" b="1" dirty="0">
                <a:solidFill>
                  <a:srgbClr val="990000"/>
                </a:solidFill>
                <a:latin typeface="楷体" panose="02010609060101010101" pitchFamily="49" charset="-122"/>
                <a:ea typeface="楷体" panose="02010609060101010101" pitchFamily="49" charset="-122"/>
              </a:rPr>
              <a:t>生产使用价值的效率，它的</a:t>
            </a:r>
            <a:r>
              <a:rPr lang="zh-CN" altLang="en-US" b="1" dirty="0" smtClean="0">
                <a:solidFill>
                  <a:srgbClr val="990000"/>
                </a:solidFill>
                <a:latin typeface="楷体" panose="02010609060101010101" pitchFamily="49" charset="-122"/>
                <a:ea typeface="楷体" panose="02010609060101010101" pitchFamily="49" charset="-122"/>
              </a:rPr>
              <a:t>高低可以</a:t>
            </a:r>
            <a:r>
              <a:rPr lang="zh-CN" altLang="en-US" b="1" dirty="0">
                <a:solidFill>
                  <a:srgbClr val="990000"/>
                </a:solidFill>
                <a:latin typeface="楷体" panose="02010609060101010101" pitchFamily="49" charset="-122"/>
                <a:ea typeface="楷体" panose="02010609060101010101" pitchFamily="49" charset="-122"/>
              </a:rPr>
              <a:t>用</a:t>
            </a:r>
            <a:r>
              <a:rPr lang="zh-CN" altLang="en-US" sz="2000" b="1" dirty="0">
                <a:solidFill>
                  <a:srgbClr val="0000FF"/>
                </a:solidFill>
                <a:latin typeface="幼圆" pitchFamily="49" charset="-122"/>
                <a:ea typeface="幼圆" pitchFamily="49" charset="-122"/>
              </a:rPr>
              <a:t>单位劳动时间内生产的商品数量</a:t>
            </a:r>
            <a:r>
              <a:rPr lang="zh-CN" altLang="en-US" b="1" dirty="0">
                <a:solidFill>
                  <a:srgbClr val="990000"/>
                </a:solidFill>
                <a:latin typeface="楷体" panose="02010609060101010101" pitchFamily="49" charset="-122"/>
                <a:ea typeface="楷体" panose="02010609060101010101" pitchFamily="49" charset="-122"/>
              </a:rPr>
              <a:t>来测量</a:t>
            </a:r>
            <a:r>
              <a:rPr lang="zh-CN" altLang="en-US" b="1" dirty="0" smtClean="0">
                <a:solidFill>
                  <a:srgbClr val="990000"/>
                </a:solidFill>
                <a:latin typeface="楷体" panose="02010609060101010101" pitchFamily="49" charset="-122"/>
                <a:ea typeface="楷体" panose="02010609060101010101" pitchFamily="49" charset="-122"/>
              </a:rPr>
              <a:t>，</a:t>
            </a:r>
            <a:endParaRPr lang="en-US" altLang="zh-CN" b="1" dirty="0" smtClean="0">
              <a:solidFill>
                <a:srgbClr val="990000"/>
              </a:solidFill>
              <a:latin typeface="楷体" panose="02010609060101010101" pitchFamily="49" charset="-122"/>
              <a:ea typeface="楷体" panose="02010609060101010101" pitchFamily="49" charset="-122"/>
            </a:endParaRPr>
          </a:p>
          <a:p>
            <a:pPr>
              <a:lnSpc>
                <a:spcPct val="125000"/>
              </a:lnSpc>
            </a:pPr>
            <a:r>
              <a:rPr lang="zh-CN" altLang="en-US" b="1" dirty="0" smtClean="0">
                <a:solidFill>
                  <a:srgbClr val="990000"/>
                </a:solidFill>
                <a:latin typeface="楷体" panose="02010609060101010101" pitchFamily="49" charset="-122"/>
                <a:ea typeface="楷体" panose="02010609060101010101" pitchFamily="49" charset="-122"/>
              </a:rPr>
              <a:t>也</a:t>
            </a:r>
            <a:r>
              <a:rPr lang="zh-CN" altLang="en-US" b="1" dirty="0">
                <a:solidFill>
                  <a:srgbClr val="990000"/>
                </a:solidFill>
                <a:latin typeface="楷体" panose="02010609060101010101" pitchFamily="49" charset="-122"/>
                <a:ea typeface="楷体" panose="02010609060101010101" pitchFamily="49" charset="-122"/>
              </a:rPr>
              <a:t>可以用</a:t>
            </a:r>
            <a:r>
              <a:rPr lang="zh-CN" altLang="en-US" sz="2000" b="1" dirty="0">
                <a:solidFill>
                  <a:srgbClr val="0000FF"/>
                </a:solidFill>
                <a:latin typeface="幼圆" pitchFamily="49" charset="-122"/>
                <a:ea typeface="幼圆" pitchFamily="49" charset="-122"/>
              </a:rPr>
              <a:t>单位商品中所耗费的劳动时间</a:t>
            </a:r>
            <a:r>
              <a:rPr lang="zh-CN" altLang="en-US" b="1" dirty="0">
                <a:solidFill>
                  <a:srgbClr val="990000"/>
                </a:solidFill>
                <a:latin typeface="楷体" panose="02010609060101010101" pitchFamily="49" charset="-122"/>
                <a:ea typeface="楷体" panose="02010609060101010101" pitchFamily="49" charset="-122"/>
              </a:rPr>
              <a:t>来测量。</a:t>
            </a:r>
            <a:endParaRPr lang="zh-CN" altLang="en-US" b="1" dirty="0">
              <a:solidFill>
                <a:srgbClr val="990000"/>
              </a:solidFill>
              <a:latin typeface="楷体" panose="02010609060101010101" pitchFamily="49" charset="-122"/>
              <a:ea typeface="楷体" panose="02010609060101010101" pitchFamily="49" charset="-122"/>
            </a:endParaRPr>
          </a:p>
        </p:txBody>
      </p:sp>
      <p:sp>
        <p:nvSpPr>
          <p:cNvPr id="29706" name="圆角矩形 3"/>
          <p:cNvSpPr>
            <a:spLocks noChangeArrowheads="1"/>
          </p:cNvSpPr>
          <p:nvPr/>
        </p:nvSpPr>
        <p:spPr bwMode="auto">
          <a:xfrm>
            <a:off x="250825" y="3429000"/>
            <a:ext cx="4032250" cy="2232025"/>
          </a:xfrm>
          <a:prstGeom prst="roundRect">
            <a:avLst>
              <a:gd name="adj" fmla="val 8894"/>
            </a:avLst>
          </a:prstGeom>
          <a:solidFill>
            <a:srgbClr val="FFFED5"/>
          </a:solidFill>
          <a:ln w="9525">
            <a:solidFill>
              <a:schemeClr val="tx1"/>
            </a:solidFill>
            <a:round/>
          </a:ln>
        </p:spPr>
        <p:txBody>
          <a:bodyPr anchor="ctr"/>
          <a:lstStyle/>
          <a:p>
            <a:pPr>
              <a:lnSpc>
                <a:spcPct val="125000"/>
              </a:lnSpc>
            </a:pPr>
            <a:r>
              <a:rPr lang="zh-CN" altLang="en-US" sz="2000" dirty="0">
                <a:solidFill>
                  <a:srgbClr val="990000"/>
                </a:solidFill>
                <a:latin typeface="楷体_GB2312" pitchFamily="49" charset="-122"/>
                <a:ea typeface="楷体_GB2312" pitchFamily="49" charset="-122"/>
              </a:rPr>
              <a:t>  </a:t>
            </a:r>
            <a:r>
              <a:rPr lang="zh-CN" altLang="en-US" sz="1600" b="1" dirty="0">
                <a:solidFill>
                  <a:srgbClr val="990000"/>
                </a:solidFill>
                <a:latin typeface="幼圆" pitchFamily="49" charset="-122"/>
                <a:ea typeface="幼圆" pitchFamily="49" charset="-122"/>
              </a:rPr>
              <a:t>影响劳动生产率的因素：</a:t>
            </a:r>
            <a:endParaRPr lang="zh-CN" altLang="en-US" sz="1600" b="1" dirty="0">
              <a:solidFill>
                <a:srgbClr val="990000"/>
              </a:solidFill>
              <a:latin typeface="幼圆" pitchFamily="49" charset="-122"/>
              <a:ea typeface="幼圆" pitchFamily="49" charset="-122"/>
            </a:endParaRPr>
          </a:p>
          <a:p>
            <a:pPr>
              <a:lnSpc>
                <a:spcPct val="125000"/>
              </a:lnSpc>
            </a:pPr>
            <a:r>
              <a:rPr lang="zh-CN" altLang="en-US" sz="1600" b="1" dirty="0">
                <a:solidFill>
                  <a:srgbClr val="0000FF"/>
                </a:solidFill>
                <a:latin typeface="幼圆" pitchFamily="49" charset="-122"/>
                <a:ea typeface="幼圆" pitchFamily="49" charset="-122"/>
              </a:rPr>
              <a:t>劳动者的平均熟练程度</a:t>
            </a:r>
            <a:endParaRPr lang="zh-CN" altLang="en-US" sz="1600" b="1" dirty="0">
              <a:solidFill>
                <a:srgbClr val="0000FF"/>
              </a:solidFill>
              <a:latin typeface="幼圆" pitchFamily="49" charset="-122"/>
              <a:ea typeface="幼圆" pitchFamily="49" charset="-122"/>
            </a:endParaRPr>
          </a:p>
          <a:p>
            <a:pPr>
              <a:lnSpc>
                <a:spcPct val="125000"/>
              </a:lnSpc>
            </a:pPr>
            <a:r>
              <a:rPr lang="zh-CN" altLang="en-US" sz="1600" b="1" dirty="0">
                <a:solidFill>
                  <a:srgbClr val="0000FF"/>
                </a:solidFill>
                <a:latin typeface="幼圆" pitchFamily="49" charset="-122"/>
                <a:ea typeface="幼圆" pitchFamily="49" charset="-122"/>
              </a:rPr>
              <a:t>科学技术的发展程度及在生产中的应用</a:t>
            </a:r>
            <a:endParaRPr lang="zh-CN" altLang="en-US" sz="1600" b="1" dirty="0">
              <a:solidFill>
                <a:srgbClr val="0000FF"/>
              </a:solidFill>
              <a:latin typeface="幼圆" pitchFamily="49" charset="-122"/>
              <a:ea typeface="幼圆" pitchFamily="49" charset="-122"/>
            </a:endParaRPr>
          </a:p>
          <a:p>
            <a:pPr>
              <a:lnSpc>
                <a:spcPct val="125000"/>
              </a:lnSpc>
            </a:pPr>
            <a:r>
              <a:rPr lang="zh-CN" altLang="en-US" sz="1600" b="1" dirty="0">
                <a:solidFill>
                  <a:srgbClr val="0000FF"/>
                </a:solidFill>
                <a:latin typeface="幼圆" pitchFamily="49" charset="-122"/>
                <a:ea typeface="幼圆" pitchFamily="49" charset="-122"/>
              </a:rPr>
              <a:t>生产过程的社会结合，生产资料的规模和效能</a:t>
            </a:r>
            <a:endParaRPr lang="zh-CN" altLang="en-US" sz="1600" b="1" dirty="0">
              <a:solidFill>
                <a:srgbClr val="0000FF"/>
              </a:solidFill>
              <a:latin typeface="幼圆" pitchFamily="49" charset="-122"/>
              <a:ea typeface="幼圆" pitchFamily="49" charset="-122"/>
            </a:endParaRPr>
          </a:p>
          <a:p>
            <a:pPr>
              <a:lnSpc>
                <a:spcPct val="125000"/>
              </a:lnSpc>
            </a:pPr>
            <a:r>
              <a:rPr lang="zh-CN" altLang="en-US" sz="1600" b="1" dirty="0">
                <a:solidFill>
                  <a:srgbClr val="0000FF"/>
                </a:solidFill>
                <a:latin typeface="幼圆" pitchFamily="49" charset="-122"/>
                <a:ea typeface="幼圆" pitchFamily="49" charset="-122"/>
              </a:rPr>
              <a:t>自然</a:t>
            </a:r>
            <a:r>
              <a:rPr lang="zh-CN" altLang="en-US" sz="1600" b="1" dirty="0" smtClean="0">
                <a:solidFill>
                  <a:srgbClr val="0000FF"/>
                </a:solidFill>
                <a:latin typeface="幼圆" pitchFamily="49" charset="-122"/>
                <a:ea typeface="幼圆" pitchFamily="49" charset="-122"/>
              </a:rPr>
              <a:t>条件等</a:t>
            </a:r>
            <a:endParaRPr lang="zh-CN" altLang="en-US" sz="1600" b="1" dirty="0">
              <a:solidFill>
                <a:srgbClr val="0000FF"/>
              </a:solidFill>
              <a:latin typeface="幼圆" pitchFamily="49" charset="-122"/>
              <a:ea typeface="幼圆" pitchFamily="49" charset="-122"/>
            </a:endParaRPr>
          </a:p>
        </p:txBody>
      </p:sp>
      <p:sp>
        <p:nvSpPr>
          <p:cNvPr id="2" name="矩形 163886"/>
          <p:cNvSpPr>
            <a:spLocks noChangeArrowheads="1"/>
          </p:cNvSpPr>
          <p:nvPr/>
        </p:nvSpPr>
        <p:spPr bwMode="auto">
          <a:xfrm>
            <a:off x="4500562" y="4929198"/>
            <a:ext cx="4464050" cy="792163"/>
          </a:xfrm>
          <a:prstGeom prst="rect">
            <a:avLst/>
          </a:prstGeom>
          <a:solidFill>
            <a:srgbClr val="B7E7D2"/>
          </a:solidFill>
          <a:ln w="9525">
            <a:noFill/>
            <a:miter lim="800000"/>
          </a:ln>
          <a:effectLst>
            <a:outerShdw dist="53882" dir="2700000" algn="ctr" rotWithShape="0">
              <a:schemeClr val="bg2"/>
            </a:outerShdw>
          </a:effectLst>
        </p:spPr>
        <p:txBody>
          <a:bodyPr/>
          <a:lstStyle/>
          <a:p>
            <a:pPr>
              <a:lnSpc>
                <a:spcPct val="125000"/>
              </a:lnSpc>
              <a:spcBef>
                <a:spcPct val="20000"/>
              </a:spcBef>
              <a:defRPr/>
            </a:pPr>
            <a:r>
              <a:rPr lang="zh-CN" altLang="en-US" dirty="0">
                <a:solidFill>
                  <a:srgbClr val="3333FF"/>
                </a:solidFill>
                <a:latin typeface="幼圆" pitchFamily="49" charset="-122"/>
                <a:ea typeface="幼圆" pitchFamily="49" charset="-122"/>
              </a:rPr>
              <a:t>   </a:t>
            </a:r>
            <a:r>
              <a:rPr lang="zh-CN" altLang="en-US" b="1" dirty="0">
                <a:solidFill>
                  <a:srgbClr val="3333FF"/>
                </a:solidFill>
                <a:latin typeface="幼圆" pitchFamily="49" charset="-122"/>
                <a:ea typeface="幼圆" pitchFamily="49" charset="-122"/>
              </a:rPr>
              <a:t>商品的价值量与生产商品所耗费的劳动时间成正比，与劳动生产率成反比。</a:t>
            </a:r>
            <a:endParaRPr lang="zh-CN" altLang="en-US" b="1" dirty="0">
              <a:solidFill>
                <a:srgbClr val="3333FF"/>
              </a:solidFill>
              <a:latin typeface="幼圆" pitchFamily="49" charset="-122"/>
              <a:ea typeface="幼圆" pitchFamily="49" charset="-122"/>
            </a:endParaRPr>
          </a:p>
        </p:txBody>
      </p:sp>
      <p:sp>
        <p:nvSpPr>
          <p:cNvPr id="29708" name="直接连接符 163887"/>
          <p:cNvSpPr>
            <a:spLocks noChangeShapeType="1"/>
          </p:cNvSpPr>
          <p:nvPr/>
        </p:nvSpPr>
        <p:spPr bwMode="auto">
          <a:xfrm>
            <a:off x="7643834" y="2143116"/>
            <a:ext cx="0" cy="1728787"/>
          </a:xfrm>
          <a:prstGeom prst="line">
            <a:avLst/>
          </a:prstGeom>
          <a:noFill/>
          <a:ln w="38100">
            <a:solidFill>
              <a:srgbClr val="800000"/>
            </a:solidFill>
            <a:round/>
          </a:ln>
        </p:spPr>
        <p:txBody>
          <a:bodyPr/>
          <a:lstStyle/>
          <a:p>
            <a:endParaRPr lang="zh-CN" altLang="en-US"/>
          </a:p>
        </p:txBody>
      </p:sp>
      <p:sp>
        <p:nvSpPr>
          <p:cNvPr id="29709" name="直接连接符 163888"/>
          <p:cNvSpPr>
            <a:spLocks noChangeShapeType="1"/>
          </p:cNvSpPr>
          <p:nvPr/>
        </p:nvSpPr>
        <p:spPr bwMode="auto">
          <a:xfrm flipH="1" flipV="1">
            <a:off x="5715008" y="3214686"/>
            <a:ext cx="1152525" cy="863600"/>
          </a:xfrm>
          <a:prstGeom prst="line">
            <a:avLst/>
          </a:prstGeom>
          <a:noFill/>
          <a:ln w="38100">
            <a:solidFill>
              <a:srgbClr val="800000"/>
            </a:solidFill>
            <a:round/>
          </a:ln>
        </p:spPr>
        <p:txBody>
          <a:bodyPr/>
          <a:lstStyle/>
          <a:p>
            <a:endParaRPr lang="zh-CN" altLang="en-US"/>
          </a:p>
        </p:txBody>
      </p:sp>
      <p:sp>
        <p:nvSpPr>
          <p:cNvPr id="29710" name="矩形 163889"/>
          <p:cNvSpPr>
            <a:spLocks noChangeArrowheads="1"/>
          </p:cNvSpPr>
          <p:nvPr/>
        </p:nvSpPr>
        <p:spPr bwMode="auto">
          <a:xfrm>
            <a:off x="5643570" y="1785926"/>
            <a:ext cx="641350" cy="368300"/>
          </a:xfrm>
          <a:prstGeom prst="rect">
            <a:avLst/>
          </a:prstGeom>
          <a:noFill/>
          <a:ln w="9525">
            <a:noFill/>
            <a:miter lim="800000"/>
          </a:ln>
        </p:spPr>
        <p:txBody>
          <a:bodyPr wrap="none">
            <a:spAutoFit/>
          </a:bodyPr>
          <a:lstStyle/>
          <a:p>
            <a:pPr algn="ctr"/>
            <a:r>
              <a:rPr lang="zh-CN" altLang="en-US" dirty="0">
                <a:solidFill>
                  <a:srgbClr val="990000"/>
                </a:solidFill>
                <a:latin typeface="楷体" panose="02010609060101010101" pitchFamily="49" charset="-122"/>
                <a:ea typeface="楷体" panose="02010609060101010101" pitchFamily="49" charset="-122"/>
              </a:rPr>
              <a:t>正比</a:t>
            </a:r>
            <a:endParaRPr lang="zh-CN" altLang="en-US" dirty="0">
              <a:solidFill>
                <a:srgbClr val="990000"/>
              </a:solidFill>
              <a:latin typeface="楷体" panose="02010609060101010101" pitchFamily="49" charset="-122"/>
              <a:ea typeface="楷体" panose="02010609060101010101" pitchFamily="49" charset="-122"/>
            </a:endParaRPr>
          </a:p>
        </p:txBody>
      </p:sp>
      <p:sp>
        <p:nvSpPr>
          <p:cNvPr id="29711" name="矩形 163890"/>
          <p:cNvSpPr>
            <a:spLocks noChangeArrowheads="1"/>
          </p:cNvSpPr>
          <p:nvPr/>
        </p:nvSpPr>
        <p:spPr bwMode="auto">
          <a:xfrm>
            <a:off x="5715008" y="3786190"/>
            <a:ext cx="641350" cy="368300"/>
          </a:xfrm>
          <a:prstGeom prst="rect">
            <a:avLst/>
          </a:prstGeom>
          <a:noFill/>
          <a:ln w="9525">
            <a:noFill/>
            <a:miter lim="800000"/>
          </a:ln>
        </p:spPr>
        <p:txBody>
          <a:bodyPr wrap="none">
            <a:spAutoFit/>
          </a:bodyPr>
          <a:lstStyle/>
          <a:p>
            <a:pPr algn="ctr"/>
            <a:r>
              <a:rPr lang="zh-CN" altLang="en-US" dirty="0">
                <a:solidFill>
                  <a:srgbClr val="990000"/>
                </a:solidFill>
                <a:latin typeface="楷体" panose="02010609060101010101" pitchFamily="49" charset="-122"/>
                <a:ea typeface="楷体" panose="02010609060101010101" pitchFamily="49" charset="-122"/>
              </a:rPr>
              <a:t>反比</a:t>
            </a:r>
            <a:endParaRPr lang="zh-CN" altLang="en-US" dirty="0">
              <a:solidFill>
                <a:srgbClr val="990000"/>
              </a:solidFill>
              <a:latin typeface="楷体" panose="02010609060101010101" pitchFamily="49" charset="-122"/>
              <a:ea typeface="楷体" panose="02010609060101010101" pitchFamily="49" charset="-122"/>
            </a:endParaRPr>
          </a:p>
        </p:txBody>
      </p:sp>
      <p:sp>
        <p:nvSpPr>
          <p:cNvPr id="29712" name="矩形 163891"/>
          <p:cNvSpPr>
            <a:spLocks noChangeArrowheads="1"/>
          </p:cNvSpPr>
          <p:nvPr/>
        </p:nvSpPr>
        <p:spPr bwMode="auto">
          <a:xfrm>
            <a:off x="7715272" y="2714620"/>
            <a:ext cx="641350" cy="368300"/>
          </a:xfrm>
          <a:prstGeom prst="rect">
            <a:avLst/>
          </a:prstGeom>
          <a:noFill/>
          <a:ln w="9525">
            <a:noFill/>
            <a:miter lim="800000"/>
          </a:ln>
        </p:spPr>
        <p:txBody>
          <a:bodyPr wrap="none">
            <a:spAutoFit/>
          </a:bodyPr>
          <a:lstStyle/>
          <a:p>
            <a:pPr algn="ctr"/>
            <a:r>
              <a:rPr lang="zh-CN" altLang="en-US" dirty="0">
                <a:solidFill>
                  <a:srgbClr val="990000"/>
                </a:solidFill>
                <a:latin typeface="楷体" panose="02010609060101010101" pitchFamily="49" charset="-122"/>
                <a:ea typeface="楷体" panose="02010609060101010101" pitchFamily="49" charset="-122"/>
              </a:rPr>
              <a:t>反比</a:t>
            </a:r>
            <a:endParaRPr lang="zh-CN" altLang="en-US" dirty="0">
              <a:solidFill>
                <a:srgbClr val="990000"/>
              </a:solidFill>
              <a:latin typeface="楷体" panose="02010609060101010101" pitchFamily="49" charset="-122"/>
              <a:ea typeface="楷体" panose="020106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终止 1"/>
          <p:cNvSpPr/>
          <p:nvPr/>
        </p:nvSpPr>
        <p:spPr>
          <a:xfrm>
            <a:off x="25836" y="112548"/>
            <a:ext cx="2098317" cy="660951"/>
          </a:xfrm>
          <a:prstGeom prst="flowChartTermina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商品价值量</a:t>
            </a:r>
            <a:endParaRPr lang="zh-CN" altLang="en-US" sz="24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endParaRPr>
          </a:p>
        </p:txBody>
      </p:sp>
      <p:sp>
        <p:nvSpPr>
          <p:cNvPr id="3" name="Text Box 4"/>
          <p:cNvSpPr txBox="1">
            <a:spLocks noChangeArrowheads="1"/>
          </p:cNvSpPr>
          <p:nvPr/>
        </p:nvSpPr>
        <p:spPr bwMode="auto">
          <a:xfrm>
            <a:off x="252270" y="954215"/>
            <a:ext cx="3599775"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wrap="square"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fontAlgn="ctr" hangingPunct="1">
              <a:spcBef>
                <a:spcPct val="50000"/>
              </a:spcBef>
            </a:pPr>
            <a:r>
              <a:rPr kumimoji="1" lang="zh-CN" altLang="en-US" sz="2400" b="1" dirty="0">
                <a:solidFill>
                  <a:srgbClr val="FF0000"/>
                </a:solidFill>
                <a:latin typeface="Times New Roman" panose="02020603050405020304" pitchFamily="18" charset="0"/>
                <a:ea typeface="楷体_GB2312" pitchFamily="49" charset="-122"/>
              </a:rPr>
              <a:t>简单劳动：</a:t>
            </a:r>
            <a:endParaRPr kumimoji="1" lang="en-US" altLang="zh-CN" sz="2400" b="1" dirty="0">
              <a:solidFill>
                <a:srgbClr val="FF0000"/>
              </a:solidFill>
              <a:latin typeface="Times New Roman" panose="02020603050405020304" pitchFamily="18" charset="0"/>
              <a:ea typeface="楷体_GB2312" pitchFamily="49" charset="-122"/>
            </a:endParaRPr>
          </a:p>
          <a:p>
            <a:pPr eaLnBrk="1" fontAlgn="ctr" hangingPunct="1">
              <a:spcBef>
                <a:spcPct val="50000"/>
              </a:spcBef>
            </a:pPr>
            <a:r>
              <a:rPr kumimoji="1" lang="zh-CN" altLang="en-US" sz="2000" b="1" dirty="0">
                <a:solidFill>
                  <a:srgbClr val="000000"/>
                </a:solidFill>
                <a:latin typeface="Times New Roman" panose="02020603050405020304" pitchFamily="18" charset="0"/>
                <a:ea typeface="楷体_GB2312" pitchFamily="49" charset="-122"/>
              </a:rPr>
              <a:t>不需要经过专门训练和培养的一般劳动者都能从事的劳动。</a:t>
            </a:r>
            <a:endParaRPr kumimoji="1" lang="zh-CN" altLang="en-US" sz="2000" b="1" dirty="0">
              <a:solidFill>
                <a:srgbClr val="000000"/>
              </a:solidFill>
              <a:latin typeface="Times New Roman" panose="02020603050405020304" pitchFamily="18" charset="0"/>
              <a:ea typeface="楷体_GB2312" pitchFamily="49" charset="-122"/>
            </a:endParaRPr>
          </a:p>
        </p:txBody>
      </p:sp>
      <p:sp>
        <p:nvSpPr>
          <p:cNvPr id="4" name="Text Box 5"/>
          <p:cNvSpPr txBox="1">
            <a:spLocks noChangeArrowheads="1"/>
          </p:cNvSpPr>
          <p:nvPr/>
        </p:nvSpPr>
        <p:spPr bwMode="auto">
          <a:xfrm>
            <a:off x="234735" y="3971804"/>
            <a:ext cx="3311793"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fontAlgn="ctr" hangingPunct="1">
              <a:spcBef>
                <a:spcPct val="50000"/>
              </a:spcBef>
            </a:pPr>
            <a:r>
              <a:rPr kumimoji="1" lang="zh-CN" altLang="en-US" sz="2400" b="1" dirty="0">
                <a:solidFill>
                  <a:srgbClr val="FF0000"/>
                </a:solidFill>
                <a:latin typeface="Times New Roman" panose="02020603050405020304" pitchFamily="18" charset="0"/>
                <a:ea typeface="楷体_GB2312" pitchFamily="49" charset="-122"/>
              </a:rPr>
              <a:t>复杂劳动：</a:t>
            </a:r>
            <a:endParaRPr kumimoji="1" lang="en-US" altLang="zh-CN" sz="2400" b="1" dirty="0">
              <a:solidFill>
                <a:srgbClr val="FF0000"/>
              </a:solidFill>
              <a:latin typeface="Times New Roman" panose="02020603050405020304" pitchFamily="18" charset="0"/>
              <a:ea typeface="楷体_GB2312" pitchFamily="49" charset="-122"/>
            </a:endParaRPr>
          </a:p>
          <a:p>
            <a:pPr eaLnBrk="1" hangingPunct="1">
              <a:spcBef>
                <a:spcPct val="50000"/>
              </a:spcBef>
            </a:pPr>
            <a:r>
              <a:rPr lang="zh-CN" altLang="en-US" sz="2000" b="1" dirty="0">
                <a:solidFill>
                  <a:srgbClr val="000000"/>
                </a:solidFill>
                <a:latin typeface="Times New Roman" panose="02020603050405020304" pitchFamily="18" charset="0"/>
                <a:ea typeface="楷体_GB2312" pitchFamily="49" charset="-122"/>
              </a:rPr>
              <a:t>需要经过专门训练和培养、具有一定文化知识和技术专长的劳动者所从事的劳动。</a:t>
            </a:r>
            <a:endParaRPr kumimoji="1" lang="zh-CN" altLang="en-US" sz="2000" b="1" dirty="0">
              <a:solidFill>
                <a:srgbClr val="000000"/>
              </a:solidFill>
              <a:latin typeface="Times New Roman" panose="02020603050405020304" pitchFamily="18" charset="0"/>
              <a:ea typeface="楷体_GB2312" pitchFamily="49"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09499" y="4013534"/>
            <a:ext cx="1885957" cy="1885703"/>
          </a:xfrm>
          <a:prstGeom prst="rect">
            <a:avLst/>
          </a:prstGeom>
        </p:spPr>
      </p:pic>
      <p:pic>
        <p:nvPicPr>
          <p:cNvPr id="10" name="图片 9"/>
          <p:cNvPicPr>
            <a:picLocks noChangeAspect="1"/>
          </p:cNvPicPr>
          <p:nvPr/>
        </p:nvPicPr>
        <p:blipFill>
          <a:blip r:embed="rId2">
            <a:extLst>
              <a:ext uri="{BEBA8EAE-BF5A-486C-A8C5-ECC9F3942E4B}">
                <a14:imgProps xmlns:a14="http://schemas.microsoft.com/office/drawing/2010/main">
                  <a14:imgLayer r:embed="rId3">
                    <a14:imgEffect>
                      <a14:backgroundRemoval t="0" b="100000" l="5116" r="100000"/>
                    </a14:imgEffect>
                  </a14:imgLayer>
                </a14:imgProps>
              </a:ext>
              <a:ext uri="{28A0092B-C50C-407E-A947-70E740481C1C}">
                <a14:useLocalDpi xmlns:a14="http://schemas.microsoft.com/office/drawing/2010/main" val="0"/>
              </a:ext>
            </a:extLst>
          </a:blip>
          <a:stretch>
            <a:fillRect/>
          </a:stretch>
        </p:blipFill>
        <p:spPr>
          <a:xfrm>
            <a:off x="3546528" y="642538"/>
            <a:ext cx="1636926" cy="2182273"/>
          </a:xfrm>
          <a:prstGeom prst="rect">
            <a:avLst/>
          </a:prstGeom>
        </p:spPr>
      </p:pic>
      <p:sp>
        <p:nvSpPr>
          <p:cNvPr id="11" name="Text Box 8"/>
          <p:cNvSpPr txBox="1">
            <a:spLocks noChangeArrowheads="1"/>
          </p:cNvSpPr>
          <p:nvPr/>
        </p:nvSpPr>
        <p:spPr bwMode="auto">
          <a:xfrm>
            <a:off x="5105400" y="990600"/>
            <a:ext cx="392404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kumimoji="1" lang="zh-CN" altLang="en-US" sz="2400" b="1" dirty="0">
                <a:solidFill>
                  <a:srgbClr val="000000"/>
                </a:solidFill>
                <a:latin typeface="Times New Roman" panose="02020603050405020304" pitchFamily="18" charset="0"/>
                <a:ea typeface="楷体_GB2312" pitchFamily="49" charset="-122"/>
              </a:rPr>
              <a:t>形成商品价值量的劳动，是以</a:t>
            </a:r>
            <a:r>
              <a:rPr kumimoji="1" lang="zh-CN" altLang="en-US" sz="2400" b="1" u="sng" dirty="0">
                <a:solidFill>
                  <a:srgbClr val="FF0000"/>
                </a:solidFill>
                <a:latin typeface="Times New Roman" panose="02020603050405020304" pitchFamily="18" charset="0"/>
                <a:ea typeface="楷体_GB2312" pitchFamily="49" charset="-122"/>
              </a:rPr>
              <a:t>简单劳动</a:t>
            </a:r>
            <a:r>
              <a:rPr kumimoji="1" lang="zh-CN" altLang="en-US" sz="2400" b="1" dirty="0">
                <a:solidFill>
                  <a:srgbClr val="000000"/>
                </a:solidFill>
                <a:latin typeface="Times New Roman" panose="02020603050405020304" pitchFamily="18" charset="0"/>
                <a:ea typeface="楷体_GB2312" pitchFamily="49" charset="-122"/>
              </a:rPr>
              <a:t>为尺度的。</a:t>
            </a:r>
            <a:endParaRPr kumimoji="1" lang="zh-CN" altLang="en-US" sz="2400" b="1" dirty="0">
              <a:solidFill>
                <a:srgbClr val="000000"/>
              </a:solidFill>
              <a:latin typeface="Times New Roman" panose="02020603050405020304" pitchFamily="18" charset="0"/>
              <a:ea typeface="楷体_GB2312" pitchFamily="49" charset="-122"/>
            </a:endParaRPr>
          </a:p>
        </p:txBody>
      </p:sp>
      <p:cxnSp>
        <p:nvCxnSpPr>
          <p:cNvPr id="13" name="直接箭头连接符 12"/>
          <p:cNvCxnSpPr/>
          <p:nvPr/>
        </p:nvCxnSpPr>
        <p:spPr>
          <a:xfrm rot="16200000" flipV="1">
            <a:off x="3369952" y="3345164"/>
            <a:ext cx="1118214" cy="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矩形 13"/>
          <p:cNvSpPr/>
          <p:nvPr/>
        </p:nvSpPr>
        <p:spPr>
          <a:xfrm>
            <a:off x="2951955" y="3069322"/>
            <a:ext cx="1811714" cy="369332"/>
          </a:xfrm>
          <a:prstGeom prst="rect">
            <a:avLst/>
          </a:prstGeom>
        </p:spPr>
        <p:txBody>
          <a:bodyPr wrap="none">
            <a:spAutoFit/>
          </a:bodyPr>
          <a:lstStyle/>
          <a:p>
            <a:r>
              <a:rPr kumimoji="1" lang="zh-CN" altLang="en-US" b="1" dirty="0">
                <a:solidFill>
                  <a:srgbClr val="000000"/>
                </a:solidFill>
                <a:latin typeface="Times New Roman" panose="02020603050405020304" pitchFamily="18" charset="0"/>
                <a:ea typeface="楷体_GB2312" pitchFamily="49" charset="-122"/>
              </a:rPr>
              <a:t>自乘的、多倍的</a:t>
            </a:r>
            <a:endParaRPr lang="zh-CN" altLang="en-US" dirty="0"/>
          </a:p>
        </p:txBody>
      </p:sp>
      <p:sp>
        <p:nvSpPr>
          <p:cNvPr id="16" name="Text Box 8"/>
          <p:cNvSpPr txBox="1">
            <a:spLocks noChangeArrowheads="1"/>
          </p:cNvSpPr>
          <p:nvPr/>
        </p:nvSpPr>
        <p:spPr bwMode="auto">
          <a:xfrm>
            <a:off x="5867400" y="2819400"/>
            <a:ext cx="297576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kumimoji="1" lang="zh-CN" altLang="en-US" sz="2000" b="1" dirty="0">
                <a:solidFill>
                  <a:srgbClr val="000000"/>
                </a:solidFill>
                <a:latin typeface="Times New Roman" panose="02020603050405020304" pitchFamily="18" charset="0"/>
                <a:ea typeface="楷体_GB2312" pitchFamily="49" charset="-122"/>
              </a:rPr>
              <a:t>同样时间，</a:t>
            </a:r>
            <a:endParaRPr kumimoji="1" lang="en-US" altLang="zh-CN" sz="2000" b="1" dirty="0">
              <a:solidFill>
                <a:srgbClr val="000000"/>
              </a:solidFill>
              <a:latin typeface="Times New Roman" panose="02020603050405020304" pitchFamily="18" charset="0"/>
              <a:ea typeface="楷体_GB2312" pitchFamily="49" charset="-122"/>
            </a:endParaRPr>
          </a:p>
          <a:p>
            <a:pPr eaLnBrk="1" hangingPunct="1">
              <a:spcBef>
                <a:spcPct val="50000"/>
              </a:spcBef>
            </a:pPr>
            <a:r>
              <a:rPr kumimoji="1" lang="zh-CN" altLang="en-US" sz="2000" b="1" dirty="0">
                <a:solidFill>
                  <a:srgbClr val="000000"/>
                </a:solidFill>
                <a:latin typeface="Times New Roman" panose="02020603050405020304" pitchFamily="18" charset="0"/>
                <a:ea typeface="楷体_GB2312" pitchFamily="49" charset="-122"/>
              </a:rPr>
              <a:t>谁创造的价值大？</a:t>
            </a:r>
            <a:endParaRPr kumimoji="1" lang="zh-CN" altLang="en-US" sz="2000" b="1" dirty="0">
              <a:solidFill>
                <a:srgbClr val="000000"/>
              </a:solidFill>
              <a:latin typeface="Times New Roman" panose="02020603050405020304" pitchFamily="18" charset="0"/>
              <a:ea typeface="楷体_GB2312" pitchFamily="49" charset="-122"/>
            </a:endParaRPr>
          </a:p>
        </p:txBody>
      </p:sp>
      <p:sp>
        <p:nvSpPr>
          <p:cNvPr id="17" name="右中括号 16"/>
          <p:cNvSpPr/>
          <p:nvPr/>
        </p:nvSpPr>
        <p:spPr>
          <a:xfrm>
            <a:off x="5578036" y="2401166"/>
            <a:ext cx="215913" cy="1838548"/>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18" name="矩形 17"/>
          <p:cNvSpPr/>
          <p:nvPr/>
        </p:nvSpPr>
        <p:spPr>
          <a:xfrm>
            <a:off x="5435946" y="4681925"/>
            <a:ext cx="3903633" cy="923330"/>
          </a:xfrm>
          <a:prstGeom prst="rect">
            <a:avLst/>
          </a:prstGeom>
        </p:spPr>
        <p:txBody>
          <a:bodyPr wrap="none">
            <a:spAutoFit/>
          </a:bodyPr>
          <a:lstStyle/>
          <a:p>
            <a:r>
              <a:rPr lang="zh-CN" altLang="en-US" b="1" dirty="0">
                <a:solidFill>
                  <a:srgbClr val="000000"/>
                </a:solidFill>
                <a:latin typeface="Times New Roman" panose="02020603050405020304" pitchFamily="18" charset="0"/>
                <a:ea typeface="楷体_GB2312" pitchFamily="49" charset="-122"/>
              </a:rPr>
              <a:t>复杂劳动转化为简单劳动，</a:t>
            </a:r>
            <a:endParaRPr lang="en-US" altLang="zh-CN" b="1" dirty="0">
              <a:solidFill>
                <a:srgbClr val="000000"/>
              </a:solidFill>
              <a:latin typeface="Times New Roman" panose="02020603050405020304" pitchFamily="18" charset="0"/>
              <a:ea typeface="楷体_GB2312" pitchFamily="49" charset="-122"/>
            </a:endParaRPr>
          </a:p>
          <a:p>
            <a:r>
              <a:rPr lang="zh-CN" altLang="en-US" b="1" dirty="0" smtClean="0">
                <a:solidFill>
                  <a:srgbClr val="000000"/>
                </a:solidFill>
                <a:latin typeface="Times New Roman" panose="02020603050405020304" pitchFamily="18" charset="0"/>
                <a:ea typeface="楷体_GB2312" pitchFamily="49" charset="-122"/>
              </a:rPr>
              <a:t>不是商品生产者自觉计算</a:t>
            </a:r>
            <a:r>
              <a:rPr lang="zh-CN" altLang="en-US" b="1" dirty="0">
                <a:solidFill>
                  <a:srgbClr val="000000"/>
                </a:solidFill>
                <a:latin typeface="Times New Roman" panose="02020603050405020304" pitchFamily="18" charset="0"/>
                <a:ea typeface="楷体_GB2312" pitchFamily="49" charset="-122"/>
              </a:rPr>
              <a:t>出来的，</a:t>
            </a:r>
            <a:endParaRPr lang="en-US" altLang="zh-CN" b="1" dirty="0">
              <a:solidFill>
                <a:srgbClr val="000000"/>
              </a:solidFill>
              <a:latin typeface="Times New Roman" panose="02020603050405020304" pitchFamily="18" charset="0"/>
              <a:ea typeface="楷体_GB2312" pitchFamily="49" charset="-122"/>
            </a:endParaRPr>
          </a:p>
          <a:p>
            <a:r>
              <a:rPr lang="zh-CN" altLang="en-US" b="1" dirty="0">
                <a:solidFill>
                  <a:srgbClr val="000000"/>
                </a:solidFill>
                <a:latin typeface="Times New Roman" panose="02020603050405020304" pitchFamily="18" charset="0"/>
                <a:ea typeface="楷体_GB2312" pitchFamily="49" charset="-122"/>
              </a:rPr>
              <a:t>而是在商品交换过程中自发实现的。</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par>
                          <p:cTn id="8" fill="hold">
                            <p:stCondLst>
                              <p:cond delay="500"/>
                            </p:stCondLst>
                            <p:childTnLst>
                              <p:par>
                                <p:cTn id="9" presetID="4" presetClass="entr" presetSubtype="3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ox(ou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randombar(horizontal)">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11" grpId="0"/>
      <p:bldP spid="14" grpId="0"/>
      <p:bldP spid="16" grpId="0"/>
      <p:bldP spid="17" grpId="0"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04800" y="228600"/>
            <a:ext cx="8153400" cy="533400"/>
          </a:xfrm>
          <a:solidFill>
            <a:schemeClr val="tx2">
              <a:lumMod val="20000"/>
              <a:lumOff val="80000"/>
            </a:schemeClr>
          </a:solidFill>
        </p:spPr>
        <p:txBody>
          <a:bodyPr/>
          <a:lstStyle/>
          <a:p>
            <a:pPr algn="l" eaLnBrk="1" hangingPunct="1">
              <a:defRPr/>
            </a:pPr>
            <a:r>
              <a:rPr lang="zh-CN" sz="2800" b="1" dirty="0" smtClean="0">
                <a:solidFill>
                  <a:srgbClr val="9900CC"/>
                </a:solidFill>
                <a:effectLst/>
                <a:latin typeface="华文新魏" pitchFamily="2" charset="-122"/>
                <a:ea typeface="华文新魏" pitchFamily="2" charset="-122"/>
              </a:rPr>
              <a:t>（四）价值形式的发展与货币的产生</a:t>
            </a:r>
            <a:endParaRPr lang="zh-CN" sz="2800" b="1" dirty="0" smtClean="0">
              <a:solidFill>
                <a:srgbClr val="9900CC"/>
              </a:solidFill>
              <a:effectLst/>
              <a:latin typeface="华文新魏" pitchFamily="2" charset="-122"/>
              <a:ea typeface="华文新魏" pitchFamily="2" charset="-122"/>
            </a:endParaRPr>
          </a:p>
        </p:txBody>
      </p:sp>
      <p:sp>
        <p:nvSpPr>
          <p:cNvPr id="32771" name="Rectangle 3"/>
          <p:cNvSpPr>
            <a:spLocks noGrp="1" noChangeArrowheads="1"/>
          </p:cNvSpPr>
          <p:nvPr>
            <p:ph idx="1"/>
          </p:nvPr>
        </p:nvSpPr>
        <p:spPr>
          <a:xfrm>
            <a:off x="228600" y="838200"/>
            <a:ext cx="8305800" cy="533400"/>
          </a:xfrm>
        </p:spPr>
        <p:txBody>
          <a:bodyPr/>
          <a:lstStyle/>
          <a:p>
            <a:pPr marL="0" indent="0" eaLnBrk="1" hangingPunct="1">
              <a:buFontTx/>
              <a:buNone/>
            </a:pPr>
            <a:r>
              <a:rPr lang="zh-CN" altLang="en-US" sz="2400" b="1" dirty="0" smtClean="0">
                <a:solidFill>
                  <a:srgbClr val="6600FF"/>
                </a:solidFill>
                <a:latin typeface="楷体_GB2312" pitchFamily="49" charset="-122"/>
                <a:ea typeface="楷体_GB2312" pitchFamily="49" charset="-122"/>
              </a:rPr>
              <a:t>商品价值形式发展的四个阶段（货币的起源）：</a:t>
            </a:r>
            <a:endParaRPr lang="zh-CN" altLang="en-US" sz="2400" b="1" dirty="0" smtClean="0">
              <a:solidFill>
                <a:srgbClr val="6600FF"/>
              </a:solidFill>
              <a:latin typeface="楷体_GB2312" pitchFamily="49" charset="-122"/>
              <a:ea typeface="楷体_GB2312" pitchFamily="49" charset="-122"/>
            </a:endParaRPr>
          </a:p>
        </p:txBody>
      </p:sp>
      <p:pic>
        <p:nvPicPr>
          <p:cNvPr id="32776" name="Picture 8"/>
          <p:cNvPicPr>
            <a:picLocks noChangeAspect="1" noChangeArrowheads="1"/>
          </p:cNvPicPr>
          <p:nvPr/>
        </p:nvPicPr>
        <p:blipFill>
          <a:blip r:embed="rId1"/>
          <a:srcRect/>
          <a:stretch>
            <a:fillRect/>
          </a:stretch>
        </p:blipFill>
        <p:spPr bwMode="auto">
          <a:xfrm>
            <a:off x="457200" y="2057400"/>
            <a:ext cx="3810000" cy="1866900"/>
          </a:xfrm>
          <a:prstGeom prst="rect">
            <a:avLst/>
          </a:prstGeom>
          <a:noFill/>
          <a:ln w="9525">
            <a:noFill/>
            <a:miter lim="800000"/>
            <a:headEnd/>
            <a:tailEnd/>
          </a:ln>
        </p:spPr>
      </p:pic>
      <p:pic>
        <p:nvPicPr>
          <p:cNvPr id="32777" name="Picture 9"/>
          <p:cNvPicPr>
            <a:picLocks noChangeAspect="1" noChangeArrowheads="1"/>
          </p:cNvPicPr>
          <p:nvPr/>
        </p:nvPicPr>
        <p:blipFill>
          <a:blip r:embed="rId2"/>
          <a:srcRect/>
          <a:stretch>
            <a:fillRect/>
          </a:stretch>
        </p:blipFill>
        <p:spPr bwMode="auto">
          <a:xfrm>
            <a:off x="4714876" y="2057400"/>
            <a:ext cx="3743324" cy="1874838"/>
          </a:xfrm>
          <a:prstGeom prst="rect">
            <a:avLst/>
          </a:prstGeom>
          <a:noFill/>
          <a:ln w="9525">
            <a:noFill/>
            <a:miter lim="800000"/>
            <a:headEnd/>
            <a:tailEnd/>
          </a:ln>
        </p:spPr>
      </p:pic>
      <p:pic>
        <p:nvPicPr>
          <p:cNvPr id="32778" name="Picture 10"/>
          <p:cNvPicPr>
            <a:picLocks noChangeAspect="1" noChangeArrowheads="1"/>
          </p:cNvPicPr>
          <p:nvPr/>
        </p:nvPicPr>
        <p:blipFill>
          <a:blip r:embed="rId3"/>
          <a:srcRect/>
          <a:stretch>
            <a:fillRect/>
          </a:stretch>
        </p:blipFill>
        <p:spPr bwMode="auto">
          <a:xfrm>
            <a:off x="500034" y="4786322"/>
            <a:ext cx="3886200" cy="1958975"/>
          </a:xfrm>
          <a:prstGeom prst="rect">
            <a:avLst/>
          </a:prstGeom>
          <a:noFill/>
          <a:ln w="9525">
            <a:noFill/>
            <a:miter lim="800000"/>
            <a:headEnd/>
            <a:tailEnd/>
          </a:ln>
        </p:spPr>
      </p:pic>
      <p:pic>
        <p:nvPicPr>
          <p:cNvPr id="32779" name="Picture 11"/>
          <p:cNvPicPr>
            <a:picLocks noChangeAspect="1" noChangeArrowheads="1"/>
          </p:cNvPicPr>
          <p:nvPr/>
        </p:nvPicPr>
        <p:blipFill>
          <a:blip r:embed="rId4"/>
          <a:srcRect/>
          <a:stretch>
            <a:fillRect/>
          </a:stretch>
        </p:blipFill>
        <p:spPr bwMode="auto">
          <a:xfrm>
            <a:off x="4929190" y="4724400"/>
            <a:ext cx="3605210" cy="1905000"/>
          </a:xfrm>
          <a:prstGeom prst="rect">
            <a:avLst/>
          </a:prstGeom>
          <a:noFill/>
          <a:ln w="9525">
            <a:noFill/>
            <a:miter lim="800000"/>
            <a:headEnd/>
            <a:tailEnd/>
          </a:ln>
        </p:spPr>
      </p:pic>
      <p:sp>
        <p:nvSpPr>
          <p:cNvPr id="12" name="矩形 11"/>
          <p:cNvSpPr/>
          <p:nvPr/>
        </p:nvSpPr>
        <p:spPr>
          <a:xfrm>
            <a:off x="304800" y="1447800"/>
            <a:ext cx="3924040" cy="843308"/>
          </a:xfrm>
          <a:prstGeom prst="rect">
            <a:avLst/>
          </a:prstGeom>
        </p:spPr>
        <p:txBody>
          <a:bodyPr wrap="square">
            <a:spAutoFit/>
          </a:bodyPr>
          <a:lstStyle/>
          <a:p>
            <a:pPr eaLnBrk="1" hangingPunct="1">
              <a:spcBef>
                <a:spcPct val="20000"/>
              </a:spcBef>
            </a:pPr>
            <a:r>
              <a:rPr lang="en-US" altLang="zh-CN" b="1" dirty="0" smtClean="0">
                <a:solidFill>
                  <a:srgbClr val="000000"/>
                </a:solidFill>
                <a:latin typeface="楷体_GB2312" pitchFamily="49" charset="-122"/>
                <a:ea typeface="楷体_GB2312" pitchFamily="49" charset="-122"/>
              </a:rPr>
              <a:t>1.</a:t>
            </a:r>
            <a:r>
              <a:rPr lang="zh-CN" altLang="zh-CN" b="1" dirty="0" smtClean="0">
                <a:solidFill>
                  <a:srgbClr val="000000"/>
                </a:solidFill>
                <a:latin typeface="楷体_GB2312" pitchFamily="49" charset="-122"/>
                <a:ea typeface="楷体_GB2312" pitchFamily="49" charset="-122"/>
              </a:rPr>
              <a:t>简单</a:t>
            </a:r>
            <a:r>
              <a:rPr lang="zh-CN" altLang="zh-CN" b="1" dirty="0">
                <a:solidFill>
                  <a:srgbClr val="000000"/>
                </a:solidFill>
                <a:latin typeface="楷体_GB2312" pitchFamily="49" charset="-122"/>
                <a:ea typeface="楷体_GB2312" pitchFamily="49" charset="-122"/>
              </a:rPr>
              <a:t>的或偶然的价值形式</a:t>
            </a:r>
            <a:endParaRPr lang="en-US" altLang="zh-CN" b="1" dirty="0">
              <a:solidFill>
                <a:srgbClr val="000000"/>
              </a:solidFill>
              <a:latin typeface="楷体_GB2312" pitchFamily="49" charset="-122"/>
              <a:ea typeface="楷体_GB2312" pitchFamily="49" charset="-122"/>
            </a:endParaRPr>
          </a:p>
          <a:p>
            <a:pPr eaLnBrk="1" hangingPunct="1">
              <a:spcBef>
                <a:spcPct val="20000"/>
              </a:spcBef>
            </a:pPr>
            <a:r>
              <a:rPr lang="zh-CN" altLang="en-US" sz="1400" b="1" dirty="0"/>
              <a:t>一种商品的价值偶然地个别地表现在另一种商品上。</a:t>
            </a:r>
            <a:endParaRPr lang="zh-CN" altLang="en-US" sz="1400" b="1" dirty="0"/>
          </a:p>
        </p:txBody>
      </p:sp>
      <p:sp>
        <p:nvSpPr>
          <p:cNvPr id="13" name="矩形 12"/>
          <p:cNvSpPr/>
          <p:nvPr/>
        </p:nvSpPr>
        <p:spPr>
          <a:xfrm>
            <a:off x="4495800" y="1447800"/>
            <a:ext cx="3630586" cy="800219"/>
          </a:xfrm>
          <a:prstGeom prst="rect">
            <a:avLst/>
          </a:prstGeom>
        </p:spPr>
        <p:txBody>
          <a:bodyPr wrap="square">
            <a:spAutoFit/>
          </a:bodyPr>
          <a:lstStyle/>
          <a:p>
            <a:pPr>
              <a:spcBef>
                <a:spcPct val="20000"/>
              </a:spcBef>
            </a:pPr>
            <a:r>
              <a:rPr lang="en-US" altLang="zh-CN" b="1" dirty="0">
                <a:solidFill>
                  <a:srgbClr val="000000"/>
                </a:solidFill>
                <a:latin typeface="楷体_GB2312" pitchFamily="49" charset="-122"/>
                <a:ea typeface="楷体_GB2312" pitchFamily="49" charset="-122"/>
              </a:rPr>
              <a:t>2.</a:t>
            </a:r>
            <a:r>
              <a:rPr lang="zh-CN" altLang="en-US" b="1" dirty="0" smtClean="0">
                <a:solidFill>
                  <a:srgbClr val="000000"/>
                </a:solidFill>
                <a:ea typeface="楷体_GB2312" pitchFamily="49" charset="-122"/>
              </a:rPr>
              <a:t>扩大</a:t>
            </a:r>
            <a:r>
              <a:rPr lang="zh-CN" altLang="en-US" b="1" dirty="0">
                <a:solidFill>
                  <a:srgbClr val="000000"/>
                </a:solidFill>
                <a:ea typeface="楷体_GB2312" pitchFamily="49" charset="-122"/>
              </a:rPr>
              <a:t>的价值形式</a:t>
            </a:r>
            <a:endParaRPr lang="en-US" altLang="zh-CN" b="1" dirty="0">
              <a:solidFill>
                <a:srgbClr val="000000"/>
              </a:solidFill>
              <a:ea typeface="楷体_GB2312" pitchFamily="49" charset="-122"/>
            </a:endParaRPr>
          </a:p>
          <a:p>
            <a:r>
              <a:rPr lang="zh-CN" altLang="en-US" sz="1400" b="1" dirty="0"/>
              <a:t>一种商品的价值表现在与它相交换的一系列商品上。</a:t>
            </a:r>
            <a:endParaRPr lang="zh-CN" altLang="en-US" sz="1400" b="1" dirty="0"/>
          </a:p>
        </p:txBody>
      </p:sp>
      <p:sp>
        <p:nvSpPr>
          <p:cNvPr id="14" name="矩形 13"/>
          <p:cNvSpPr/>
          <p:nvPr/>
        </p:nvSpPr>
        <p:spPr>
          <a:xfrm>
            <a:off x="357158" y="4000504"/>
            <a:ext cx="3991357" cy="800219"/>
          </a:xfrm>
          <a:prstGeom prst="rect">
            <a:avLst/>
          </a:prstGeom>
        </p:spPr>
        <p:txBody>
          <a:bodyPr wrap="square">
            <a:spAutoFit/>
          </a:bodyPr>
          <a:lstStyle/>
          <a:p>
            <a:r>
              <a:rPr lang="en-US" altLang="zh-CN" b="1" dirty="0" smtClean="0">
                <a:solidFill>
                  <a:srgbClr val="000000"/>
                </a:solidFill>
                <a:latin typeface="楷体_GB2312" pitchFamily="49" charset="-122"/>
                <a:ea typeface="楷体_GB2312" pitchFamily="49" charset="-122"/>
              </a:rPr>
              <a:t>3.</a:t>
            </a:r>
            <a:r>
              <a:rPr lang="zh-CN" altLang="en-US" b="1" dirty="0" smtClean="0">
                <a:solidFill>
                  <a:srgbClr val="000000"/>
                </a:solidFill>
                <a:ea typeface="楷体_GB2312" pitchFamily="49" charset="-122"/>
              </a:rPr>
              <a:t>一般的价值形式  </a:t>
            </a:r>
            <a:r>
              <a:rPr lang="zh-CN" altLang="en-US" sz="1400" b="1" dirty="0"/>
              <a:t>一切商品的价值都统一表现在从商品世界分离出来的充当一般等价物的某一种商品上。</a:t>
            </a:r>
            <a:endParaRPr lang="zh-CN" altLang="en-US" sz="1400" b="1" dirty="0"/>
          </a:p>
        </p:txBody>
      </p:sp>
      <p:sp>
        <p:nvSpPr>
          <p:cNvPr id="15" name="矩形 14"/>
          <p:cNvSpPr/>
          <p:nvPr/>
        </p:nvSpPr>
        <p:spPr>
          <a:xfrm>
            <a:off x="4495800" y="3962400"/>
            <a:ext cx="4192507" cy="584775"/>
          </a:xfrm>
          <a:prstGeom prst="rect">
            <a:avLst/>
          </a:prstGeom>
        </p:spPr>
        <p:txBody>
          <a:bodyPr wrap="square">
            <a:spAutoFit/>
          </a:bodyPr>
          <a:lstStyle/>
          <a:p>
            <a:r>
              <a:rPr lang="en-US" altLang="zh-CN" b="1" dirty="0" smtClean="0">
                <a:solidFill>
                  <a:srgbClr val="000000"/>
                </a:solidFill>
                <a:latin typeface="楷体_GB2312" pitchFamily="49" charset="-122"/>
                <a:ea typeface="楷体_GB2312" pitchFamily="49" charset="-122"/>
              </a:rPr>
              <a:t>4.</a:t>
            </a:r>
            <a:r>
              <a:rPr lang="zh-CN" altLang="en-US" b="1" dirty="0" smtClean="0">
                <a:solidFill>
                  <a:srgbClr val="C00000"/>
                </a:solidFill>
                <a:ea typeface="楷体_GB2312" pitchFamily="49" charset="-122"/>
              </a:rPr>
              <a:t>货币</a:t>
            </a:r>
            <a:r>
              <a:rPr lang="zh-CN" altLang="en-US" b="1" dirty="0" smtClean="0">
                <a:solidFill>
                  <a:srgbClr val="000000"/>
                </a:solidFill>
                <a:ea typeface="楷体_GB2312" pitchFamily="49" charset="-122"/>
              </a:rPr>
              <a:t>形式  </a:t>
            </a:r>
            <a:r>
              <a:rPr lang="zh-CN" altLang="en-US" sz="1400" b="1" dirty="0" smtClean="0"/>
              <a:t>当金银独占了一般等价物的地位时，一般价值形式就转化为货币</a:t>
            </a:r>
            <a:r>
              <a:rPr lang="zh-CN" altLang="en-US" sz="1400" b="1" dirty="0"/>
              <a:t>形式。</a:t>
            </a:r>
            <a:endParaRPr lang="zh-CN" altLang="en-US" sz="1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6"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ircle(in)">
                                      <p:cBhvr>
                                        <p:cTn id="17" dur="2000"/>
                                        <p:tgtEl>
                                          <p:spTgt spid="14"/>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descr="F:\2021年秋季学期20级学生马原课资料汇总\课件用图片和资料\8018.png"/>
          <p:cNvPicPr>
            <a:picLocks noChangeAspect="1" noChangeArrowheads="1"/>
          </p:cNvPicPr>
          <p:nvPr/>
        </p:nvPicPr>
        <p:blipFill>
          <a:blip r:embed="rId1"/>
          <a:srcRect/>
          <a:stretch>
            <a:fillRect/>
          </a:stretch>
        </p:blipFill>
        <p:spPr bwMode="auto">
          <a:xfrm>
            <a:off x="214282" y="1785926"/>
            <a:ext cx="8808623" cy="4929222"/>
          </a:xfrm>
          <a:prstGeom prst="rect">
            <a:avLst/>
          </a:prstGeom>
          <a:noFill/>
        </p:spPr>
      </p:pic>
      <p:sp>
        <p:nvSpPr>
          <p:cNvPr id="3" name="矩形 2"/>
          <p:cNvSpPr/>
          <p:nvPr/>
        </p:nvSpPr>
        <p:spPr>
          <a:xfrm>
            <a:off x="1928794" y="1142984"/>
            <a:ext cx="7001705"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zh-CN" altLang="zh-CN" sz="2800" b="1" dirty="0" smtClean="0">
                <a:solidFill>
                  <a:srgbClr val="C00000"/>
                </a:solidFill>
                <a:latin typeface="+mn-ea"/>
                <a:ea typeface="楷体_GB2312" pitchFamily="49" charset="-122"/>
              </a:rPr>
              <a:t>货币</a:t>
            </a:r>
            <a:r>
              <a:rPr lang="zh-CN" altLang="en-US" sz="2800" b="1" dirty="0" smtClean="0">
                <a:solidFill>
                  <a:srgbClr val="C00000"/>
                </a:solidFill>
                <a:latin typeface="+mn-ea"/>
                <a:ea typeface="楷体_GB2312" pitchFamily="49" charset="-122"/>
              </a:rPr>
              <a:t>五种职能一览表</a:t>
            </a:r>
            <a:endParaRPr lang="zh-CN" altLang="en-US" sz="2800" b="1" dirty="0"/>
          </a:p>
        </p:txBody>
      </p:sp>
      <p:sp>
        <p:nvSpPr>
          <p:cNvPr id="4" name="矩形 3"/>
          <p:cNvSpPr/>
          <p:nvPr/>
        </p:nvSpPr>
        <p:spPr>
          <a:xfrm>
            <a:off x="1928794" y="428604"/>
            <a:ext cx="7001705" cy="4616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zh-CN" sz="2400" b="1" dirty="0">
                <a:solidFill>
                  <a:srgbClr val="C00000"/>
                </a:solidFill>
                <a:latin typeface="+mn-ea"/>
                <a:ea typeface="楷体_GB2312" pitchFamily="49" charset="-122"/>
              </a:rPr>
              <a:t>货币：</a:t>
            </a:r>
            <a:r>
              <a:rPr lang="zh-CN" altLang="zh-CN" sz="2000" b="1" dirty="0">
                <a:solidFill>
                  <a:srgbClr val="000000"/>
                </a:solidFill>
                <a:latin typeface="+mn-ea"/>
                <a:ea typeface="楷体_GB2312" pitchFamily="49" charset="-122"/>
              </a:rPr>
              <a:t>在长期交换过程中形成的固定充当</a:t>
            </a:r>
            <a:r>
              <a:rPr lang="zh-CN" altLang="zh-CN" sz="2000" b="1" dirty="0">
                <a:solidFill>
                  <a:srgbClr val="C00000"/>
                </a:solidFill>
                <a:latin typeface="+mn-ea"/>
                <a:ea typeface="楷体_GB2312" pitchFamily="49" charset="-122"/>
              </a:rPr>
              <a:t>一般等价物</a:t>
            </a:r>
            <a:r>
              <a:rPr lang="zh-CN" altLang="zh-CN" sz="2000" b="1" dirty="0">
                <a:solidFill>
                  <a:srgbClr val="000000"/>
                </a:solidFill>
                <a:latin typeface="+mn-ea"/>
                <a:ea typeface="楷体_GB2312" pitchFamily="49" charset="-122"/>
              </a:rPr>
              <a:t>的商品</a:t>
            </a:r>
            <a:r>
              <a:rPr lang="zh-CN" altLang="en-US" sz="2000" b="1" dirty="0">
                <a:solidFill>
                  <a:srgbClr val="000000"/>
                </a:solidFill>
                <a:latin typeface="+mn-ea"/>
                <a:ea typeface="楷体_GB2312" pitchFamily="49" charset="-122"/>
              </a:rPr>
              <a:t>。</a:t>
            </a:r>
            <a:endParaRPr lang="zh-CN" altLang="en-US" sz="2000" dirty="0"/>
          </a:p>
        </p:txBody>
      </p:sp>
      <p:sp>
        <p:nvSpPr>
          <p:cNvPr id="5" name="流程图: 终止 4"/>
          <p:cNvSpPr/>
          <p:nvPr/>
        </p:nvSpPr>
        <p:spPr>
          <a:xfrm>
            <a:off x="142844" y="642918"/>
            <a:ext cx="1643074" cy="660951"/>
          </a:xfrm>
          <a:prstGeom prst="flowChartTermina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货币的概念</a:t>
            </a:r>
            <a:endParaRPr lang="en-US" altLang="zh-CN" sz="2000" b="1" dirty="0" smtClean="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endParaRPr>
          </a:p>
          <a:p>
            <a:pPr algn="ctr"/>
            <a:r>
              <a:rPr lang="zh-CN" altLang="en-US" sz="2000" b="1" dirty="0" smtClean="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及其</a:t>
            </a:r>
            <a:r>
              <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职能</a:t>
            </a:r>
            <a:endPar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终止 1"/>
          <p:cNvSpPr/>
          <p:nvPr/>
        </p:nvSpPr>
        <p:spPr>
          <a:xfrm>
            <a:off x="0" y="170479"/>
            <a:ext cx="2340140" cy="660951"/>
          </a:xfrm>
          <a:prstGeom prst="flowChartTermina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货币出现的</a:t>
            </a:r>
            <a:r>
              <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意义</a:t>
            </a:r>
            <a:endPar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endParaRPr>
          </a:p>
        </p:txBody>
      </p:sp>
      <p:sp>
        <p:nvSpPr>
          <p:cNvPr id="13" name="矩形 12"/>
          <p:cNvSpPr/>
          <p:nvPr/>
        </p:nvSpPr>
        <p:spPr>
          <a:xfrm>
            <a:off x="1066800" y="990600"/>
            <a:ext cx="5903631" cy="840230"/>
          </a:xfrm>
          <a:prstGeom prst="rect">
            <a:avLst/>
          </a:prstGeom>
        </p:spPr>
        <p:txBody>
          <a:bodyPr wrap="square">
            <a:spAutoFit/>
          </a:bodyPr>
          <a:lstStyle/>
          <a:p>
            <a:pPr eaLnBrk="1" hangingPunct="1">
              <a:lnSpc>
                <a:spcPct val="90000"/>
              </a:lnSpc>
            </a:pPr>
            <a:r>
              <a:rPr lang="zh-CN" altLang="zh-CN" b="1" dirty="0">
                <a:solidFill>
                  <a:srgbClr val="000000"/>
                </a:solidFill>
                <a:ea typeface="楷体_GB2312" pitchFamily="49" charset="-122"/>
              </a:rPr>
              <a:t>货币产生后，整个商品世界分化为两极：</a:t>
            </a:r>
            <a:endParaRPr lang="en-US" altLang="zh-CN" b="1" dirty="0">
              <a:solidFill>
                <a:srgbClr val="000000"/>
              </a:solidFill>
              <a:ea typeface="楷体_GB2312" pitchFamily="49" charset="-122"/>
            </a:endParaRPr>
          </a:p>
          <a:p>
            <a:pPr eaLnBrk="1" hangingPunct="1">
              <a:lnSpc>
                <a:spcPct val="90000"/>
              </a:lnSpc>
            </a:pPr>
            <a:r>
              <a:rPr lang="zh-CN" altLang="zh-CN" b="1" dirty="0">
                <a:solidFill>
                  <a:srgbClr val="000000"/>
                </a:solidFill>
                <a:ea typeface="楷体_GB2312" pitchFamily="49" charset="-122"/>
              </a:rPr>
              <a:t>一极是各种各样的具体商品，分别代表不同的使用价值；一极是货币，代表商品的价值。</a:t>
            </a:r>
            <a:endParaRPr lang="zh-CN" altLang="zh-CN" b="1" dirty="0">
              <a:solidFill>
                <a:srgbClr val="000000"/>
              </a:solidFill>
              <a:ea typeface="楷体_GB2312" pitchFamily="49" charset="-122"/>
            </a:endParaRPr>
          </a:p>
        </p:txBody>
      </p:sp>
      <p:sp>
        <p:nvSpPr>
          <p:cNvPr id="18" name="矩形 17"/>
          <p:cNvSpPr/>
          <p:nvPr/>
        </p:nvSpPr>
        <p:spPr>
          <a:xfrm>
            <a:off x="857224" y="2928934"/>
            <a:ext cx="7255133" cy="590931"/>
          </a:xfrm>
          <a:prstGeom prst="rect">
            <a:avLst/>
          </a:prstGeom>
        </p:spPr>
        <p:txBody>
          <a:bodyPr wrap="square">
            <a:spAutoFit/>
          </a:bodyPr>
          <a:lstStyle/>
          <a:p>
            <a:pPr eaLnBrk="1" hangingPunct="1">
              <a:lnSpc>
                <a:spcPct val="90000"/>
              </a:lnSpc>
            </a:pPr>
            <a:r>
              <a:rPr lang="zh-CN" altLang="zh-CN" b="1" dirty="0">
                <a:solidFill>
                  <a:srgbClr val="000000"/>
                </a:solidFill>
                <a:ea typeface="楷体_GB2312" pitchFamily="49" charset="-122"/>
              </a:rPr>
              <a:t>货币的出现，有利于解决商品交换的困难，促进商品经济的发展。</a:t>
            </a:r>
            <a:endParaRPr lang="en-US" altLang="zh-CN" b="1" dirty="0">
              <a:solidFill>
                <a:srgbClr val="000000"/>
              </a:solidFill>
              <a:ea typeface="楷体_GB2312" pitchFamily="49" charset="-122"/>
            </a:endParaRPr>
          </a:p>
          <a:p>
            <a:pPr eaLnBrk="1" hangingPunct="1">
              <a:lnSpc>
                <a:spcPct val="90000"/>
              </a:lnSpc>
            </a:pPr>
            <a:r>
              <a:rPr lang="zh-CN" altLang="en-US" b="1" dirty="0">
                <a:solidFill>
                  <a:srgbClr val="000000"/>
                </a:solidFill>
                <a:ea typeface="楷体_GB2312" pitchFamily="49" charset="-122"/>
              </a:rPr>
              <a:t>但它的出现也扩大了商品经济的矛盾，蕴藏危机的可能。</a:t>
            </a:r>
            <a:endParaRPr lang="zh-CN" altLang="zh-CN" b="1" dirty="0">
              <a:solidFill>
                <a:srgbClr val="000000"/>
              </a:solidFill>
              <a:ea typeface="楷体_GB2312" pitchFamily="49" charset="-122"/>
            </a:endParaRPr>
          </a:p>
        </p:txBody>
      </p:sp>
      <p:sp>
        <p:nvSpPr>
          <p:cNvPr id="19" name="矩形 18"/>
          <p:cNvSpPr/>
          <p:nvPr/>
        </p:nvSpPr>
        <p:spPr>
          <a:xfrm>
            <a:off x="1071538" y="2000240"/>
            <a:ext cx="553998" cy="698268"/>
          </a:xfrm>
          <a:prstGeom prst="rect">
            <a:avLst/>
          </a:prstGeom>
        </p:spPr>
        <p:txBody>
          <a:bodyPr vert="eaVert" wrap="none">
            <a:spAutoFit/>
          </a:bodyPr>
          <a:lstStyle/>
          <a:p>
            <a:r>
              <a:rPr lang="zh-CN" altLang="en-US" sz="2400" b="1" dirty="0">
                <a:solidFill>
                  <a:srgbClr val="C00000"/>
                </a:solidFill>
                <a:latin typeface="楷体_GB2312" pitchFamily="49" charset="-122"/>
                <a:ea typeface="楷体_GB2312" pitchFamily="49" charset="-122"/>
              </a:rPr>
              <a:t>商品</a:t>
            </a:r>
            <a:endParaRPr lang="zh-CN" altLang="en-US" sz="2400" dirty="0">
              <a:solidFill>
                <a:srgbClr val="C00000"/>
              </a:solidFill>
            </a:endParaRPr>
          </a:p>
        </p:txBody>
      </p:sp>
      <p:sp>
        <p:nvSpPr>
          <p:cNvPr id="20" name="矩形 19"/>
          <p:cNvSpPr/>
          <p:nvPr/>
        </p:nvSpPr>
        <p:spPr>
          <a:xfrm>
            <a:off x="2786050" y="2000240"/>
            <a:ext cx="553998" cy="698268"/>
          </a:xfrm>
          <a:prstGeom prst="rect">
            <a:avLst/>
          </a:prstGeom>
        </p:spPr>
        <p:txBody>
          <a:bodyPr vert="eaVert" wrap="none">
            <a:spAutoFit/>
          </a:bodyPr>
          <a:lstStyle/>
          <a:p>
            <a:r>
              <a:rPr lang="zh-CN" altLang="en-US" sz="2400" b="1" dirty="0">
                <a:solidFill>
                  <a:srgbClr val="C00000"/>
                </a:solidFill>
                <a:latin typeface="楷体_GB2312" pitchFamily="49" charset="-122"/>
                <a:ea typeface="楷体_GB2312" pitchFamily="49" charset="-122"/>
              </a:rPr>
              <a:t>货币</a:t>
            </a:r>
            <a:endParaRPr lang="zh-CN" altLang="en-US" sz="2400" dirty="0">
              <a:solidFill>
                <a:srgbClr val="C00000"/>
              </a:solidFill>
            </a:endParaRPr>
          </a:p>
        </p:txBody>
      </p:sp>
      <p:sp>
        <p:nvSpPr>
          <p:cNvPr id="21" name="箭头: 左右 20"/>
          <p:cNvSpPr/>
          <p:nvPr/>
        </p:nvSpPr>
        <p:spPr>
          <a:xfrm>
            <a:off x="1857356" y="2214554"/>
            <a:ext cx="603731" cy="233479"/>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grpSp>
        <p:nvGrpSpPr>
          <p:cNvPr id="14" name="组合 41987"/>
          <p:cNvGrpSpPr/>
          <p:nvPr/>
        </p:nvGrpSpPr>
        <p:grpSpPr bwMode="auto">
          <a:xfrm>
            <a:off x="285720" y="3714752"/>
            <a:ext cx="8464550" cy="2665412"/>
            <a:chOff x="0" y="0"/>
            <a:chExt cx="5171" cy="1679"/>
          </a:xfrm>
        </p:grpSpPr>
        <p:sp>
          <p:nvSpPr>
            <p:cNvPr id="16" name="矩形 41988"/>
            <p:cNvSpPr>
              <a:spLocks noChangeArrowheads="1"/>
            </p:cNvSpPr>
            <p:nvPr/>
          </p:nvSpPr>
          <p:spPr bwMode="auto">
            <a:xfrm flipH="1">
              <a:off x="0" y="0"/>
              <a:ext cx="5171" cy="1679"/>
            </a:xfrm>
            <a:prstGeom prst="rect">
              <a:avLst/>
            </a:prstGeom>
            <a:solidFill>
              <a:schemeClr val="accent1"/>
            </a:solidFill>
            <a:ln w="9525">
              <a:solidFill>
                <a:schemeClr val="tx1"/>
              </a:solidFill>
              <a:miter lim="800000"/>
            </a:ln>
          </p:spPr>
          <p:txBody>
            <a:bodyPr/>
            <a:lstStyle/>
            <a:p>
              <a:pPr algn="ctr"/>
              <a:endParaRPr lang="zh-CN" altLang="en-US"/>
            </a:p>
          </p:txBody>
        </p:sp>
        <p:sp>
          <p:nvSpPr>
            <p:cNvPr id="22" name="矩形 41989"/>
            <p:cNvSpPr>
              <a:spLocks noChangeArrowheads="1"/>
            </p:cNvSpPr>
            <p:nvPr/>
          </p:nvSpPr>
          <p:spPr bwMode="auto">
            <a:xfrm>
              <a:off x="3493" y="317"/>
              <a:ext cx="308" cy="635"/>
            </a:xfrm>
            <a:prstGeom prst="rect">
              <a:avLst/>
            </a:prstGeom>
            <a:gradFill rotWithShape="0">
              <a:gsLst>
                <a:gs pos="0">
                  <a:srgbClr val="FFFF99"/>
                </a:gs>
                <a:gs pos="50000">
                  <a:srgbClr val="FFFFFF"/>
                </a:gs>
                <a:gs pos="100000">
                  <a:srgbClr val="FFFF99"/>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FF99"/>
              </a:extrusionClr>
            </a:sp3d>
          </p:spPr>
          <p:txBody>
            <a:bodyPr vert="eaVert" anchor="ctr">
              <a:spAutoFit/>
              <a:flatTx/>
            </a:bodyPr>
            <a:lstStyle/>
            <a:p>
              <a:pPr algn="ctr"/>
              <a:r>
                <a:rPr lang="zh-CN" altLang="en-US" sz="2000">
                  <a:solidFill>
                    <a:srgbClr val="FF0000"/>
                  </a:solidFill>
                </a:rPr>
                <a:t>商 品</a:t>
              </a:r>
              <a:endParaRPr lang="zh-CN" altLang="en-US" sz="2000">
                <a:solidFill>
                  <a:srgbClr val="FF0000"/>
                </a:solidFill>
              </a:endParaRPr>
            </a:p>
          </p:txBody>
        </p:sp>
        <p:sp>
          <p:nvSpPr>
            <p:cNvPr id="23" name="矩形 41990"/>
            <p:cNvSpPr>
              <a:spLocks noChangeArrowheads="1"/>
            </p:cNvSpPr>
            <p:nvPr/>
          </p:nvSpPr>
          <p:spPr bwMode="auto">
            <a:xfrm>
              <a:off x="227" y="317"/>
              <a:ext cx="308" cy="668"/>
            </a:xfrm>
            <a:prstGeom prst="rect">
              <a:avLst/>
            </a:prstGeom>
            <a:gradFill rotWithShape="0">
              <a:gsLst>
                <a:gs pos="0">
                  <a:srgbClr val="FFFF99"/>
                </a:gs>
                <a:gs pos="50000">
                  <a:srgbClr val="FFFFFF"/>
                </a:gs>
                <a:gs pos="100000">
                  <a:srgbClr val="FFFF99"/>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FF99"/>
              </a:extrusionClr>
            </a:sp3d>
          </p:spPr>
          <p:txBody>
            <a:bodyPr vert="eaVert" anchor="ctr">
              <a:spAutoFit/>
              <a:flatTx/>
            </a:bodyPr>
            <a:lstStyle/>
            <a:p>
              <a:pPr algn="ctr"/>
              <a:r>
                <a:rPr lang="zh-CN" altLang="en-US" sz="2000">
                  <a:solidFill>
                    <a:srgbClr val="FF0000"/>
                  </a:solidFill>
                </a:rPr>
                <a:t>劳   动</a:t>
              </a:r>
              <a:endParaRPr lang="zh-CN" altLang="en-US" sz="2000">
                <a:solidFill>
                  <a:srgbClr val="FF0000"/>
                </a:solidFill>
              </a:endParaRPr>
            </a:p>
          </p:txBody>
        </p:sp>
        <p:sp>
          <p:nvSpPr>
            <p:cNvPr id="24" name="直接连接符 41991"/>
            <p:cNvSpPr>
              <a:spLocks noChangeShapeType="1"/>
            </p:cNvSpPr>
            <p:nvPr/>
          </p:nvSpPr>
          <p:spPr bwMode="auto">
            <a:xfrm>
              <a:off x="545" y="680"/>
              <a:ext cx="181" cy="0"/>
            </a:xfrm>
            <a:prstGeom prst="line">
              <a:avLst/>
            </a:prstGeom>
            <a:noFill/>
            <a:ln w="38100">
              <a:solidFill>
                <a:srgbClr val="800000"/>
              </a:solidFill>
              <a:round/>
            </a:ln>
          </p:spPr>
          <p:txBody>
            <a:bodyPr/>
            <a:lstStyle/>
            <a:p>
              <a:endParaRPr lang="zh-CN" altLang="en-US"/>
            </a:p>
          </p:txBody>
        </p:sp>
        <p:sp>
          <p:nvSpPr>
            <p:cNvPr id="25" name="直接连接符 41992"/>
            <p:cNvSpPr>
              <a:spLocks noChangeShapeType="1"/>
            </p:cNvSpPr>
            <p:nvPr/>
          </p:nvSpPr>
          <p:spPr bwMode="auto">
            <a:xfrm>
              <a:off x="726" y="952"/>
              <a:ext cx="136" cy="0"/>
            </a:xfrm>
            <a:prstGeom prst="line">
              <a:avLst/>
            </a:prstGeom>
            <a:noFill/>
            <a:ln w="38100">
              <a:solidFill>
                <a:srgbClr val="800000"/>
              </a:solidFill>
              <a:round/>
            </a:ln>
          </p:spPr>
          <p:txBody>
            <a:bodyPr/>
            <a:lstStyle/>
            <a:p>
              <a:endParaRPr lang="zh-CN" altLang="en-US"/>
            </a:p>
          </p:txBody>
        </p:sp>
        <p:sp>
          <p:nvSpPr>
            <p:cNvPr id="26" name="直接连接符 41993"/>
            <p:cNvSpPr>
              <a:spLocks noChangeShapeType="1"/>
            </p:cNvSpPr>
            <p:nvPr/>
          </p:nvSpPr>
          <p:spPr bwMode="auto">
            <a:xfrm>
              <a:off x="726" y="408"/>
              <a:ext cx="136" cy="0"/>
            </a:xfrm>
            <a:prstGeom prst="line">
              <a:avLst/>
            </a:prstGeom>
            <a:noFill/>
            <a:ln w="38100">
              <a:solidFill>
                <a:srgbClr val="800000"/>
              </a:solidFill>
              <a:round/>
            </a:ln>
          </p:spPr>
          <p:txBody>
            <a:bodyPr/>
            <a:lstStyle/>
            <a:p>
              <a:endParaRPr lang="zh-CN" altLang="en-US"/>
            </a:p>
          </p:txBody>
        </p:sp>
        <p:sp>
          <p:nvSpPr>
            <p:cNvPr id="27" name="直接连接符 41994"/>
            <p:cNvSpPr>
              <a:spLocks noChangeShapeType="1"/>
            </p:cNvSpPr>
            <p:nvPr/>
          </p:nvSpPr>
          <p:spPr bwMode="auto">
            <a:xfrm>
              <a:off x="726" y="408"/>
              <a:ext cx="0" cy="544"/>
            </a:xfrm>
            <a:prstGeom prst="line">
              <a:avLst/>
            </a:prstGeom>
            <a:noFill/>
            <a:ln w="38100">
              <a:solidFill>
                <a:srgbClr val="800000"/>
              </a:solidFill>
              <a:round/>
            </a:ln>
          </p:spPr>
          <p:txBody>
            <a:bodyPr/>
            <a:lstStyle/>
            <a:p>
              <a:endParaRPr lang="zh-CN" altLang="en-US"/>
            </a:p>
          </p:txBody>
        </p:sp>
        <p:sp>
          <p:nvSpPr>
            <p:cNvPr id="28" name="直接连接符 41995"/>
            <p:cNvSpPr>
              <a:spLocks noChangeShapeType="1"/>
            </p:cNvSpPr>
            <p:nvPr/>
          </p:nvSpPr>
          <p:spPr bwMode="auto">
            <a:xfrm>
              <a:off x="3130" y="907"/>
              <a:ext cx="136" cy="0"/>
            </a:xfrm>
            <a:prstGeom prst="line">
              <a:avLst/>
            </a:prstGeom>
            <a:noFill/>
            <a:ln w="38100">
              <a:solidFill>
                <a:srgbClr val="800000"/>
              </a:solidFill>
              <a:round/>
            </a:ln>
          </p:spPr>
          <p:txBody>
            <a:bodyPr/>
            <a:lstStyle/>
            <a:p>
              <a:endParaRPr lang="zh-CN" altLang="en-US"/>
            </a:p>
          </p:txBody>
        </p:sp>
        <p:sp>
          <p:nvSpPr>
            <p:cNvPr id="29" name="直接连接符 41996"/>
            <p:cNvSpPr>
              <a:spLocks noChangeShapeType="1"/>
            </p:cNvSpPr>
            <p:nvPr/>
          </p:nvSpPr>
          <p:spPr bwMode="auto">
            <a:xfrm>
              <a:off x="3266" y="362"/>
              <a:ext cx="0" cy="544"/>
            </a:xfrm>
            <a:prstGeom prst="line">
              <a:avLst/>
            </a:prstGeom>
            <a:noFill/>
            <a:ln w="38100">
              <a:solidFill>
                <a:srgbClr val="800000"/>
              </a:solidFill>
              <a:round/>
            </a:ln>
          </p:spPr>
          <p:txBody>
            <a:bodyPr/>
            <a:lstStyle/>
            <a:p>
              <a:endParaRPr lang="zh-CN" altLang="en-US"/>
            </a:p>
          </p:txBody>
        </p:sp>
        <p:sp>
          <p:nvSpPr>
            <p:cNvPr id="30" name="直接连接符 41997"/>
            <p:cNvSpPr>
              <a:spLocks noChangeShapeType="1"/>
            </p:cNvSpPr>
            <p:nvPr/>
          </p:nvSpPr>
          <p:spPr bwMode="auto">
            <a:xfrm>
              <a:off x="3266" y="635"/>
              <a:ext cx="136" cy="0"/>
            </a:xfrm>
            <a:prstGeom prst="line">
              <a:avLst/>
            </a:prstGeom>
            <a:noFill/>
            <a:ln w="38100">
              <a:solidFill>
                <a:srgbClr val="800000"/>
              </a:solidFill>
              <a:round/>
            </a:ln>
          </p:spPr>
          <p:txBody>
            <a:bodyPr/>
            <a:lstStyle/>
            <a:p>
              <a:endParaRPr lang="zh-CN" altLang="en-US"/>
            </a:p>
          </p:txBody>
        </p:sp>
        <p:sp>
          <p:nvSpPr>
            <p:cNvPr id="31" name="直接连接符 41998"/>
            <p:cNvSpPr>
              <a:spLocks noChangeShapeType="1"/>
            </p:cNvSpPr>
            <p:nvPr/>
          </p:nvSpPr>
          <p:spPr bwMode="auto">
            <a:xfrm>
              <a:off x="3130" y="362"/>
              <a:ext cx="136" cy="0"/>
            </a:xfrm>
            <a:prstGeom prst="line">
              <a:avLst/>
            </a:prstGeom>
            <a:noFill/>
            <a:ln w="38100">
              <a:solidFill>
                <a:srgbClr val="800000"/>
              </a:solidFill>
              <a:round/>
            </a:ln>
          </p:spPr>
          <p:txBody>
            <a:bodyPr/>
            <a:lstStyle/>
            <a:p>
              <a:endParaRPr lang="zh-CN" altLang="en-US"/>
            </a:p>
          </p:txBody>
        </p:sp>
        <p:sp>
          <p:nvSpPr>
            <p:cNvPr id="32" name="椭圆 41999"/>
            <p:cNvSpPr>
              <a:spLocks noChangeArrowheads="1"/>
            </p:cNvSpPr>
            <p:nvPr/>
          </p:nvSpPr>
          <p:spPr bwMode="auto">
            <a:xfrm>
              <a:off x="862" y="227"/>
              <a:ext cx="952" cy="301"/>
            </a:xfrm>
            <a:prstGeom prst="ellipse">
              <a:avLst/>
            </a:prstGeom>
            <a:gradFill rotWithShape="0">
              <a:gsLst>
                <a:gs pos="0">
                  <a:srgbClr val="FFFF99"/>
                </a:gs>
                <a:gs pos="50000">
                  <a:srgbClr val="FFFFFF"/>
                </a:gs>
                <a:gs pos="100000">
                  <a:srgbClr val="FFFF99"/>
                </a:gs>
              </a:gsLst>
              <a:lin ang="0" scaled="1"/>
            </a:gradFill>
            <a:ln w="9525">
              <a:round/>
            </a:ln>
            <a:scene3d>
              <a:camera prst="legacyObliqueTopLeft"/>
              <a:lightRig rig="legacyFlat3" dir="t"/>
            </a:scene3d>
            <a:sp3d extrusionH="430200" prstMaterial="legacyMatte">
              <a:bevelT w="13500" h="13500" prst="angle"/>
              <a:bevelB w="13500" h="13500" prst="angle"/>
              <a:extrusionClr>
                <a:srgbClr val="FFFF99"/>
              </a:extrusionClr>
            </a:sp3d>
          </p:spPr>
          <p:txBody>
            <a:bodyPr anchor="ctr">
              <a:spAutoFit/>
              <a:flatTx/>
            </a:bodyPr>
            <a:lstStyle/>
            <a:p>
              <a:pPr algn="ctr"/>
              <a:r>
                <a:rPr lang="zh-CN" altLang="en-US" sz="1600">
                  <a:solidFill>
                    <a:srgbClr val="FF0000"/>
                  </a:solidFill>
                </a:rPr>
                <a:t>抽象劳动</a:t>
              </a:r>
              <a:endParaRPr lang="zh-CN" altLang="en-US" sz="1600">
                <a:solidFill>
                  <a:srgbClr val="FF0000"/>
                </a:solidFill>
              </a:endParaRPr>
            </a:p>
          </p:txBody>
        </p:sp>
        <p:sp>
          <p:nvSpPr>
            <p:cNvPr id="33" name="椭圆 42000"/>
            <p:cNvSpPr>
              <a:spLocks noChangeArrowheads="1"/>
            </p:cNvSpPr>
            <p:nvPr/>
          </p:nvSpPr>
          <p:spPr bwMode="auto">
            <a:xfrm>
              <a:off x="862" y="772"/>
              <a:ext cx="952" cy="301"/>
            </a:xfrm>
            <a:prstGeom prst="ellipse">
              <a:avLst/>
            </a:prstGeom>
            <a:gradFill rotWithShape="0">
              <a:gsLst>
                <a:gs pos="0">
                  <a:srgbClr val="FFFF99"/>
                </a:gs>
                <a:gs pos="50000">
                  <a:srgbClr val="FFFFFF"/>
                </a:gs>
                <a:gs pos="100000">
                  <a:srgbClr val="FFFF99"/>
                </a:gs>
              </a:gsLst>
              <a:lin ang="0" scaled="1"/>
            </a:gradFill>
            <a:ln w="9525">
              <a:round/>
            </a:ln>
            <a:scene3d>
              <a:camera prst="legacyObliqueTopLeft"/>
              <a:lightRig rig="legacyFlat3" dir="t"/>
            </a:scene3d>
            <a:sp3d extrusionH="430200" prstMaterial="legacyMatte">
              <a:bevelT w="13500" h="13500" prst="angle"/>
              <a:bevelB w="13500" h="13500" prst="angle"/>
              <a:extrusionClr>
                <a:srgbClr val="FFFF99"/>
              </a:extrusionClr>
            </a:sp3d>
          </p:spPr>
          <p:txBody>
            <a:bodyPr anchor="ctr">
              <a:spAutoFit/>
              <a:flatTx/>
            </a:bodyPr>
            <a:lstStyle/>
            <a:p>
              <a:pPr algn="ctr"/>
              <a:r>
                <a:rPr lang="zh-CN" altLang="en-US" sz="1600">
                  <a:solidFill>
                    <a:srgbClr val="FF0000"/>
                  </a:solidFill>
                </a:rPr>
                <a:t>具体劳动</a:t>
              </a:r>
              <a:endParaRPr lang="zh-CN" altLang="en-US" sz="1600">
                <a:solidFill>
                  <a:srgbClr val="FF0000"/>
                </a:solidFill>
              </a:endParaRPr>
            </a:p>
          </p:txBody>
        </p:sp>
        <p:sp>
          <p:nvSpPr>
            <p:cNvPr id="34" name="椭圆 42001"/>
            <p:cNvSpPr>
              <a:spLocks noChangeArrowheads="1"/>
            </p:cNvSpPr>
            <p:nvPr/>
          </p:nvSpPr>
          <p:spPr bwMode="auto">
            <a:xfrm>
              <a:off x="2178" y="226"/>
              <a:ext cx="952" cy="303"/>
            </a:xfrm>
            <a:prstGeom prst="ellipse">
              <a:avLst/>
            </a:prstGeom>
            <a:gradFill rotWithShape="0">
              <a:gsLst>
                <a:gs pos="0">
                  <a:srgbClr val="FFFF99"/>
                </a:gs>
                <a:gs pos="50000">
                  <a:srgbClr val="FFFFFF"/>
                </a:gs>
                <a:gs pos="100000">
                  <a:srgbClr val="FFFF99"/>
                </a:gs>
              </a:gsLst>
              <a:lin ang="0" scaled="1"/>
            </a:gradFill>
            <a:ln w="9525">
              <a:round/>
            </a:ln>
            <a:scene3d>
              <a:camera prst="legacyObliqueTopLeft"/>
              <a:lightRig rig="legacyFlat3" dir="t"/>
            </a:scene3d>
            <a:sp3d extrusionH="430200" prstMaterial="legacyMatte">
              <a:bevelT w="13500" h="13500" prst="angle"/>
              <a:bevelB w="13500" h="13500" prst="angle"/>
              <a:extrusionClr>
                <a:srgbClr val="FFFF99"/>
              </a:extrusionClr>
            </a:sp3d>
          </p:spPr>
          <p:txBody>
            <a:bodyPr anchor="ctr">
              <a:spAutoFit/>
              <a:flatTx/>
            </a:bodyPr>
            <a:lstStyle/>
            <a:p>
              <a:pPr algn="ctr"/>
              <a:r>
                <a:rPr lang="zh-CN" altLang="en-US">
                  <a:solidFill>
                    <a:srgbClr val="FF0000"/>
                  </a:solidFill>
                </a:rPr>
                <a:t>价 值</a:t>
              </a:r>
              <a:endParaRPr lang="zh-CN" altLang="en-US">
                <a:solidFill>
                  <a:srgbClr val="FF0000"/>
                </a:solidFill>
              </a:endParaRPr>
            </a:p>
          </p:txBody>
        </p:sp>
        <p:sp>
          <p:nvSpPr>
            <p:cNvPr id="35" name="椭圆 42002"/>
            <p:cNvSpPr>
              <a:spLocks noChangeArrowheads="1"/>
            </p:cNvSpPr>
            <p:nvPr/>
          </p:nvSpPr>
          <p:spPr bwMode="auto">
            <a:xfrm>
              <a:off x="2178" y="726"/>
              <a:ext cx="952" cy="301"/>
            </a:xfrm>
            <a:prstGeom prst="ellipse">
              <a:avLst/>
            </a:prstGeom>
            <a:gradFill rotWithShape="0">
              <a:gsLst>
                <a:gs pos="0">
                  <a:srgbClr val="FFFF99"/>
                </a:gs>
                <a:gs pos="50000">
                  <a:srgbClr val="FFFFFF"/>
                </a:gs>
                <a:gs pos="100000">
                  <a:srgbClr val="FFFF99"/>
                </a:gs>
              </a:gsLst>
              <a:lin ang="0" scaled="1"/>
            </a:gradFill>
            <a:ln w="9525">
              <a:round/>
            </a:ln>
            <a:scene3d>
              <a:camera prst="legacyObliqueTopLeft"/>
              <a:lightRig rig="legacyFlat3" dir="t"/>
            </a:scene3d>
            <a:sp3d extrusionH="430200" prstMaterial="legacyMatte">
              <a:bevelT w="13500" h="13500" prst="angle"/>
              <a:bevelB w="13500" h="13500" prst="angle"/>
              <a:extrusionClr>
                <a:srgbClr val="FFFF99"/>
              </a:extrusionClr>
            </a:sp3d>
          </p:spPr>
          <p:txBody>
            <a:bodyPr anchor="ctr">
              <a:spAutoFit/>
              <a:flatTx/>
            </a:bodyPr>
            <a:lstStyle/>
            <a:p>
              <a:pPr algn="ctr"/>
              <a:r>
                <a:rPr lang="zh-CN" altLang="en-US" sz="1600">
                  <a:solidFill>
                    <a:srgbClr val="FF0000"/>
                  </a:solidFill>
                </a:rPr>
                <a:t>使用价值</a:t>
              </a:r>
              <a:endParaRPr lang="zh-CN" altLang="en-US" sz="1600">
                <a:solidFill>
                  <a:srgbClr val="FF0000"/>
                </a:solidFill>
              </a:endParaRPr>
            </a:p>
          </p:txBody>
        </p:sp>
        <p:sp>
          <p:nvSpPr>
            <p:cNvPr id="36" name="直接连接符 42003"/>
            <p:cNvSpPr>
              <a:spLocks noChangeShapeType="1"/>
            </p:cNvSpPr>
            <p:nvPr/>
          </p:nvSpPr>
          <p:spPr bwMode="auto">
            <a:xfrm>
              <a:off x="1815" y="362"/>
              <a:ext cx="317" cy="0"/>
            </a:xfrm>
            <a:prstGeom prst="line">
              <a:avLst/>
            </a:prstGeom>
            <a:noFill/>
            <a:ln w="38100">
              <a:solidFill>
                <a:srgbClr val="800000"/>
              </a:solidFill>
              <a:round/>
            </a:ln>
          </p:spPr>
          <p:txBody>
            <a:bodyPr/>
            <a:lstStyle/>
            <a:p>
              <a:endParaRPr lang="zh-CN" altLang="en-US"/>
            </a:p>
          </p:txBody>
        </p:sp>
        <p:sp>
          <p:nvSpPr>
            <p:cNvPr id="37" name="直接连接符 42004"/>
            <p:cNvSpPr>
              <a:spLocks noChangeShapeType="1"/>
            </p:cNvSpPr>
            <p:nvPr/>
          </p:nvSpPr>
          <p:spPr bwMode="auto">
            <a:xfrm>
              <a:off x="1815" y="907"/>
              <a:ext cx="363" cy="0"/>
            </a:xfrm>
            <a:prstGeom prst="line">
              <a:avLst/>
            </a:prstGeom>
            <a:noFill/>
            <a:ln w="38100">
              <a:solidFill>
                <a:srgbClr val="800000"/>
              </a:solidFill>
              <a:round/>
            </a:ln>
          </p:spPr>
          <p:txBody>
            <a:bodyPr/>
            <a:lstStyle/>
            <a:p>
              <a:endParaRPr lang="zh-CN" altLang="en-US"/>
            </a:p>
          </p:txBody>
        </p:sp>
        <p:sp>
          <p:nvSpPr>
            <p:cNvPr id="38" name="矩形 42005"/>
            <p:cNvSpPr>
              <a:spLocks noChangeArrowheads="1"/>
            </p:cNvSpPr>
            <p:nvPr/>
          </p:nvSpPr>
          <p:spPr bwMode="auto">
            <a:xfrm>
              <a:off x="4310" y="317"/>
              <a:ext cx="308" cy="635"/>
            </a:xfrm>
            <a:prstGeom prst="rect">
              <a:avLst/>
            </a:prstGeom>
            <a:gradFill rotWithShape="0">
              <a:gsLst>
                <a:gs pos="0">
                  <a:srgbClr val="FFFF99"/>
                </a:gs>
                <a:gs pos="50000">
                  <a:srgbClr val="FFFFFF"/>
                </a:gs>
                <a:gs pos="100000">
                  <a:srgbClr val="FFFF99"/>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FF99"/>
              </a:extrusionClr>
            </a:sp3d>
          </p:spPr>
          <p:txBody>
            <a:bodyPr vert="eaVert" anchor="ctr">
              <a:spAutoFit/>
              <a:flatTx/>
            </a:bodyPr>
            <a:lstStyle/>
            <a:p>
              <a:pPr algn="ctr"/>
              <a:r>
                <a:rPr lang="zh-CN" altLang="en-US" sz="2000">
                  <a:solidFill>
                    <a:srgbClr val="FF0000"/>
                  </a:solidFill>
                </a:rPr>
                <a:t>货  币</a:t>
              </a:r>
              <a:endParaRPr lang="zh-CN" altLang="en-US" sz="2000">
                <a:solidFill>
                  <a:srgbClr val="FF0000"/>
                </a:solidFill>
              </a:endParaRPr>
            </a:p>
          </p:txBody>
        </p:sp>
        <p:sp>
          <p:nvSpPr>
            <p:cNvPr id="39" name="矩形 42006"/>
            <p:cNvSpPr>
              <a:spLocks noChangeArrowheads="1"/>
            </p:cNvSpPr>
            <p:nvPr/>
          </p:nvSpPr>
          <p:spPr bwMode="auto">
            <a:xfrm>
              <a:off x="2268" y="1224"/>
              <a:ext cx="921" cy="250"/>
            </a:xfrm>
            <a:prstGeom prst="rect">
              <a:avLst/>
            </a:prstGeom>
            <a:noFill/>
            <a:ln w="9525">
              <a:noFill/>
              <a:miter lim="800000"/>
            </a:ln>
          </p:spPr>
          <p:txBody>
            <a:bodyPr wrap="none">
              <a:spAutoFit/>
            </a:bodyPr>
            <a:lstStyle/>
            <a:p>
              <a:pPr algn="ctr"/>
              <a:r>
                <a:rPr lang="zh-CN" altLang="en-US" sz="2000">
                  <a:solidFill>
                    <a:srgbClr val="0000CC"/>
                  </a:solidFill>
                  <a:ea typeface="幼圆" pitchFamily="49" charset="-122"/>
                </a:rPr>
                <a:t>商品二因素</a:t>
              </a:r>
              <a:endParaRPr lang="zh-CN" altLang="en-US" sz="2000">
                <a:solidFill>
                  <a:srgbClr val="0000CC"/>
                </a:solidFill>
                <a:ea typeface="幼圆" pitchFamily="49" charset="-122"/>
              </a:endParaRPr>
            </a:p>
          </p:txBody>
        </p:sp>
        <p:sp>
          <p:nvSpPr>
            <p:cNvPr id="40" name="矩形 42007"/>
            <p:cNvSpPr>
              <a:spLocks noChangeArrowheads="1"/>
            </p:cNvSpPr>
            <p:nvPr/>
          </p:nvSpPr>
          <p:spPr bwMode="auto">
            <a:xfrm>
              <a:off x="908" y="1224"/>
              <a:ext cx="921" cy="250"/>
            </a:xfrm>
            <a:prstGeom prst="rect">
              <a:avLst/>
            </a:prstGeom>
            <a:noFill/>
            <a:ln w="9525">
              <a:noFill/>
              <a:miter lim="800000"/>
            </a:ln>
          </p:spPr>
          <p:txBody>
            <a:bodyPr wrap="none">
              <a:spAutoFit/>
            </a:bodyPr>
            <a:lstStyle/>
            <a:p>
              <a:pPr algn="ctr"/>
              <a:r>
                <a:rPr lang="zh-CN" altLang="en-US" sz="2000">
                  <a:solidFill>
                    <a:srgbClr val="0000CC"/>
                  </a:solidFill>
                  <a:ea typeface="幼圆" pitchFamily="49" charset="-122"/>
                </a:rPr>
                <a:t>劳动二重性</a:t>
              </a:r>
              <a:endParaRPr lang="zh-CN" altLang="en-US" sz="2000">
                <a:solidFill>
                  <a:srgbClr val="0000CC"/>
                </a:solidFill>
                <a:ea typeface="幼圆" pitchFamily="49" charset="-122"/>
              </a:endParaRPr>
            </a:p>
          </p:txBody>
        </p:sp>
        <p:sp>
          <p:nvSpPr>
            <p:cNvPr id="41" name="直接连接符 42008"/>
            <p:cNvSpPr>
              <a:spLocks noChangeShapeType="1"/>
            </p:cNvSpPr>
            <p:nvPr/>
          </p:nvSpPr>
          <p:spPr bwMode="auto">
            <a:xfrm>
              <a:off x="3811" y="635"/>
              <a:ext cx="453" cy="0"/>
            </a:xfrm>
            <a:prstGeom prst="line">
              <a:avLst/>
            </a:prstGeom>
            <a:noFill/>
            <a:ln w="38100">
              <a:solidFill>
                <a:srgbClr val="800000"/>
              </a:solidFill>
              <a:round/>
            </a:ln>
          </p:spPr>
          <p:txBody>
            <a:bodyPr/>
            <a:lstStyle/>
            <a:p>
              <a:endParaRPr lang="zh-CN" altLang="en-US"/>
            </a:p>
          </p:txBody>
        </p:sp>
      </p:grpSp>
      <p:sp>
        <p:nvSpPr>
          <p:cNvPr id="42" name="矩形 41"/>
          <p:cNvSpPr/>
          <p:nvPr/>
        </p:nvSpPr>
        <p:spPr>
          <a:xfrm>
            <a:off x="3571868" y="2071678"/>
            <a:ext cx="4826241" cy="590931"/>
          </a:xfrm>
          <a:prstGeom prst="rect">
            <a:avLst/>
          </a:prstGeom>
        </p:spPr>
        <p:txBody>
          <a:bodyPr wrap="square">
            <a:spAutoFit/>
          </a:bodyPr>
          <a:lstStyle/>
          <a:p>
            <a:pPr eaLnBrk="1" hangingPunct="1">
              <a:lnSpc>
                <a:spcPct val="90000"/>
              </a:lnSpc>
            </a:pPr>
            <a:r>
              <a:rPr lang="zh-CN" altLang="en-US" b="1" dirty="0" smtClean="0">
                <a:solidFill>
                  <a:srgbClr val="000000"/>
                </a:solidFill>
                <a:ea typeface="楷体_GB2312" pitchFamily="49" charset="-122"/>
              </a:rPr>
              <a:t>货币出现后，</a:t>
            </a:r>
            <a:r>
              <a:rPr lang="zh-CN" altLang="zh-CN" b="1" dirty="0" smtClean="0">
                <a:solidFill>
                  <a:srgbClr val="000000"/>
                </a:solidFill>
                <a:ea typeface="楷体_GB2312" pitchFamily="49" charset="-122"/>
              </a:rPr>
              <a:t>商品</a:t>
            </a:r>
            <a:r>
              <a:rPr lang="zh-CN" altLang="en-US" b="1" dirty="0" smtClean="0">
                <a:solidFill>
                  <a:srgbClr val="000000"/>
                </a:solidFill>
                <a:ea typeface="楷体_GB2312" pitchFamily="49" charset="-122"/>
              </a:rPr>
              <a:t>内在的使用价值和价值的矛盾外化为商品与货币的对立。</a:t>
            </a:r>
            <a:endParaRPr lang="zh-CN" altLang="zh-CN" b="1" dirty="0">
              <a:solidFill>
                <a:srgbClr val="000000"/>
              </a:solidFill>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0"/>
                                        </p:tgtEl>
                                      </p:cBhvr>
                                    </p:animEffect>
                                    <p:animScale>
                                      <p:cBhvr>
                                        <p:cTn id="10"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文本框 43010"/>
          <p:cNvSpPr txBox="1">
            <a:spLocks noChangeArrowheads="1"/>
          </p:cNvSpPr>
          <p:nvPr/>
        </p:nvSpPr>
        <p:spPr bwMode="auto">
          <a:xfrm>
            <a:off x="323850" y="1196975"/>
            <a:ext cx="8504238" cy="434975"/>
          </a:xfrm>
          <a:prstGeom prst="rect">
            <a:avLst/>
          </a:prstGeom>
          <a:solidFill>
            <a:srgbClr val="CCFFCC"/>
          </a:solidFill>
          <a:ln w="9525">
            <a:noFill/>
            <a:miter lim="800000"/>
          </a:ln>
        </p:spPr>
        <p:txBody>
          <a:bodyPr>
            <a:spAutoFit/>
          </a:bodyPr>
          <a:lstStyle/>
          <a:p>
            <a:pPr>
              <a:lnSpc>
                <a:spcPct val="125000"/>
              </a:lnSpc>
            </a:pPr>
            <a:r>
              <a:rPr lang="zh-CN" altLang="en-US" b="1" dirty="0">
                <a:solidFill>
                  <a:srgbClr val="0000CC"/>
                </a:solidFill>
                <a:latin typeface="华文行楷" pitchFamily="2" charset="-122"/>
                <a:ea typeface="幼圆" pitchFamily="49" charset="-122"/>
              </a:rPr>
              <a:t>  价值规律是商品生产和商品交换的基本规律。</a:t>
            </a:r>
            <a:endParaRPr lang="zh-CN" altLang="en-US" b="1" dirty="0">
              <a:solidFill>
                <a:srgbClr val="0000CC"/>
              </a:solidFill>
              <a:latin typeface="Arial" panose="020B0604020202020204" pitchFamily="34" charset="0"/>
              <a:ea typeface="幼圆" pitchFamily="49" charset="-122"/>
            </a:endParaRPr>
          </a:p>
        </p:txBody>
      </p:sp>
      <p:grpSp>
        <p:nvGrpSpPr>
          <p:cNvPr id="41990" name="组合 43015"/>
          <p:cNvGrpSpPr/>
          <p:nvPr/>
        </p:nvGrpSpPr>
        <p:grpSpPr bwMode="auto">
          <a:xfrm>
            <a:off x="611188" y="1773238"/>
            <a:ext cx="3675060" cy="609600"/>
            <a:chOff x="0" y="0"/>
            <a:chExt cx="3696" cy="384"/>
          </a:xfrm>
        </p:grpSpPr>
        <p:sp>
          <p:nvSpPr>
            <p:cNvPr id="2" name="圆角矩形 43016"/>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ln>
            <a:effectLst>
              <a:outerShdw dist="53882" dir="2700000" algn="ctr" rotWithShape="0">
                <a:srgbClr val="000000">
                  <a:alpha val="50000"/>
                </a:srgbClr>
              </a:outerShdw>
            </a:effectLst>
          </p:spPr>
          <p:txBody>
            <a:bodyPr/>
            <a:lstStyle/>
            <a:p>
              <a:pPr algn="ctr">
                <a:defRPr/>
              </a:pPr>
              <a:endParaRPr lang="zh-CN" altLang="en-US"/>
            </a:p>
          </p:txBody>
        </p:sp>
        <p:sp>
          <p:nvSpPr>
            <p:cNvPr id="42000" name="文本框 43017"/>
            <p:cNvSpPr txBox="1">
              <a:spLocks noChangeArrowheads="1"/>
            </p:cNvSpPr>
            <p:nvPr/>
          </p:nvSpPr>
          <p:spPr bwMode="auto">
            <a:xfrm>
              <a:off x="113" y="47"/>
              <a:ext cx="3549" cy="290"/>
            </a:xfrm>
            <a:prstGeom prst="rect">
              <a:avLst/>
            </a:prstGeom>
            <a:noFill/>
            <a:ln w="9525">
              <a:noFill/>
              <a:miter lim="800000"/>
            </a:ln>
          </p:spPr>
          <p:txBody>
            <a:bodyPr>
              <a:spAutoFit/>
            </a:bodyPr>
            <a:lstStyle/>
            <a:p>
              <a:r>
                <a:rPr lang="en-US" altLang="zh-CN" sz="2400" b="1" dirty="0">
                  <a:solidFill>
                    <a:schemeClr val="bg1"/>
                  </a:solidFill>
                  <a:latin typeface="楷体" panose="02010609060101010101" pitchFamily="49" charset="-122"/>
                  <a:ea typeface="楷体" panose="02010609060101010101" pitchFamily="49" charset="-122"/>
                </a:rPr>
                <a:t>1 </a:t>
              </a:r>
              <a:r>
                <a:rPr lang="zh-CN" altLang="en-US" sz="2400" b="1" dirty="0">
                  <a:solidFill>
                    <a:schemeClr val="bg1"/>
                  </a:solidFill>
                  <a:latin typeface="楷体" panose="02010609060101010101" pitchFamily="49" charset="-122"/>
                  <a:ea typeface="楷体" panose="02010609060101010101" pitchFamily="49" charset="-122"/>
                </a:rPr>
                <a:t>价值规律的内容</a:t>
              </a:r>
              <a:endParaRPr lang="zh-CN" altLang="en-US" sz="2400" b="1" dirty="0">
                <a:solidFill>
                  <a:schemeClr val="bg1"/>
                </a:solidFill>
                <a:latin typeface="楷体" panose="02010609060101010101" pitchFamily="49" charset="-122"/>
                <a:ea typeface="楷体" panose="02010609060101010101" pitchFamily="49" charset="-122"/>
              </a:endParaRPr>
            </a:p>
          </p:txBody>
        </p:sp>
      </p:grpSp>
      <p:grpSp>
        <p:nvGrpSpPr>
          <p:cNvPr id="41991" name="组合 43018"/>
          <p:cNvGrpSpPr/>
          <p:nvPr/>
        </p:nvGrpSpPr>
        <p:grpSpPr bwMode="auto">
          <a:xfrm>
            <a:off x="642910" y="4429132"/>
            <a:ext cx="3673475" cy="609600"/>
            <a:chOff x="0" y="0"/>
            <a:chExt cx="3696" cy="384"/>
          </a:xfrm>
        </p:grpSpPr>
        <p:sp>
          <p:nvSpPr>
            <p:cNvPr id="3" name="圆角矩形 43019"/>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ln>
            <a:effectLst>
              <a:outerShdw dist="53882" dir="2700000" algn="ctr" rotWithShape="0">
                <a:srgbClr val="000000">
                  <a:alpha val="50000"/>
                </a:srgbClr>
              </a:outerShdw>
            </a:effectLst>
          </p:spPr>
          <p:txBody>
            <a:bodyPr/>
            <a:lstStyle/>
            <a:p>
              <a:pPr algn="ctr">
                <a:defRPr/>
              </a:pPr>
              <a:endParaRPr lang="zh-CN" altLang="en-US"/>
            </a:p>
          </p:txBody>
        </p:sp>
        <p:sp>
          <p:nvSpPr>
            <p:cNvPr id="41998" name="文本框 43020"/>
            <p:cNvSpPr txBox="1">
              <a:spLocks noChangeArrowheads="1"/>
            </p:cNvSpPr>
            <p:nvPr/>
          </p:nvSpPr>
          <p:spPr bwMode="auto">
            <a:xfrm>
              <a:off x="147" y="47"/>
              <a:ext cx="3549" cy="290"/>
            </a:xfrm>
            <a:prstGeom prst="rect">
              <a:avLst/>
            </a:prstGeom>
            <a:noFill/>
            <a:ln w="9525">
              <a:noFill/>
              <a:miter lim="800000"/>
            </a:ln>
          </p:spPr>
          <p:txBody>
            <a:bodyPr>
              <a:spAutoFit/>
            </a:bodyPr>
            <a:lstStyle/>
            <a:p>
              <a:r>
                <a:rPr lang="en-US" altLang="zh-CN" sz="2400" b="1" dirty="0">
                  <a:solidFill>
                    <a:schemeClr val="bg1"/>
                  </a:solidFill>
                  <a:latin typeface="楷体" panose="02010609060101010101" pitchFamily="49" charset="-122"/>
                  <a:ea typeface="楷体" panose="02010609060101010101" pitchFamily="49" charset="-122"/>
                </a:rPr>
                <a:t>2 </a:t>
              </a:r>
              <a:r>
                <a:rPr lang="zh-CN" altLang="en-US" sz="2400" b="1" dirty="0">
                  <a:solidFill>
                    <a:schemeClr val="bg1"/>
                  </a:solidFill>
                  <a:latin typeface="楷体" panose="02010609060101010101" pitchFamily="49" charset="-122"/>
                  <a:ea typeface="楷体" panose="02010609060101010101" pitchFamily="49" charset="-122"/>
                </a:rPr>
                <a:t>价值规律的表现形式</a:t>
              </a:r>
              <a:endParaRPr lang="zh-CN" altLang="en-US" sz="2400" b="1" dirty="0">
                <a:solidFill>
                  <a:schemeClr val="bg1"/>
                </a:solidFill>
                <a:latin typeface="楷体" panose="02010609060101010101" pitchFamily="49" charset="-122"/>
                <a:ea typeface="楷体" panose="02010609060101010101" pitchFamily="49" charset="-122"/>
              </a:endParaRPr>
            </a:p>
          </p:txBody>
        </p:sp>
      </p:grpSp>
      <p:sp>
        <p:nvSpPr>
          <p:cNvPr id="43029" name="矩形 43028"/>
          <p:cNvSpPr/>
          <p:nvPr/>
        </p:nvSpPr>
        <p:spPr>
          <a:xfrm>
            <a:off x="611188" y="404813"/>
            <a:ext cx="3816350" cy="630942"/>
          </a:xfrm>
          <a:prstGeom prst="rect">
            <a:avLst/>
          </a:prstGeom>
          <a:solidFill>
            <a:srgbClr val="CCECFF"/>
          </a:solidFill>
          <a:ln w="9525">
            <a:noFill/>
          </a:ln>
        </p:spPr>
        <p:txBody>
          <a:bodyPr>
            <a:spAutoFit/>
          </a:bodyPr>
          <a:lstStyle/>
          <a:p>
            <a:pPr eaLnBrk="0" hangingPunct="0">
              <a:lnSpc>
                <a:spcPct val="125000"/>
              </a:lnSpc>
              <a:spcBef>
                <a:spcPct val="50000"/>
              </a:spcBef>
              <a:defRPr/>
            </a:pPr>
            <a:r>
              <a:rPr lang="zh-CN" altLang="en-US" sz="2800" noProof="1" smtClean="0">
                <a:solidFill>
                  <a:srgbClr val="FF0066"/>
                </a:solidFill>
                <a:effectLst>
                  <a:outerShdw blurRad="38100" dist="38100" dir="2700000">
                    <a:srgbClr val="000000"/>
                  </a:outerShdw>
                </a:effectLst>
                <a:latin typeface="幼圆" pitchFamily="49" charset="-122"/>
                <a:ea typeface="幼圆" pitchFamily="49" charset="-122"/>
                <a:sym typeface="+mn-ea"/>
              </a:rPr>
              <a:t>二、价值规律</a:t>
            </a:r>
            <a:r>
              <a:rPr lang="zh-CN" altLang="en-US" sz="2800" noProof="1">
                <a:solidFill>
                  <a:srgbClr val="FF0066"/>
                </a:solidFill>
                <a:effectLst>
                  <a:outerShdw blurRad="38100" dist="38100" dir="2700000">
                    <a:srgbClr val="000000"/>
                  </a:outerShdw>
                </a:effectLst>
                <a:latin typeface="幼圆" pitchFamily="49" charset="-122"/>
                <a:ea typeface="幼圆" pitchFamily="49" charset="-122"/>
                <a:sym typeface="+mn-ea"/>
              </a:rPr>
              <a:t>及其作用</a:t>
            </a:r>
            <a:endParaRPr lang="zh-CN" altLang="en-US" sz="2800" noProof="1">
              <a:solidFill>
                <a:srgbClr val="FF0066"/>
              </a:solidFill>
              <a:effectLst>
                <a:outerShdw blurRad="38100" dist="38100" dir="2700000">
                  <a:srgbClr val="000000"/>
                </a:outerShdw>
              </a:effectLst>
              <a:latin typeface="幼圆" pitchFamily="49" charset="-122"/>
              <a:ea typeface="幼圆" pitchFamily="49" charset="-122"/>
              <a:sym typeface="+mn-ea"/>
            </a:endParaRPr>
          </a:p>
        </p:txBody>
      </p:sp>
      <p:sp>
        <p:nvSpPr>
          <p:cNvPr id="17" name="矩形 44033"/>
          <p:cNvSpPr>
            <a:spLocks noChangeArrowheads="1"/>
          </p:cNvSpPr>
          <p:nvPr/>
        </p:nvSpPr>
        <p:spPr bwMode="auto">
          <a:xfrm>
            <a:off x="4429124" y="1785926"/>
            <a:ext cx="4387853" cy="2000264"/>
          </a:xfrm>
          <a:prstGeom prst="rect">
            <a:avLst/>
          </a:prstGeom>
          <a:solidFill>
            <a:srgbClr val="B7E7D2"/>
          </a:solidFill>
          <a:ln w="9525">
            <a:noFill/>
            <a:miter lim="800000"/>
          </a:ln>
          <a:effectLst>
            <a:outerShdw dist="53882" dir="2700000" algn="ctr" rotWithShape="0">
              <a:schemeClr val="bg2"/>
            </a:outerShdw>
          </a:effectLst>
        </p:spPr>
        <p:txBody>
          <a:bodyPr/>
          <a:lstStyle/>
          <a:p>
            <a:pPr>
              <a:lnSpc>
                <a:spcPct val="125000"/>
              </a:lnSpc>
              <a:spcBef>
                <a:spcPct val="20000"/>
              </a:spcBef>
              <a:defRPr/>
            </a:pPr>
            <a:r>
              <a:rPr lang="zh-CN" altLang="en-US" sz="2000" b="1" dirty="0" smtClean="0">
                <a:solidFill>
                  <a:srgbClr val="000000"/>
                </a:solidFill>
                <a:latin typeface="楷体" panose="02010609060101010101" pitchFamily="49" charset="-122"/>
                <a:ea typeface="楷体" panose="02010609060101010101" pitchFamily="49" charset="-122"/>
              </a:rPr>
              <a:t>商品</a:t>
            </a:r>
            <a:r>
              <a:rPr lang="zh-CN" altLang="en-US" sz="2000" b="1" dirty="0">
                <a:solidFill>
                  <a:srgbClr val="000000"/>
                </a:solidFill>
                <a:latin typeface="楷体" panose="02010609060101010101" pitchFamily="49" charset="-122"/>
                <a:ea typeface="楷体" panose="02010609060101010101" pitchFamily="49" charset="-122"/>
              </a:rPr>
              <a:t>的价值量由生产商品的</a:t>
            </a:r>
            <a:r>
              <a:rPr lang="zh-CN" altLang="en-US" sz="2000" b="1" dirty="0">
                <a:solidFill>
                  <a:srgbClr val="FF0000"/>
                </a:solidFill>
                <a:latin typeface="楷体" panose="02010609060101010101" pitchFamily="49" charset="-122"/>
                <a:ea typeface="楷体" panose="02010609060101010101" pitchFamily="49" charset="-122"/>
              </a:rPr>
              <a:t>社会必要劳动时间</a:t>
            </a:r>
            <a:r>
              <a:rPr lang="zh-CN" altLang="en-US" sz="2000" b="1" dirty="0">
                <a:solidFill>
                  <a:srgbClr val="000000"/>
                </a:solidFill>
                <a:latin typeface="楷体" panose="02010609060101010101" pitchFamily="49" charset="-122"/>
                <a:ea typeface="楷体" panose="02010609060101010101" pitchFamily="49" charset="-122"/>
              </a:rPr>
              <a:t>决定，商品交换以价值量为基础，按照</a:t>
            </a:r>
            <a:r>
              <a:rPr lang="zh-CN" altLang="en-US" sz="2000" b="1" dirty="0">
                <a:solidFill>
                  <a:srgbClr val="FF0000"/>
                </a:solidFill>
                <a:latin typeface="楷体" panose="02010609060101010101" pitchFamily="49" charset="-122"/>
                <a:ea typeface="楷体" panose="02010609060101010101" pitchFamily="49" charset="-122"/>
              </a:rPr>
              <a:t>等价交换的原则</a:t>
            </a:r>
            <a:r>
              <a:rPr lang="zh-CN" altLang="en-US" sz="2000" b="1" dirty="0">
                <a:solidFill>
                  <a:srgbClr val="000000"/>
                </a:solidFill>
                <a:latin typeface="楷体" panose="02010609060101010101" pitchFamily="49" charset="-122"/>
                <a:ea typeface="楷体" panose="02010609060101010101" pitchFamily="49" charset="-122"/>
              </a:rPr>
              <a:t>进行</a:t>
            </a:r>
            <a:r>
              <a:rPr lang="zh-CN" altLang="en-US" sz="2000" b="1" dirty="0" smtClean="0">
                <a:solidFill>
                  <a:srgbClr val="000000"/>
                </a:solidFill>
                <a:latin typeface="楷体" panose="02010609060101010101" pitchFamily="49" charset="-122"/>
                <a:ea typeface="楷体" panose="02010609060101010101" pitchFamily="49" charset="-122"/>
              </a:rPr>
              <a:t>。价值规律贯穿于商品经济的全部过程，既支配商品生产，又支配商品流通。</a:t>
            </a:r>
            <a:endParaRPr lang="zh-CN" altLang="en-US" sz="2000" b="1" dirty="0">
              <a:solidFill>
                <a:srgbClr val="000000"/>
              </a:solidFill>
              <a:latin typeface="楷体" panose="02010609060101010101" pitchFamily="49" charset="-122"/>
              <a:ea typeface="楷体" panose="02010609060101010101" pitchFamily="49" charset="-122"/>
            </a:endParaRPr>
          </a:p>
        </p:txBody>
      </p:sp>
      <p:pic>
        <p:nvPicPr>
          <p:cNvPr id="18" name="图片 44034" descr="14%288%29"/>
          <p:cNvPicPr>
            <a:picLocks noChangeAspect="1" noChangeArrowheads="1"/>
          </p:cNvPicPr>
          <p:nvPr/>
        </p:nvPicPr>
        <p:blipFill>
          <a:blip r:embed="rId1">
            <a:clrChange>
              <a:clrFrom>
                <a:srgbClr val="FBFFFF"/>
              </a:clrFrom>
              <a:clrTo>
                <a:srgbClr val="FBFFFF">
                  <a:alpha val="0"/>
                </a:srgbClr>
              </a:clrTo>
            </a:clrChange>
          </a:blip>
          <a:srcRect b="35217"/>
          <a:stretch>
            <a:fillRect/>
          </a:stretch>
        </p:blipFill>
        <p:spPr bwMode="auto">
          <a:xfrm>
            <a:off x="642910" y="2500306"/>
            <a:ext cx="3643338" cy="1857388"/>
          </a:xfrm>
          <a:prstGeom prst="rect">
            <a:avLst/>
          </a:prstGeom>
          <a:noFill/>
          <a:ln w="9525">
            <a:noFill/>
            <a:miter lim="800000"/>
            <a:headEnd/>
            <a:tailEnd/>
          </a:ln>
        </p:spPr>
      </p:pic>
      <p:sp>
        <p:nvSpPr>
          <p:cNvPr id="19" name="矩形 45057"/>
          <p:cNvSpPr>
            <a:spLocks noChangeArrowheads="1"/>
          </p:cNvSpPr>
          <p:nvPr/>
        </p:nvSpPr>
        <p:spPr bwMode="auto">
          <a:xfrm>
            <a:off x="4429124" y="4071942"/>
            <a:ext cx="4394198" cy="2608262"/>
          </a:xfrm>
          <a:prstGeom prst="rect">
            <a:avLst/>
          </a:prstGeom>
          <a:solidFill>
            <a:srgbClr val="CCFFFF"/>
          </a:solidFill>
          <a:ln w="9525">
            <a:solidFill>
              <a:srgbClr val="FF9900"/>
            </a:solidFill>
            <a:miter lim="800000"/>
          </a:ln>
        </p:spPr>
        <p:txBody>
          <a:bodyPr/>
          <a:lstStyle/>
          <a:p>
            <a:pPr>
              <a:lnSpc>
                <a:spcPct val="125000"/>
              </a:lnSpc>
            </a:pPr>
            <a:r>
              <a:rPr lang="zh-CN" altLang="en-US" sz="2000" b="1" dirty="0" smtClean="0">
                <a:solidFill>
                  <a:srgbClr val="FF0000"/>
                </a:solidFill>
                <a:latin typeface="幼圆" pitchFamily="49" charset="-122"/>
                <a:ea typeface="幼圆" pitchFamily="49" charset="-122"/>
              </a:rPr>
              <a:t>商品</a:t>
            </a:r>
            <a:r>
              <a:rPr lang="zh-CN" altLang="en-US" sz="2000" b="1" dirty="0">
                <a:solidFill>
                  <a:srgbClr val="FF0000"/>
                </a:solidFill>
                <a:latin typeface="幼圆" pitchFamily="49" charset="-122"/>
                <a:ea typeface="幼圆" pitchFamily="49" charset="-122"/>
              </a:rPr>
              <a:t>的价格围绕商品的价值自发波动。</a:t>
            </a:r>
            <a:endParaRPr lang="zh-CN" altLang="en-US" sz="2000" b="1" dirty="0">
              <a:solidFill>
                <a:srgbClr val="FF0000"/>
              </a:solidFill>
              <a:latin typeface="幼圆" pitchFamily="49" charset="-122"/>
              <a:ea typeface="幼圆" pitchFamily="49" charset="-122"/>
            </a:endParaRPr>
          </a:p>
          <a:p>
            <a:pPr>
              <a:lnSpc>
                <a:spcPct val="125000"/>
              </a:lnSpc>
            </a:pPr>
            <a:r>
              <a:rPr lang="zh-CN" altLang="en-US" b="1" dirty="0">
                <a:solidFill>
                  <a:srgbClr val="990000"/>
                </a:solidFill>
                <a:latin typeface="楷体_GB2312" pitchFamily="49" charset="-122"/>
                <a:ea typeface="楷体_GB2312" pitchFamily="49" charset="-122"/>
              </a:rPr>
              <a:t>  </a:t>
            </a:r>
            <a:r>
              <a:rPr lang="zh-CN" altLang="en-US" b="1" dirty="0" smtClean="0">
                <a:solidFill>
                  <a:srgbClr val="990000"/>
                </a:solidFill>
                <a:latin typeface="楷体_GB2312" pitchFamily="49" charset="-122"/>
                <a:ea typeface="楷体_GB2312" pitchFamily="49" charset="-122"/>
              </a:rPr>
              <a:t> </a:t>
            </a:r>
            <a:r>
              <a:rPr lang="zh-CN" altLang="en-US" b="1" dirty="0" smtClean="0">
                <a:solidFill>
                  <a:srgbClr val="990000"/>
                </a:solidFill>
                <a:latin typeface="楷体" panose="02010609060101010101" pitchFamily="49" charset="-122"/>
                <a:ea typeface="楷体" panose="02010609060101010101" pitchFamily="49" charset="-122"/>
              </a:rPr>
              <a:t>由于</a:t>
            </a:r>
            <a:r>
              <a:rPr lang="zh-CN" altLang="en-US" b="1" dirty="0">
                <a:solidFill>
                  <a:srgbClr val="990000"/>
                </a:solidFill>
                <a:latin typeface="楷体" panose="02010609060101010101" pitchFamily="49" charset="-122"/>
                <a:ea typeface="楷体" panose="02010609060101010101" pitchFamily="49" charset="-122"/>
              </a:rPr>
              <a:t>供求关系变动的影响，商品价格总是时而高于价值，时而低于价值，不停的围绕价值这个中心上下波动。</a:t>
            </a:r>
            <a:endParaRPr lang="zh-CN" altLang="en-US" b="1" dirty="0">
              <a:solidFill>
                <a:srgbClr val="990000"/>
              </a:solidFill>
              <a:latin typeface="楷体" panose="02010609060101010101" pitchFamily="49" charset="-122"/>
              <a:ea typeface="楷体" panose="02010609060101010101" pitchFamily="49" charset="-122"/>
            </a:endParaRPr>
          </a:p>
          <a:p>
            <a:pPr>
              <a:lnSpc>
                <a:spcPct val="125000"/>
              </a:lnSpc>
            </a:pPr>
            <a:r>
              <a:rPr lang="zh-CN" altLang="en-US" b="1" dirty="0">
                <a:solidFill>
                  <a:srgbClr val="990000"/>
                </a:solidFill>
                <a:latin typeface="楷体" panose="02010609060101010101" pitchFamily="49" charset="-122"/>
                <a:ea typeface="楷体" panose="02010609060101010101" pitchFamily="49" charset="-122"/>
              </a:rPr>
              <a:t>  </a:t>
            </a:r>
            <a:r>
              <a:rPr lang="zh-CN" altLang="en-US" b="1" dirty="0" smtClean="0">
                <a:solidFill>
                  <a:srgbClr val="990000"/>
                </a:solidFill>
                <a:latin typeface="楷体" panose="02010609060101010101" pitchFamily="49" charset="-122"/>
                <a:ea typeface="楷体" panose="02010609060101010101" pitchFamily="49" charset="-122"/>
              </a:rPr>
              <a:t> 从</a:t>
            </a:r>
            <a:r>
              <a:rPr lang="zh-CN" altLang="en-US" b="1" dirty="0">
                <a:solidFill>
                  <a:srgbClr val="990000"/>
                </a:solidFill>
                <a:latin typeface="楷体" panose="02010609060101010101" pitchFamily="49" charset="-122"/>
                <a:ea typeface="楷体" panose="02010609060101010101" pitchFamily="49" charset="-122"/>
              </a:rPr>
              <a:t>较长时间来看，价格高于价值的的部分和价格低于价值的部分能够相抵，商品的平均价格和价值是相一致的。</a:t>
            </a:r>
            <a:endParaRPr lang="zh-CN" altLang="en-US" b="1" dirty="0">
              <a:solidFill>
                <a:srgbClr val="990000"/>
              </a:solidFill>
              <a:latin typeface="楷体" panose="02010609060101010101" pitchFamily="49" charset="-122"/>
              <a:ea typeface="楷体" panose="02010609060101010101" pitchFamily="49" charset="-122"/>
            </a:endParaRPr>
          </a:p>
        </p:txBody>
      </p:sp>
      <p:pic>
        <p:nvPicPr>
          <p:cNvPr id="20" name="图片 45089" descr="u=2922107443,904297441&amp;fm=21&amp;gp=0"/>
          <p:cNvPicPr>
            <a:picLocks noChangeAspect="1" noChangeArrowheads="1"/>
          </p:cNvPicPr>
          <p:nvPr/>
        </p:nvPicPr>
        <p:blipFill>
          <a:blip r:embed="rId2"/>
          <a:srcRect b="16000"/>
          <a:stretch>
            <a:fillRect/>
          </a:stretch>
        </p:blipFill>
        <p:spPr bwMode="auto">
          <a:xfrm>
            <a:off x="642910" y="5143512"/>
            <a:ext cx="3643338" cy="158591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
          <p:cNvSpPr txBox="1">
            <a:spLocks noChangeArrowheads="1"/>
          </p:cNvSpPr>
          <p:nvPr/>
        </p:nvSpPr>
        <p:spPr bwMode="auto">
          <a:xfrm>
            <a:off x="228600" y="1371600"/>
            <a:ext cx="8456731"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lnSpc>
                <a:spcPct val="85000"/>
              </a:lnSpc>
              <a:spcBef>
                <a:spcPct val="50000"/>
              </a:spcBef>
            </a:pPr>
            <a:r>
              <a:rPr kumimoji="1" lang="zh-CN" altLang="en-US" sz="2000" b="1" dirty="0">
                <a:solidFill>
                  <a:srgbClr val="C00000"/>
                </a:solidFill>
                <a:latin typeface="Times New Roman" panose="02020603050405020304" pitchFamily="18" charset="0"/>
                <a:ea typeface="楷体_GB2312" pitchFamily="49" charset="-122"/>
              </a:rPr>
              <a:t>一般作用：</a:t>
            </a:r>
            <a:endParaRPr kumimoji="1" lang="zh-CN" altLang="en-US" sz="2000" b="1" dirty="0">
              <a:solidFill>
                <a:srgbClr val="C00000"/>
              </a:solidFill>
              <a:latin typeface="Times New Roman" panose="02020603050405020304" pitchFamily="18" charset="0"/>
              <a:ea typeface="楷体_GB2312" pitchFamily="49" charset="-122"/>
            </a:endParaRPr>
          </a:p>
          <a:p>
            <a:pPr eaLnBrk="1" hangingPunct="1">
              <a:lnSpc>
                <a:spcPct val="85000"/>
              </a:lnSpc>
              <a:spcBef>
                <a:spcPct val="50000"/>
              </a:spcBef>
            </a:pPr>
            <a:r>
              <a:rPr kumimoji="1" lang="zh-CN" altLang="en-US" sz="2000" b="1" dirty="0">
                <a:solidFill>
                  <a:srgbClr val="000000"/>
                </a:solidFill>
                <a:latin typeface="楷体_GB2312" pitchFamily="49" charset="-122"/>
                <a:ea typeface="楷体_GB2312" pitchFamily="49" charset="-122"/>
              </a:rPr>
              <a:t>第一，自发地调节生产资料和劳动力在社会各生产部门之间的分配比例；</a:t>
            </a:r>
            <a:endParaRPr kumimoji="1" lang="zh-CN" altLang="en-US" sz="2000" b="1" dirty="0">
              <a:solidFill>
                <a:srgbClr val="000000"/>
              </a:solidFill>
              <a:latin typeface="楷体_GB2312" pitchFamily="49" charset="-122"/>
              <a:ea typeface="楷体_GB2312" pitchFamily="49" charset="-122"/>
            </a:endParaRPr>
          </a:p>
          <a:p>
            <a:pPr eaLnBrk="1" hangingPunct="1">
              <a:lnSpc>
                <a:spcPct val="85000"/>
              </a:lnSpc>
              <a:spcBef>
                <a:spcPct val="50000"/>
              </a:spcBef>
            </a:pPr>
            <a:r>
              <a:rPr kumimoji="1" lang="zh-CN" altLang="en-US" sz="2000" b="1" dirty="0">
                <a:solidFill>
                  <a:srgbClr val="000000"/>
                </a:solidFill>
                <a:latin typeface="楷体_GB2312" pitchFamily="49" charset="-122"/>
                <a:ea typeface="楷体_GB2312" pitchFamily="49" charset="-122"/>
              </a:rPr>
              <a:t>第二，自发地刺激社会生产力的发展；</a:t>
            </a:r>
            <a:endParaRPr kumimoji="1" lang="zh-CN" altLang="en-US" sz="2000" b="1" dirty="0">
              <a:solidFill>
                <a:srgbClr val="000000"/>
              </a:solidFill>
              <a:latin typeface="楷体_GB2312" pitchFamily="49" charset="-122"/>
              <a:ea typeface="楷体_GB2312" pitchFamily="49" charset="-122"/>
            </a:endParaRPr>
          </a:p>
          <a:p>
            <a:pPr eaLnBrk="1" hangingPunct="1">
              <a:lnSpc>
                <a:spcPct val="85000"/>
              </a:lnSpc>
              <a:spcBef>
                <a:spcPct val="50000"/>
              </a:spcBef>
            </a:pPr>
            <a:r>
              <a:rPr kumimoji="1" lang="zh-CN" altLang="en-US" sz="2000" b="1" dirty="0">
                <a:solidFill>
                  <a:srgbClr val="000000"/>
                </a:solidFill>
                <a:latin typeface="楷体_GB2312" pitchFamily="49" charset="-122"/>
                <a:ea typeface="楷体_GB2312" pitchFamily="49" charset="-122"/>
              </a:rPr>
              <a:t>第三，自发地调节社会收入的分配。</a:t>
            </a:r>
            <a:endParaRPr kumimoji="1" lang="zh-CN" altLang="en-US" sz="2000" b="1" dirty="0">
              <a:solidFill>
                <a:srgbClr val="000000"/>
              </a:solidFill>
              <a:latin typeface="楷体_GB2312" pitchFamily="49" charset="-122"/>
              <a:ea typeface="楷体_GB2312" pitchFamily="49" charset="-122"/>
            </a:endParaRPr>
          </a:p>
        </p:txBody>
      </p:sp>
      <p:sp>
        <p:nvSpPr>
          <p:cNvPr id="3" name="Text Box 12"/>
          <p:cNvSpPr txBox="1">
            <a:spLocks noChangeArrowheads="1"/>
          </p:cNvSpPr>
          <p:nvPr/>
        </p:nvSpPr>
        <p:spPr bwMode="auto">
          <a:xfrm>
            <a:off x="304800" y="3657600"/>
            <a:ext cx="3436415" cy="1588127"/>
          </a:xfrm>
          <a:prstGeom prst="rect">
            <a:avLst/>
          </a:prstGeom>
          <a:noFill/>
          <a:ln w="76200" cmpd="tri">
            <a:noFill/>
            <a:miter lim="800000"/>
          </a:ln>
          <a:effectLst/>
        </p:spPr>
        <p:txBody>
          <a:bodyPr wrap="square">
            <a:spAutoFit/>
          </a:bodyPr>
          <a:lstStyle/>
          <a:p>
            <a:pPr>
              <a:lnSpc>
                <a:spcPct val="80000"/>
              </a:lnSpc>
              <a:spcBef>
                <a:spcPct val="50000"/>
              </a:spcBef>
              <a:defRPr/>
            </a:pPr>
            <a:r>
              <a:rPr kumimoji="1" lang="zh-CN" altLang="en-US" sz="2000" b="1" dirty="0">
                <a:solidFill>
                  <a:srgbClr val="C00000"/>
                </a:solidFill>
                <a:latin typeface="Times New Roman" panose="02020603050405020304" pitchFamily="18" charset="0"/>
                <a:ea typeface="楷体_GB2312" pitchFamily="49" charset="-122"/>
              </a:rPr>
              <a:t>不利影响：</a:t>
            </a:r>
            <a:r>
              <a:rPr kumimoji="1" lang="zh-CN" altLang="en-US" sz="2400" b="1" dirty="0">
                <a:solidFill>
                  <a:srgbClr val="C00000"/>
                </a:solidFill>
                <a:effectLst>
                  <a:outerShdw blurRad="38100" dist="38100" dir="2700000" algn="tl">
                    <a:srgbClr val="C0C0C0"/>
                  </a:outerShdw>
                </a:effectLst>
                <a:latin typeface="Times New Roman" panose="02020603050405020304" pitchFamily="18" charset="0"/>
              </a:rPr>
              <a:t> </a:t>
            </a:r>
            <a:endParaRPr kumimoji="1" lang="zh-CN" altLang="en-US" sz="2400" b="1" dirty="0">
              <a:solidFill>
                <a:srgbClr val="C00000"/>
              </a:solidFill>
              <a:effectLst>
                <a:outerShdw blurRad="38100" dist="38100" dir="2700000" algn="tl">
                  <a:srgbClr val="C0C0C0"/>
                </a:outerShdw>
              </a:effectLst>
              <a:latin typeface="Times New Roman" panose="02020603050405020304" pitchFamily="18" charset="0"/>
            </a:endParaRPr>
          </a:p>
          <a:p>
            <a:pPr>
              <a:lnSpc>
                <a:spcPct val="80000"/>
              </a:lnSpc>
              <a:spcBef>
                <a:spcPct val="50000"/>
              </a:spcBef>
              <a:defRPr/>
            </a:pPr>
            <a:r>
              <a:rPr kumimoji="1" lang="zh-CN" altLang="en-US" sz="2000" b="1" dirty="0">
                <a:solidFill>
                  <a:srgbClr val="000000"/>
                </a:solidFill>
                <a:latin typeface="+mn-ea"/>
                <a:ea typeface="楷体_GB2312" pitchFamily="49" charset="-122"/>
              </a:rPr>
              <a:t>第一，导致社会资源浪费。</a:t>
            </a:r>
            <a:endParaRPr kumimoji="1" lang="zh-CN" altLang="en-US" sz="2000" b="1" dirty="0">
              <a:solidFill>
                <a:srgbClr val="000000"/>
              </a:solidFill>
              <a:latin typeface="+mn-ea"/>
              <a:ea typeface="楷体_GB2312" pitchFamily="49" charset="-122"/>
            </a:endParaRPr>
          </a:p>
          <a:p>
            <a:pPr>
              <a:lnSpc>
                <a:spcPct val="80000"/>
              </a:lnSpc>
              <a:spcBef>
                <a:spcPct val="50000"/>
              </a:spcBef>
              <a:defRPr/>
            </a:pPr>
            <a:r>
              <a:rPr kumimoji="1" lang="zh-CN" altLang="en-US" sz="2000" b="1" dirty="0">
                <a:solidFill>
                  <a:srgbClr val="000000"/>
                </a:solidFill>
                <a:latin typeface="+mn-ea"/>
                <a:ea typeface="楷体_GB2312" pitchFamily="49" charset="-122"/>
              </a:rPr>
              <a:t>第二，阻碍技术进步。</a:t>
            </a:r>
            <a:endParaRPr kumimoji="1" lang="zh-CN" altLang="en-US" sz="2000" b="1" dirty="0">
              <a:solidFill>
                <a:srgbClr val="000000"/>
              </a:solidFill>
              <a:latin typeface="+mn-ea"/>
              <a:ea typeface="楷体_GB2312" pitchFamily="49" charset="-122"/>
            </a:endParaRPr>
          </a:p>
          <a:p>
            <a:pPr>
              <a:lnSpc>
                <a:spcPct val="80000"/>
              </a:lnSpc>
              <a:spcBef>
                <a:spcPct val="50000"/>
              </a:spcBef>
              <a:defRPr/>
            </a:pPr>
            <a:r>
              <a:rPr kumimoji="1" lang="zh-CN" altLang="en-US" sz="2000" b="1" dirty="0">
                <a:solidFill>
                  <a:srgbClr val="000000"/>
                </a:solidFill>
                <a:latin typeface="+mn-ea"/>
                <a:ea typeface="楷体_GB2312" pitchFamily="49" charset="-122"/>
              </a:rPr>
              <a:t>第三，导致收入两极分化。 </a:t>
            </a:r>
            <a:endParaRPr kumimoji="1" lang="zh-CN" altLang="en-US" sz="2000" b="1" dirty="0">
              <a:solidFill>
                <a:srgbClr val="000000"/>
              </a:solidFill>
              <a:latin typeface="+mn-ea"/>
              <a:ea typeface="楷体_GB2312" pitchFamily="49" charset="-122"/>
            </a:endParaRPr>
          </a:p>
        </p:txBody>
      </p:sp>
      <p:sp>
        <p:nvSpPr>
          <p:cNvPr id="5" name="Rectangle 35"/>
          <p:cNvSpPr>
            <a:spLocks noChangeArrowheads="1"/>
          </p:cNvSpPr>
          <p:nvPr/>
        </p:nvSpPr>
        <p:spPr bwMode="auto">
          <a:xfrm>
            <a:off x="4343400" y="3810000"/>
            <a:ext cx="1799887" cy="1338828"/>
          </a:xfrm>
          <a:prstGeom prst="rect">
            <a:avLst/>
          </a:prstGeom>
        </p:spPr>
        <p:style>
          <a:lnRef idx="1">
            <a:schemeClr val="accent2"/>
          </a:lnRef>
          <a:fillRef idx="2">
            <a:schemeClr val="accent2"/>
          </a:fillRef>
          <a:effectRef idx="1">
            <a:schemeClr val="accent2"/>
          </a:effectRef>
          <a:fontRef idx="minor">
            <a:schemeClr val="dk1"/>
          </a:fontRef>
        </p:style>
        <p:txBody>
          <a:bodyPr wrap="square"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zh-CN" altLang="en-US" sz="2700" b="1" dirty="0">
                <a:solidFill>
                  <a:srgbClr val="000000"/>
                </a:solidFill>
              </a:rPr>
              <a:t>政府调控，控制规模，保障价格</a:t>
            </a:r>
            <a:r>
              <a:rPr lang="zh-CN" altLang="en-US" sz="2700" dirty="0"/>
              <a:t> 。</a:t>
            </a:r>
            <a:endParaRPr lang="zh-CN" altLang="en-US" sz="2700" dirty="0"/>
          </a:p>
        </p:txBody>
      </p:sp>
      <p:sp>
        <p:nvSpPr>
          <p:cNvPr id="7" name="圆角矩形 46200"/>
          <p:cNvSpPr>
            <a:spLocks noChangeArrowheads="1"/>
          </p:cNvSpPr>
          <p:nvPr/>
        </p:nvSpPr>
        <p:spPr bwMode="auto">
          <a:xfrm>
            <a:off x="457200" y="304800"/>
            <a:ext cx="3240088" cy="609600"/>
          </a:xfrm>
          <a:prstGeom prst="roundRect">
            <a:avLst>
              <a:gd name="adj" fmla="val 11921"/>
            </a:avLst>
          </a:prstGeom>
          <a:solidFill>
            <a:srgbClr val="800000"/>
          </a:solidFill>
          <a:ln w="25400">
            <a:solidFill>
              <a:srgbClr val="FEFEFE"/>
            </a:solidFill>
            <a:round/>
          </a:ln>
          <a:effectLst>
            <a:outerShdw dist="53882" dir="2700000" algn="ctr" rotWithShape="0">
              <a:srgbClr val="000000">
                <a:alpha val="50000"/>
              </a:srgbClr>
            </a:outerShdw>
          </a:effectLst>
        </p:spPr>
        <p:txBody>
          <a:bodyPr/>
          <a:lstStyle/>
          <a:p>
            <a:pPr algn="ctr">
              <a:defRPr/>
            </a:pPr>
            <a:endParaRPr lang="zh-CN" altLang="en-US"/>
          </a:p>
        </p:txBody>
      </p:sp>
      <p:sp>
        <p:nvSpPr>
          <p:cNvPr id="8" name="文本框 46201"/>
          <p:cNvSpPr txBox="1">
            <a:spLocks noChangeArrowheads="1"/>
          </p:cNvSpPr>
          <p:nvPr/>
        </p:nvSpPr>
        <p:spPr bwMode="auto">
          <a:xfrm>
            <a:off x="533400" y="381000"/>
            <a:ext cx="3111500" cy="460375"/>
          </a:xfrm>
          <a:prstGeom prst="rect">
            <a:avLst/>
          </a:prstGeom>
          <a:noFill/>
          <a:ln w="9525">
            <a:noFill/>
            <a:miter lim="800000"/>
          </a:ln>
        </p:spPr>
        <p:txBody>
          <a:bodyPr>
            <a:spAutoFit/>
          </a:bodyPr>
          <a:lstStyle/>
          <a:p>
            <a:r>
              <a:rPr lang="en-US" altLang="zh-CN" sz="2400" b="1" dirty="0">
                <a:solidFill>
                  <a:schemeClr val="bg1"/>
                </a:solidFill>
                <a:latin typeface="楷体" panose="02010609060101010101" pitchFamily="49" charset="-122"/>
                <a:ea typeface="楷体" panose="02010609060101010101" pitchFamily="49" charset="-122"/>
              </a:rPr>
              <a:t>3 </a:t>
            </a:r>
            <a:r>
              <a:rPr lang="zh-CN" altLang="en-US" sz="2400" b="1" dirty="0">
                <a:solidFill>
                  <a:schemeClr val="bg1"/>
                </a:solidFill>
                <a:latin typeface="楷体" panose="02010609060101010101" pitchFamily="49" charset="-122"/>
                <a:ea typeface="楷体" panose="02010609060101010101" pitchFamily="49" charset="-122"/>
              </a:rPr>
              <a:t>价值规律的作用</a:t>
            </a:r>
            <a:endParaRPr lang="zh-CN" altLang="en-US" sz="2400" b="1" dirty="0">
              <a:solidFill>
                <a:schemeClr val="bg1"/>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57200" y="353695"/>
            <a:ext cx="7924800" cy="630942"/>
          </a:xfrm>
          <a:prstGeom prst="rect">
            <a:avLst/>
          </a:prstGeom>
          <a:solidFill>
            <a:srgbClr val="CCECFF"/>
          </a:solidFill>
          <a:ln w="9525">
            <a:noFill/>
          </a:ln>
        </p:spPr>
        <p:txBody>
          <a:bodyPr wrap="square">
            <a:spAutoFit/>
          </a:bodyPr>
          <a:lstStyle/>
          <a:p>
            <a:pPr eaLnBrk="0" hangingPunct="0">
              <a:lnSpc>
                <a:spcPct val="125000"/>
              </a:lnSpc>
              <a:spcBef>
                <a:spcPct val="50000"/>
              </a:spcBef>
              <a:defRPr/>
            </a:pPr>
            <a:r>
              <a:rPr lang="zh-CN" altLang="en-US" sz="2800" noProof="1" smtClean="0">
                <a:solidFill>
                  <a:srgbClr val="FF0066"/>
                </a:solidFill>
                <a:effectLst>
                  <a:outerShdw blurRad="38100" dist="38100" dir="2700000">
                    <a:srgbClr val="000000"/>
                  </a:outerShdw>
                </a:effectLst>
                <a:latin typeface="幼圆" pitchFamily="49" charset="-122"/>
                <a:ea typeface="幼圆" pitchFamily="49" charset="-122"/>
                <a:sym typeface="+mn-ea"/>
              </a:rPr>
              <a:t>三</a:t>
            </a:r>
            <a:r>
              <a:rPr lang="zh-CN" altLang="en-US" sz="2800" noProof="1">
                <a:solidFill>
                  <a:srgbClr val="FF0066"/>
                </a:solidFill>
                <a:effectLst>
                  <a:outerShdw blurRad="38100" dist="38100" dir="2700000">
                    <a:srgbClr val="000000"/>
                  </a:outerShdw>
                </a:effectLst>
                <a:latin typeface="幼圆" pitchFamily="49" charset="-122"/>
                <a:ea typeface="幼圆" pitchFamily="49" charset="-122"/>
                <a:sym typeface="+mn-ea"/>
              </a:rPr>
              <a:t>、以私有制为基础的商品经济的基本矛盾</a:t>
            </a:r>
            <a:endParaRPr lang="zh-CN" altLang="en-US" sz="2800" noProof="1">
              <a:solidFill>
                <a:srgbClr val="FF0066"/>
              </a:solidFill>
              <a:effectLst>
                <a:outerShdw blurRad="38100" dist="38100" dir="2700000">
                  <a:srgbClr val="000000"/>
                </a:outerShdw>
              </a:effectLst>
              <a:latin typeface="幼圆" pitchFamily="49" charset="-122"/>
              <a:ea typeface="幼圆" pitchFamily="49" charset="-122"/>
              <a:sym typeface="+mn-ea"/>
            </a:endParaRPr>
          </a:p>
        </p:txBody>
      </p:sp>
      <p:sp>
        <p:nvSpPr>
          <p:cNvPr id="3" name="矩形 2"/>
          <p:cNvSpPr/>
          <p:nvPr/>
        </p:nvSpPr>
        <p:spPr>
          <a:xfrm>
            <a:off x="2133655" y="1738354"/>
            <a:ext cx="4572000" cy="1014730"/>
          </a:xfrm>
          <a:prstGeom prst="rect">
            <a:avLst/>
          </a:prstGeom>
        </p:spPr>
        <p:txBody>
          <a:bodyPr>
            <a:spAutoFit/>
          </a:bodyPr>
          <a:lstStyle/>
          <a:p>
            <a:pPr eaLnBrk="1" hangingPunct="1">
              <a:lnSpc>
                <a:spcPct val="125000"/>
              </a:lnSpc>
            </a:pPr>
            <a:r>
              <a:rPr lang="zh-CN" altLang="en-US" sz="2400" b="1" dirty="0">
                <a:latin typeface="Arial" panose="020B0604020202020204" pitchFamily="34" charset="0"/>
                <a:ea typeface="幼圆" pitchFamily="49" charset="-122"/>
              </a:rPr>
              <a:t>在私有制为基础的商品经济中，</a:t>
            </a:r>
            <a:endParaRPr lang="en-US" altLang="zh-CN" sz="2400" b="1" dirty="0">
              <a:latin typeface="Arial" panose="020B0604020202020204" pitchFamily="34" charset="0"/>
              <a:ea typeface="幼圆" pitchFamily="49" charset="-122"/>
            </a:endParaRPr>
          </a:p>
          <a:p>
            <a:pPr eaLnBrk="1" hangingPunct="1">
              <a:lnSpc>
                <a:spcPct val="125000"/>
              </a:lnSpc>
            </a:pPr>
            <a:r>
              <a:rPr lang="zh-CN" altLang="en-US" sz="2400" b="1" dirty="0">
                <a:latin typeface="Arial" panose="020B0604020202020204" pitchFamily="34" charset="0"/>
                <a:ea typeface="幼圆" pitchFamily="49" charset="-122"/>
              </a:rPr>
              <a:t>商品生产者的劳动具有两重性：</a:t>
            </a:r>
            <a:endParaRPr lang="zh-CN" altLang="en-US" sz="2400" b="1" dirty="0">
              <a:latin typeface="Arial" panose="020B0604020202020204" pitchFamily="34" charset="0"/>
              <a:ea typeface="幼圆" pitchFamily="49" charset="-122"/>
            </a:endParaRPr>
          </a:p>
        </p:txBody>
      </p:sp>
      <p:sp>
        <p:nvSpPr>
          <p:cNvPr id="9" name="矩形 8"/>
          <p:cNvSpPr/>
          <p:nvPr/>
        </p:nvSpPr>
        <p:spPr>
          <a:xfrm>
            <a:off x="500034" y="3071810"/>
            <a:ext cx="3570208"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lgn="ctr"/>
            <a:r>
              <a:rPr lang="zh-CN" altLang="en-US" sz="2400" b="1" dirty="0">
                <a:ln w="12700">
                  <a:solidFill>
                    <a:schemeClr val="tx2">
                      <a:satMod val="155000"/>
                    </a:schemeClr>
                  </a:solidFill>
                  <a:prstDash val="solid"/>
                </a:ln>
                <a:solidFill>
                  <a:srgbClr val="C00000"/>
                </a:solidFill>
                <a:effectLst>
                  <a:outerShdw blurRad="41275" dist="20320" dir="1800000" algn="tl" rotWithShape="0">
                    <a:srgbClr val="000000">
                      <a:alpha val="40000"/>
                    </a:srgbClr>
                  </a:outerShdw>
                </a:effectLst>
                <a:latin typeface="黑体" panose="02010609060101010101" pitchFamily="49" charset="-122"/>
                <a:ea typeface="楷体_GB2312"/>
              </a:rPr>
              <a:t>具有社会性质的社会劳动</a:t>
            </a:r>
            <a:endParaRPr lang="zh-CN" altLang="en-US" sz="2400" b="1" dirty="0">
              <a:ln w="12700">
                <a:solidFill>
                  <a:schemeClr val="tx2">
                    <a:satMod val="155000"/>
                  </a:schemeClr>
                </a:solidFill>
                <a:prstDash val="solid"/>
              </a:ln>
              <a:solidFill>
                <a:srgbClr val="C00000"/>
              </a:solidFill>
              <a:effectLst>
                <a:outerShdw blurRad="41275" dist="20320" dir="1800000" algn="tl" rotWithShape="0">
                  <a:srgbClr val="000000">
                    <a:alpha val="40000"/>
                  </a:srgbClr>
                </a:outerShdw>
              </a:effectLst>
              <a:latin typeface="黑体" panose="02010609060101010101" pitchFamily="49" charset="-122"/>
              <a:ea typeface="楷体_GB2312"/>
            </a:endParaRPr>
          </a:p>
        </p:txBody>
      </p:sp>
      <p:sp>
        <p:nvSpPr>
          <p:cNvPr id="10" name="矩形 9"/>
          <p:cNvSpPr/>
          <p:nvPr/>
        </p:nvSpPr>
        <p:spPr>
          <a:xfrm>
            <a:off x="5000628" y="3071810"/>
            <a:ext cx="3570208" cy="424732"/>
          </a:xfrm>
          <a:prstGeom prst="rect">
            <a:avLst/>
          </a:prstGeom>
          <a:ln w="25400">
            <a:solidFill>
              <a:schemeClr val="dk1"/>
            </a:solidFill>
          </a:ln>
        </p:spPr>
        <p:txBody>
          <a:bodyPr wrap="none">
            <a:spAutoFit/>
          </a:bodyPr>
          <a:lstStyle/>
          <a:p>
            <a:pPr algn="ctr" eaLnBrk="1" hangingPunct="1">
              <a:lnSpc>
                <a:spcPct val="90000"/>
              </a:lnSpc>
              <a:buFont typeface="Arial" panose="020B0604020202020204" pitchFamily="34" charset="0"/>
              <a:buNone/>
            </a:pPr>
            <a:r>
              <a:rPr lang="zh-CN" altLang="en-US" sz="2400" b="1" dirty="0">
                <a:ln w="12700">
                  <a:solidFill>
                    <a:schemeClr val="tx2">
                      <a:satMod val="155000"/>
                    </a:schemeClr>
                  </a:solidFill>
                  <a:prstDash val="solid"/>
                </a:ln>
                <a:solidFill>
                  <a:srgbClr val="C00000"/>
                </a:solidFill>
                <a:effectLst>
                  <a:outerShdw blurRad="41275" dist="20320" dir="1800000" algn="tl" rotWithShape="0">
                    <a:srgbClr val="000000">
                      <a:alpha val="40000"/>
                    </a:srgbClr>
                  </a:outerShdw>
                </a:effectLst>
                <a:latin typeface="黑体" panose="02010609060101010101" pitchFamily="49" charset="-122"/>
                <a:ea typeface="楷体_GB2312"/>
              </a:rPr>
              <a:t>具有私人性质的私人劳动</a:t>
            </a:r>
            <a:endParaRPr lang="zh-CN" altLang="en-US" sz="2400" b="1" dirty="0">
              <a:ln w="12700">
                <a:solidFill>
                  <a:schemeClr val="tx2">
                    <a:satMod val="155000"/>
                  </a:schemeClr>
                </a:solidFill>
                <a:prstDash val="solid"/>
              </a:ln>
              <a:solidFill>
                <a:srgbClr val="C00000"/>
              </a:solidFill>
              <a:effectLst>
                <a:outerShdw blurRad="41275" dist="20320" dir="1800000" algn="tl" rotWithShape="0">
                  <a:srgbClr val="000000">
                    <a:alpha val="40000"/>
                  </a:srgbClr>
                </a:outerShdw>
              </a:effectLst>
              <a:latin typeface="黑体" panose="02010609060101010101" pitchFamily="49" charset="-122"/>
              <a:ea typeface="楷体_GB2312"/>
            </a:endParaRPr>
          </a:p>
        </p:txBody>
      </p:sp>
      <p:sp>
        <p:nvSpPr>
          <p:cNvPr id="13" name="左中括号 12"/>
          <p:cNvSpPr/>
          <p:nvPr/>
        </p:nvSpPr>
        <p:spPr>
          <a:xfrm rot="16200000" flipH="1">
            <a:off x="4297971" y="533023"/>
            <a:ext cx="140704" cy="4722305"/>
          </a:xfrm>
          <a:prstGeom prst="lef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7" name="矩形 6"/>
          <p:cNvSpPr/>
          <p:nvPr/>
        </p:nvSpPr>
        <p:spPr>
          <a:xfrm>
            <a:off x="242006" y="3586599"/>
            <a:ext cx="4187118" cy="2169825"/>
          </a:xfrm>
          <a:prstGeom prst="rect">
            <a:avLst/>
          </a:prstGeom>
          <a:solidFill>
            <a:schemeClr val="accent4">
              <a:lumMod val="20000"/>
              <a:lumOff val="80000"/>
            </a:schemeClr>
          </a:solidFill>
        </p:spPr>
        <p:txBody>
          <a:bodyPr wrap="square">
            <a:spAutoFit/>
          </a:bodyPr>
          <a:lstStyle/>
          <a:p>
            <a:pPr>
              <a:lnSpc>
                <a:spcPct val="125000"/>
              </a:lnSpc>
            </a:pPr>
            <a:r>
              <a:rPr lang="zh-CN" altLang="en-US" b="1" dirty="0">
                <a:latin typeface="+mn-ea"/>
                <a:ea typeface="楷体_GB2312" pitchFamily="49" charset="-122"/>
              </a:rPr>
              <a:t>   </a:t>
            </a:r>
            <a:r>
              <a:rPr lang="zh-CN" altLang="en-US" b="1" dirty="0">
                <a:latin typeface="楷体" panose="02010609060101010101" pitchFamily="49" charset="-122"/>
                <a:ea typeface="楷体" panose="02010609060101010101" pitchFamily="49" charset="-122"/>
              </a:rPr>
              <a:t>由</a:t>
            </a:r>
            <a:r>
              <a:rPr lang="zh-CN" altLang="en-US" b="1" u="sng" dirty="0">
                <a:latin typeface="楷体" panose="02010609060101010101" pitchFamily="49" charset="-122"/>
                <a:ea typeface="楷体" panose="02010609060101010101" pitchFamily="49" charset="-122"/>
              </a:rPr>
              <a:t>社会分工</a:t>
            </a:r>
            <a:r>
              <a:rPr lang="zh-CN" altLang="en-US" b="1" dirty="0">
                <a:latin typeface="楷体" panose="02010609060101010101" pitchFamily="49" charset="-122"/>
                <a:ea typeface="楷体" panose="02010609060101010101" pitchFamily="49" charset="-122"/>
              </a:rPr>
              <a:t>决定。</a:t>
            </a:r>
            <a:endParaRPr lang="zh-CN" altLang="en-US" b="1" dirty="0">
              <a:latin typeface="楷体" panose="02010609060101010101" pitchFamily="49" charset="-122"/>
              <a:ea typeface="楷体" panose="02010609060101010101" pitchFamily="49" charset="-122"/>
            </a:endParaRPr>
          </a:p>
          <a:p>
            <a:pPr>
              <a:lnSpc>
                <a:spcPct val="125000"/>
              </a:lnSpc>
            </a:pPr>
            <a:r>
              <a:rPr lang="zh-CN" altLang="en-US" b="1" dirty="0">
                <a:latin typeface="楷体" panose="02010609060101010101" pitchFamily="49" charset="-122"/>
                <a:ea typeface="楷体" panose="02010609060101010101" pitchFamily="49" charset="-122"/>
              </a:rPr>
              <a:t>每个商品生产者在社会分工体系中从事某一种商品生产，商品生产者相互联系、相互依存，彼此交换所生产的产品。</a:t>
            </a:r>
            <a:endParaRPr lang="zh-CN" altLang="en-US" b="1" dirty="0">
              <a:latin typeface="楷体" panose="02010609060101010101" pitchFamily="49" charset="-122"/>
              <a:ea typeface="楷体" panose="02010609060101010101" pitchFamily="49" charset="-122"/>
            </a:endParaRPr>
          </a:p>
          <a:p>
            <a:pPr>
              <a:lnSpc>
                <a:spcPct val="125000"/>
              </a:lnSpc>
            </a:pPr>
            <a:r>
              <a:rPr lang="zh-CN" altLang="en-US" b="1" dirty="0">
                <a:solidFill>
                  <a:srgbClr val="FF0000"/>
                </a:solidFill>
                <a:latin typeface="楷体" panose="02010609060101010101" pitchFamily="49" charset="-122"/>
                <a:ea typeface="楷体" panose="02010609060101010101" pitchFamily="49" charset="-122"/>
              </a:rPr>
              <a:t>每个生产者的劳动都是社会总劳动的一部分。</a:t>
            </a:r>
            <a:endParaRPr lang="zh-CN" altLang="en-US" b="1" dirty="0">
              <a:solidFill>
                <a:srgbClr val="FF0000"/>
              </a:solidFill>
              <a:latin typeface="+mn-ea"/>
              <a:ea typeface="楷体_GB2312" pitchFamily="49" charset="-122"/>
            </a:endParaRPr>
          </a:p>
        </p:txBody>
      </p:sp>
      <p:sp>
        <p:nvSpPr>
          <p:cNvPr id="11" name="矩形 10"/>
          <p:cNvSpPr/>
          <p:nvPr/>
        </p:nvSpPr>
        <p:spPr>
          <a:xfrm>
            <a:off x="4857751" y="3571876"/>
            <a:ext cx="3857653" cy="2225225"/>
          </a:xfrm>
          <a:prstGeom prst="rect">
            <a:avLst/>
          </a:prstGeom>
          <a:solidFill>
            <a:schemeClr val="accent4">
              <a:lumMod val="20000"/>
              <a:lumOff val="80000"/>
            </a:schemeClr>
          </a:solidFill>
        </p:spPr>
        <p:txBody>
          <a:bodyPr wrap="square">
            <a:spAutoFit/>
          </a:bodyPr>
          <a:lstStyle/>
          <a:p>
            <a:pPr algn="l" eaLnBrk="1" hangingPunct="1">
              <a:lnSpc>
                <a:spcPct val="125000"/>
              </a:lnSpc>
              <a:spcBef>
                <a:spcPct val="20000"/>
              </a:spcBef>
              <a:buClrTx/>
              <a:buSzTx/>
            </a:pPr>
            <a:r>
              <a:rPr lang="zh-CN" altLang="en-US" b="1" dirty="0">
                <a:solidFill>
                  <a:srgbClr val="0000CC"/>
                </a:solidFill>
                <a:latin typeface="楷体" panose="02010609060101010101" pitchFamily="49" charset="-122"/>
                <a:ea typeface="楷体" panose="02010609060101010101" pitchFamily="49" charset="-122"/>
              </a:rPr>
              <a:t>  </a:t>
            </a:r>
            <a:r>
              <a:rPr lang="zh-CN" altLang="en-US" sz="1800" b="1" dirty="0">
                <a:latin typeface="楷体" panose="02010609060101010101" pitchFamily="49" charset="-122"/>
                <a:ea typeface="楷体" panose="02010609060101010101" pitchFamily="49" charset="-122"/>
              </a:rPr>
              <a:t>由</a:t>
            </a:r>
            <a:r>
              <a:rPr lang="zh-CN" altLang="en-US" sz="1800" b="1" u="sng" dirty="0">
                <a:latin typeface="楷体" panose="02010609060101010101" pitchFamily="49" charset="-122"/>
                <a:ea typeface="楷体" panose="02010609060101010101" pitchFamily="49" charset="-122"/>
              </a:rPr>
              <a:t>生产资料私有制</a:t>
            </a:r>
            <a:r>
              <a:rPr lang="zh-CN" altLang="en-US" sz="1800" b="1" dirty="0">
                <a:latin typeface="楷体" panose="02010609060101010101" pitchFamily="49" charset="-122"/>
                <a:ea typeface="楷体" panose="02010609060101010101" pitchFamily="49" charset="-122"/>
              </a:rPr>
              <a:t>决定。</a:t>
            </a:r>
            <a:endParaRPr lang="zh-CN" altLang="en-US" sz="1800" b="1" dirty="0">
              <a:latin typeface="楷体" panose="02010609060101010101" pitchFamily="49" charset="-122"/>
              <a:ea typeface="楷体" panose="02010609060101010101" pitchFamily="49" charset="-122"/>
            </a:endParaRPr>
          </a:p>
          <a:p>
            <a:pPr algn="l" eaLnBrk="1" hangingPunct="1">
              <a:lnSpc>
                <a:spcPct val="125000"/>
              </a:lnSpc>
              <a:spcBef>
                <a:spcPct val="20000"/>
              </a:spcBef>
              <a:buClrTx/>
              <a:buSzTx/>
            </a:pPr>
            <a:r>
              <a:rPr lang="zh-CN" altLang="en-US" sz="1800" b="1" dirty="0">
                <a:latin typeface="楷体" panose="02010609060101010101" pitchFamily="49" charset="-122"/>
                <a:ea typeface="楷体" panose="02010609060101010101" pitchFamily="49" charset="-122"/>
              </a:rPr>
              <a:t>每个生产者独立地进行商品生产活动，拥有生产出来的劳动产品，自负盈亏。</a:t>
            </a:r>
            <a:endParaRPr lang="zh-CN" altLang="en-US" sz="1800" b="1" dirty="0">
              <a:latin typeface="楷体" panose="02010609060101010101" pitchFamily="49" charset="-122"/>
              <a:ea typeface="楷体" panose="02010609060101010101" pitchFamily="49" charset="-122"/>
            </a:endParaRPr>
          </a:p>
          <a:p>
            <a:pPr algn="l" eaLnBrk="1" hangingPunct="1">
              <a:lnSpc>
                <a:spcPct val="125000"/>
              </a:lnSpc>
              <a:buClrTx/>
              <a:buSzTx/>
            </a:pPr>
            <a:r>
              <a:rPr lang="zh-CN" altLang="en-US" sz="1800" b="1" dirty="0">
                <a:solidFill>
                  <a:srgbClr val="FF0000"/>
                </a:solidFill>
                <a:latin typeface="楷体" panose="02010609060101010101" pitchFamily="49" charset="-122"/>
                <a:ea typeface="楷体" panose="02010609060101010101" pitchFamily="49" charset="-122"/>
              </a:rPr>
              <a:t>每个生产者的劳动按照自己的利益和要求进行。</a:t>
            </a:r>
            <a:endParaRPr lang="zh-CN" altLang="en-US" sz="1800" b="1" dirty="0">
              <a:solidFill>
                <a:srgbClr val="FF0000"/>
              </a:solidFill>
              <a:latin typeface="楷体" panose="02010609060101010101" pitchFamily="49" charset="-122"/>
              <a:ea typeface="楷体" panose="02010609060101010101" pitchFamily="49" charset="-122"/>
            </a:endParaRPr>
          </a:p>
        </p:txBody>
      </p:sp>
      <p:sp>
        <p:nvSpPr>
          <p:cNvPr id="32" name="Rectangle 4"/>
          <p:cNvSpPr>
            <a:spLocks noChangeArrowheads="1"/>
          </p:cNvSpPr>
          <p:nvPr/>
        </p:nvSpPr>
        <p:spPr bwMode="auto">
          <a:xfrm>
            <a:off x="241781" y="5852311"/>
            <a:ext cx="5488228" cy="70675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eaLnBrk="1" hangingPunct="1"/>
            <a:r>
              <a:rPr lang="zh-CN" altLang="zh-CN" sz="2000" b="1" dirty="0">
                <a:solidFill>
                  <a:srgbClr val="000000"/>
                </a:solidFill>
                <a:latin typeface="+mn-ea"/>
                <a:ea typeface="楷体_GB2312" pitchFamily="49" charset="-122"/>
              </a:rPr>
              <a:t>  社会分工</a:t>
            </a:r>
            <a:r>
              <a:rPr lang="zh-CN" altLang="zh-CN" sz="2000" b="1" dirty="0">
                <a:solidFill>
                  <a:srgbClr val="000000"/>
                </a:solidFill>
                <a:latin typeface="宋体" panose="02010600030101010101" pitchFamily="2" charset="-122"/>
                <a:ea typeface="楷体_GB2312" pitchFamily="49" charset="-122"/>
              </a:rPr>
              <a:t>——</a:t>
            </a:r>
            <a:r>
              <a:rPr lang="zh-CN" altLang="zh-CN" sz="2000" b="1" dirty="0">
                <a:solidFill>
                  <a:srgbClr val="000000"/>
                </a:solidFill>
                <a:latin typeface="+mn-ea"/>
                <a:ea typeface="楷体_GB2312" pitchFamily="49" charset="-122"/>
              </a:rPr>
              <a:t>社会性质的</a:t>
            </a:r>
            <a:r>
              <a:rPr lang="zh-CN" altLang="zh-CN" sz="2000" b="1" u="sng" dirty="0">
                <a:solidFill>
                  <a:srgbClr val="C00000"/>
                </a:solidFill>
                <a:latin typeface="+mn-ea"/>
                <a:ea typeface="楷体_GB2312" pitchFamily="49" charset="-122"/>
              </a:rPr>
              <a:t>社会劳动</a:t>
            </a:r>
            <a:r>
              <a:rPr lang="zh-CN" altLang="zh-CN" sz="2000" b="1" dirty="0">
                <a:solidFill>
                  <a:srgbClr val="000000"/>
                </a:solidFill>
                <a:latin typeface="+mn-ea"/>
                <a:ea typeface="楷体_GB2312" pitchFamily="49" charset="-122"/>
              </a:rPr>
              <a:t>（比例）</a:t>
            </a:r>
            <a:endParaRPr lang="zh-CN" altLang="zh-CN" sz="2000" b="1" dirty="0">
              <a:solidFill>
                <a:srgbClr val="000000"/>
              </a:solidFill>
              <a:latin typeface="+mn-ea"/>
              <a:ea typeface="楷体_GB2312" pitchFamily="49" charset="-122"/>
            </a:endParaRPr>
          </a:p>
          <a:p>
            <a:pPr eaLnBrk="1" hangingPunct="1"/>
            <a:r>
              <a:rPr lang="zh-CN" altLang="zh-CN" sz="2000" b="1" dirty="0">
                <a:solidFill>
                  <a:srgbClr val="000000"/>
                </a:solidFill>
                <a:latin typeface="+mn-ea"/>
                <a:ea typeface="楷体_GB2312" pitchFamily="49" charset="-122"/>
              </a:rPr>
              <a:t>   私有制</a:t>
            </a:r>
            <a:r>
              <a:rPr lang="zh-CN" altLang="zh-CN" sz="2000" b="1" dirty="0">
                <a:solidFill>
                  <a:srgbClr val="000000"/>
                </a:solidFill>
                <a:latin typeface="宋体" panose="02010600030101010101" pitchFamily="2" charset="-122"/>
                <a:ea typeface="楷体_GB2312" pitchFamily="49" charset="-122"/>
              </a:rPr>
              <a:t>——</a:t>
            </a:r>
            <a:r>
              <a:rPr lang="zh-CN" altLang="zh-CN" sz="2000" b="1" dirty="0">
                <a:solidFill>
                  <a:srgbClr val="000000"/>
                </a:solidFill>
                <a:latin typeface="+mn-ea"/>
                <a:ea typeface="楷体_GB2312" pitchFamily="49" charset="-122"/>
              </a:rPr>
              <a:t>私人性质的</a:t>
            </a:r>
            <a:r>
              <a:rPr lang="zh-CN" altLang="zh-CN" sz="2000" b="1" u="sng" dirty="0">
                <a:solidFill>
                  <a:srgbClr val="C00000"/>
                </a:solidFill>
                <a:latin typeface="+mn-ea"/>
                <a:ea typeface="楷体_GB2312" pitchFamily="49" charset="-122"/>
              </a:rPr>
              <a:t>私人劳动</a:t>
            </a:r>
            <a:r>
              <a:rPr lang="zh-CN" altLang="zh-CN" sz="2000" b="1" dirty="0">
                <a:solidFill>
                  <a:srgbClr val="000000"/>
                </a:solidFill>
                <a:latin typeface="+mn-ea"/>
                <a:ea typeface="楷体_GB2312" pitchFamily="49" charset="-122"/>
              </a:rPr>
              <a:t>（盲目）    </a:t>
            </a:r>
            <a:endParaRPr lang="zh-CN" altLang="zh-CN" sz="2000" b="1" dirty="0">
              <a:solidFill>
                <a:srgbClr val="000000"/>
              </a:solidFill>
              <a:latin typeface="+mn-ea"/>
              <a:ea typeface="楷体_GB2312" pitchFamily="49" charset="-122"/>
            </a:endParaRPr>
          </a:p>
        </p:txBody>
      </p:sp>
      <p:grpSp>
        <p:nvGrpSpPr>
          <p:cNvPr id="50182" name="组合 50181"/>
          <p:cNvGrpSpPr/>
          <p:nvPr/>
        </p:nvGrpSpPr>
        <p:grpSpPr bwMode="auto">
          <a:xfrm>
            <a:off x="2337435" y="1129030"/>
            <a:ext cx="3600450" cy="609600"/>
            <a:chOff x="0" y="0"/>
            <a:chExt cx="3696" cy="384"/>
          </a:xfrm>
        </p:grpSpPr>
        <p:sp>
          <p:nvSpPr>
            <p:cNvPr id="4" name="圆角矩形 50182"/>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ln>
            <a:effectLst>
              <a:outerShdw dist="53882" dir="2700000" algn="ctr" rotWithShape="0">
                <a:srgbClr val="000000">
                  <a:alpha val="50000"/>
                </a:srgbClr>
              </a:outerShdw>
            </a:effectLst>
          </p:spPr>
          <p:txBody>
            <a:bodyPr/>
            <a:lstStyle/>
            <a:p>
              <a:pPr algn="ctr">
                <a:defRPr/>
              </a:pPr>
              <a:endParaRPr lang="zh-CN" altLang="en-US"/>
            </a:p>
          </p:txBody>
        </p:sp>
        <p:sp>
          <p:nvSpPr>
            <p:cNvPr id="50184" name="文本框 50183"/>
            <p:cNvSpPr txBox="1">
              <a:spLocks noChangeArrowheads="1"/>
            </p:cNvSpPr>
            <p:nvPr/>
          </p:nvSpPr>
          <p:spPr bwMode="auto">
            <a:xfrm>
              <a:off x="103" y="13"/>
              <a:ext cx="3549" cy="348"/>
            </a:xfrm>
            <a:prstGeom prst="rect">
              <a:avLst/>
            </a:prstGeom>
            <a:noFill/>
            <a:ln w="9525">
              <a:noFill/>
              <a:miter lim="800000"/>
            </a:ln>
          </p:spPr>
          <p:txBody>
            <a:bodyPr>
              <a:spAutoFit/>
            </a:bodyPr>
            <a:lstStyle/>
            <a:p>
              <a:pPr>
                <a:lnSpc>
                  <a:spcPct val="125000"/>
                </a:lnSpc>
              </a:pPr>
              <a:r>
                <a:rPr lang="en-US" altLang="zh-CN" sz="2400" b="1">
                  <a:solidFill>
                    <a:schemeClr val="bg1"/>
                  </a:solidFill>
                  <a:latin typeface="楷体" panose="02010609060101010101" pitchFamily="49" charset="-122"/>
                  <a:ea typeface="楷体" panose="02010609060101010101" pitchFamily="49" charset="-122"/>
                </a:rPr>
                <a:t>1 </a:t>
              </a:r>
              <a:r>
                <a:rPr lang="zh-CN" altLang="en-US" sz="2400" b="1">
                  <a:solidFill>
                    <a:schemeClr val="bg1"/>
                  </a:solidFill>
                  <a:latin typeface="楷体" panose="02010609060101010101" pitchFamily="49" charset="-122"/>
                  <a:ea typeface="楷体" panose="02010609060101010101" pitchFamily="49" charset="-122"/>
                </a:rPr>
                <a:t>私人劳动和社会劳动</a:t>
              </a:r>
              <a:endParaRPr lang="zh-CN" altLang="en-US" sz="2400" b="1">
                <a:solidFill>
                  <a:schemeClr val="bg1"/>
                </a:solidFill>
                <a:latin typeface="楷体" panose="02010609060101010101" pitchFamily="49" charset="-122"/>
                <a:ea typeface="楷体" panose="02010609060101010101" pitchFamily="49" charset="-122"/>
              </a:endParaRPr>
            </a:p>
          </p:txBody>
        </p:sp>
      </p:grpSp>
      <p:sp>
        <p:nvSpPr>
          <p:cNvPr id="6" name="文本框 5"/>
          <p:cNvSpPr txBox="1"/>
          <p:nvPr/>
        </p:nvSpPr>
        <p:spPr>
          <a:xfrm>
            <a:off x="5730240" y="5975350"/>
            <a:ext cx="3190240" cy="460375"/>
          </a:xfrm>
          <a:prstGeom prst="rect">
            <a:avLst/>
          </a:prstGeom>
          <a:noFill/>
        </p:spPr>
        <p:txBody>
          <a:bodyPr wrap="square" rtlCol="0" anchor="t">
            <a:spAutoFit/>
          </a:bodyPr>
          <a:lstStyle/>
          <a:p>
            <a:r>
              <a:rPr lang="zh-CN" altLang="zh-CN" sz="2400" b="1" dirty="0">
                <a:solidFill>
                  <a:srgbClr val="000000"/>
                </a:solidFill>
                <a:ea typeface="楷体_GB2312" pitchFamily="49" charset="-122"/>
                <a:sym typeface="+mn-ea"/>
              </a:rPr>
              <a:t>矛盾解决途径：交换</a:t>
            </a:r>
            <a:endParaRPr lang="zh-CN" altLang="zh-CN" sz="2400" b="1" dirty="0">
              <a:solidFill>
                <a:srgbClr val="000000"/>
              </a:solidFill>
              <a:ea typeface="楷体_GB2312" pitchFamily="49"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框 10241"/>
          <p:cNvSpPr txBox="1">
            <a:spLocks noChangeArrowheads="1"/>
          </p:cNvSpPr>
          <p:nvPr/>
        </p:nvSpPr>
        <p:spPr bwMode="auto">
          <a:xfrm>
            <a:off x="357158" y="333375"/>
            <a:ext cx="1714512" cy="519113"/>
          </a:xfrm>
          <a:prstGeom prst="rect">
            <a:avLst/>
          </a:prstGeom>
          <a:solidFill>
            <a:srgbClr val="FFFF99"/>
          </a:solidFill>
          <a:ln w="9525">
            <a:noFill/>
            <a:miter lim="800000"/>
          </a:ln>
        </p:spPr>
        <p:txBody>
          <a:bodyPr wrap="square">
            <a:spAutoFit/>
          </a:bodyPr>
          <a:lstStyle/>
          <a:p>
            <a:pPr>
              <a:spcBef>
                <a:spcPct val="50000"/>
              </a:spcBef>
            </a:pPr>
            <a:r>
              <a:rPr lang="zh-CN" altLang="en-US" sz="2800" b="1" dirty="0" smtClean="0">
                <a:solidFill>
                  <a:srgbClr val="FF3300"/>
                </a:solidFill>
                <a:latin typeface="Times New Roman" panose="02020603050405020304" pitchFamily="18" charset="0"/>
                <a:ea typeface="华文行楷" pitchFamily="2" charset="-122"/>
              </a:rPr>
              <a:t>学习目标</a:t>
            </a:r>
            <a:endParaRPr lang="zh-CN" altLang="en-US" sz="2800" b="1" dirty="0">
              <a:solidFill>
                <a:srgbClr val="FF3300"/>
              </a:solidFill>
              <a:latin typeface="Times New Roman" panose="02020603050405020304" pitchFamily="18" charset="0"/>
              <a:ea typeface="华文行楷" pitchFamily="2" charset="-122"/>
            </a:endParaRPr>
          </a:p>
        </p:txBody>
      </p:sp>
      <p:sp>
        <p:nvSpPr>
          <p:cNvPr id="12291" name="矩形 10242"/>
          <p:cNvSpPr>
            <a:spLocks noRot="1" noChangeArrowheads="1"/>
          </p:cNvSpPr>
          <p:nvPr/>
        </p:nvSpPr>
        <p:spPr bwMode="auto">
          <a:xfrm>
            <a:off x="468313" y="1000125"/>
            <a:ext cx="8208962" cy="1152525"/>
          </a:xfrm>
          <a:prstGeom prst="rect">
            <a:avLst/>
          </a:prstGeom>
          <a:solidFill>
            <a:srgbClr val="CCFFCC"/>
          </a:solidFill>
          <a:ln w="19050">
            <a:solidFill>
              <a:srgbClr val="FF0000"/>
            </a:solidFill>
            <a:miter lim="800000"/>
          </a:ln>
        </p:spPr>
        <p:txBody>
          <a:bodyPr/>
          <a:lstStyle/>
          <a:p>
            <a:pPr>
              <a:lnSpc>
                <a:spcPct val="125000"/>
              </a:lnSpc>
            </a:pPr>
            <a:r>
              <a:rPr lang="zh-CN" altLang="en-US" dirty="0">
                <a:solidFill>
                  <a:srgbClr val="0000FF"/>
                </a:solidFill>
                <a:latin typeface="华文隶书" pitchFamily="2" charset="-122"/>
                <a:ea typeface="华文隶书" pitchFamily="2" charset="-122"/>
              </a:rPr>
              <a:t>   </a:t>
            </a:r>
            <a:r>
              <a:rPr lang="zh-CN" altLang="en-US" dirty="0">
                <a:solidFill>
                  <a:srgbClr val="0000FF"/>
                </a:solidFill>
                <a:latin typeface="幼圆" pitchFamily="49" charset="-122"/>
                <a:ea typeface="幼圆" pitchFamily="49" charset="-122"/>
              </a:rPr>
              <a:t>运用马克思主义的立场、观点、方法，准确认识资本主义生产方式</a:t>
            </a:r>
            <a:r>
              <a:rPr lang="zh-CN" altLang="en-US" dirty="0" smtClean="0">
                <a:solidFill>
                  <a:srgbClr val="0000FF"/>
                </a:solidFill>
                <a:latin typeface="幼圆" pitchFamily="49" charset="-122"/>
                <a:ea typeface="幼圆" pitchFamily="49" charset="-122"/>
              </a:rPr>
              <a:t>的基本矛盾</a:t>
            </a:r>
            <a:r>
              <a:rPr lang="zh-CN" altLang="en-US" dirty="0">
                <a:solidFill>
                  <a:srgbClr val="0000FF"/>
                </a:solidFill>
                <a:latin typeface="幼圆" pitchFamily="49" charset="-122"/>
                <a:ea typeface="幼圆" pitchFamily="49" charset="-122"/>
              </a:rPr>
              <a:t>，深刻理解资本主义经济制度的本质，正确把握</a:t>
            </a:r>
            <a:r>
              <a:rPr lang="zh-CN" altLang="en-US" dirty="0">
                <a:solidFill>
                  <a:srgbClr val="FF0000"/>
                </a:solidFill>
                <a:latin typeface="幼圆" pitchFamily="49" charset="-122"/>
                <a:ea typeface="幼圆" pitchFamily="49" charset="-122"/>
              </a:rPr>
              <a:t>社会化大生产和商品经济运动的一般规律，</a:t>
            </a:r>
            <a:r>
              <a:rPr lang="zh-CN" altLang="en-US" dirty="0">
                <a:solidFill>
                  <a:srgbClr val="0000FF"/>
                </a:solidFill>
                <a:latin typeface="幼圆" pitchFamily="49" charset="-122"/>
                <a:ea typeface="幼圆" pitchFamily="49" charset="-122"/>
              </a:rPr>
              <a:t>正确认识和把握资本主义政治</a:t>
            </a:r>
            <a:r>
              <a:rPr lang="zh-CN" altLang="en-US" dirty="0" smtClean="0">
                <a:solidFill>
                  <a:srgbClr val="0000FF"/>
                </a:solidFill>
                <a:latin typeface="幼圆" pitchFamily="49" charset="-122"/>
                <a:ea typeface="幼圆" pitchFamily="49" charset="-122"/>
              </a:rPr>
              <a:t>制度、意识形态</a:t>
            </a:r>
            <a:r>
              <a:rPr lang="zh-CN" altLang="en-US" dirty="0">
                <a:solidFill>
                  <a:srgbClr val="0000FF"/>
                </a:solidFill>
                <a:latin typeface="幼圆" pitchFamily="49" charset="-122"/>
                <a:ea typeface="幼圆" pitchFamily="49" charset="-122"/>
              </a:rPr>
              <a:t>及其</a:t>
            </a:r>
            <a:r>
              <a:rPr lang="zh-CN" altLang="en-US" dirty="0" smtClean="0">
                <a:solidFill>
                  <a:srgbClr val="0000FF"/>
                </a:solidFill>
                <a:latin typeface="幼圆" pitchFamily="49" charset="-122"/>
                <a:ea typeface="幼圆" pitchFamily="49" charset="-122"/>
              </a:rPr>
              <a:t>本质</a:t>
            </a:r>
            <a:r>
              <a:rPr lang="zh-CN" altLang="en-US" dirty="0">
                <a:solidFill>
                  <a:srgbClr val="0000FF"/>
                </a:solidFill>
                <a:latin typeface="幼圆" pitchFamily="49" charset="-122"/>
                <a:ea typeface="幼圆" pitchFamily="49" charset="-122"/>
              </a:rPr>
              <a:t>。</a:t>
            </a:r>
            <a:endParaRPr lang="zh-CN" altLang="en-US" dirty="0">
              <a:solidFill>
                <a:srgbClr val="0000FF"/>
              </a:solidFill>
              <a:latin typeface="幼圆" pitchFamily="49" charset="-122"/>
              <a:ea typeface="幼圆" pitchFamily="49" charset="-122"/>
            </a:endParaRPr>
          </a:p>
        </p:txBody>
      </p:sp>
      <p:sp>
        <p:nvSpPr>
          <p:cNvPr id="12292" name="文本框 10243"/>
          <p:cNvSpPr txBox="1">
            <a:spLocks noChangeArrowheads="1"/>
          </p:cNvSpPr>
          <p:nvPr/>
        </p:nvSpPr>
        <p:spPr bwMode="auto">
          <a:xfrm>
            <a:off x="323850" y="2343150"/>
            <a:ext cx="1735138" cy="522288"/>
          </a:xfrm>
          <a:prstGeom prst="rect">
            <a:avLst/>
          </a:prstGeom>
          <a:solidFill>
            <a:srgbClr val="FFFF99"/>
          </a:solidFill>
          <a:ln w="9525">
            <a:noFill/>
            <a:miter lim="800000"/>
          </a:ln>
        </p:spPr>
        <p:txBody>
          <a:bodyPr>
            <a:spAutoFit/>
          </a:bodyPr>
          <a:lstStyle/>
          <a:p>
            <a:pPr algn="ctr">
              <a:spcBef>
                <a:spcPct val="50000"/>
              </a:spcBef>
            </a:pPr>
            <a:r>
              <a:rPr lang="zh-CN" altLang="en-US" sz="2800" b="1" dirty="0" smtClean="0">
                <a:solidFill>
                  <a:srgbClr val="FF3300"/>
                </a:solidFill>
                <a:latin typeface="Times New Roman" panose="02020603050405020304" pitchFamily="18" charset="0"/>
                <a:ea typeface="华文行楷" pitchFamily="2" charset="-122"/>
              </a:rPr>
              <a:t>学习要点</a:t>
            </a:r>
            <a:endParaRPr lang="zh-CN" altLang="en-US" sz="2800" b="1" dirty="0">
              <a:solidFill>
                <a:srgbClr val="FF3300"/>
              </a:solidFill>
              <a:latin typeface="Times New Roman" panose="02020603050405020304" pitchFamily="18" charset="0"/>
              <a:ea typeface="华文行楷" pitchFamily="2" charset="-122"/>
            </a:endParaRPr>
          </a:p>
        </p:txBody>
      </p:sp>
      <p:sp>
        <p:nvSpPr>
          <p:cNvPr id="12293" name="矩形 10244"/>
          <p:cNvSpPr>
            <a:spLocks noRot="1" noChangeArrowheads="1"/>
          </p:cNvSpPr>
          <p:nvPr/>
        </p:nvSpPr>
        <p:spPr bwMode="auto">
          <a:xfrm>
            <a:off x="468313" y="3200400"/>
            <a:ext cx="4200525" cy="2817813"/>
          </a:xfrm>
          <a:prstGeom prst="rect">
            <a:avLst/>
          </a:prstGeom>
          <a:solidFill>
            <a:srgbClr val="CCFFCC"/>
          </a:solidFill>
          <a:ln w="28575">
            <a:solidFill>
              <a:srgbClr val="FF0000"/>
            </a:solidFill>
            <a:miter lim="800000"/>
          </a:ln>
        </p:spPr>
        <p:txBody>
          <a:bodyPr/>
          <a:lstStyle/>
          <a:p>
            <a:pPr marL="342900" indent="-342900">
              <a:lnSpc>
                <a:spcPct val="125000"/>
              </a:lnSpc>
              <a:spcBef>
                <a:spcPct val="10000"/>
              </a:spcBef>
            </a:pPr>
            <a:r>
              <a:rPr lang="en-US" altLang="zh-CN" dirty="0">
                <a:solidFill>
                  <a:srgbClr val="0000FF"/>
                </a:solidFill>
                <a:latin typeface="Arial" panose="020B0604020202020204" pitchFamily="34" charset="0"/>
                <a:ea typeface="幼圆" pitchFamily="49" charset="-122"/>
              </a:rPr>
              <a:t>—</a:t>
            </a:r>
            <a:r>
              <a:rPr lang="en-US" altLang="zh-CN" dirty="0">
                <a:solidFill>
                  <a:srgbClr val="0000FF"/>
                </a:solidFill>
                <a:latin typeface="幼圆" pitchFamily="49" charset="-122"/>
                <a:ea typeface="幼圆" pitchFamily="49" charset="-122"/>
              </a:rPr>
              <a:t> </a:t>
            </a:r>
            <a:r>
              <a:rPr lang="zh-CN" altLang="en-US" dirty="0">
                <a:solidFill>
                  <a:srgbClr val="0000FF"/>
                </a:solidFill>
                <a:latin typeface="幼圆" pitchFamily="49" charset="-122"/>
                <a:ea typeface="幼圆" pitchFamily="49" charset="-122"/>
              </a:rPr>
              <a:t>私有制基础上商品经济的基本矛盾</a:t>
            </a:r>
            <a:endParaRPr lang="zh-CN" altLang="en-US" dirty="0">
              <a:solidFill>
                <a:srgbClr val="0000FF"/>
              </a:solidFill>
              <a:latin typeface="幼圆" pitchFamily="49" charset="-122"/>
              <a:ea typeface="幼圆" pitchFamily="49" charset="-122"/>
            </a:endParaRPr>
          </a:p>
          <a:p>
            <a:pPr marL="342900" indent="-342900">
              <a:lnSpc>
                <a:spcPct val="125000"/>
              </a:lnSpc>
              <a:spcBef>
                <a:spcPct val="10000"/>
              </a:spcBef>
            </a:pPr>
            <a:r>
              <a:rPr lang="en-US" altLang="zh-CN" dirty="0">
                <a:solidFill>
                  <a:srgbClr val="0000FF"/>
                </a:solidFill>
                <a:latin typeface="Arial" panose="020B0604020202020204" pitchFamily="34" charset="0"/>
                <a:ea typeface="幼圆" pitchFamily="49" charset="-122"/>
              </a:rPr>
              <a:t>—</a:t>
            </a:r>
            <a:r>
              <a:rPr lang="en-US" altLang="zh-CN" dirty="0">
                <a:solidFill>
                  <a:srgbClr val="0000FF"/>
                </a:solidFill>
                <a:latin typeface="幼圆" pitchFamily="49" charset="-122"/>
                <a:ea typeface="幼圆" pitchFamily="49" charset="-122"/>
              </a:rPr>
              <a:t> </a:t>
            </a:r>
            <a:r>
              <a:rPr lang="zh-CN" altLang="en-US" dirty="0">
                <a:solidFill>
                  <a:srgbClr val="0000FF"/>
                </a:solidFill>
                <a:latin typeface="幼圆" pitchFamily="49" charset="-122"/>
                <a:ea typeface="幼圆" pitchFamily="49" charset="-122"/>
              </a:rPr>
              <a:t>劳动价值论及其</a:t>
            </a:r>
            <a:r>
              <a:rPr lang="zh-CN" altLang="en-US" dirty="0" smtClean="0">
                <a:solidFill>
                  <a:srgbClr val="0000FF"/>
                </a:solidFill>
                <a:latin typeface="幼圆" pitchFamily="49" charset="-122"/>
                <a:ea typeface="幼圆" pitchFamily="49" charset="-122"/>
              </a:rPr>
              <a:t>意义</a:t>
            </a:r>
            <a:endParaRPr lang="zh-CN" altLang="en-US" dirty="0">
              <a:solidFill>
                <a:srgbClr val="0000FF"/>
              </a:solidFill>
              <a:latin typeface="幼圆" pitchFamily="49" charset="-122"/>
              <a:ea typeface="幼圆" pitchFamily="49" charset="-122"/>
            </a:endParaRPr>
          </a:p>
          <a:p>
            <a:pPr marL="342900" indent="-342900">
              <a:lnSpc>
                <a:spcPct val="125000"/>
              </a:lnSpc>
              <a:spcBef>
                <a:spcPct val="10000"/>
              </a:spcBef>
            </a:pPr>
            <a:r>
              <a:rPr lang="en-US" altLang="zh-CN" dirty="0">
                <a:solidFill>
                  <a:srgbClr val="0000FF"/>
                </a:solidFill>
                <a:latin typeface="Arial" panose="020B0604020202020204" pitchFamily="34" charset="0"/>
                <a:ea typeface="幼圆" pitchFamily="49" charset="-122"/>
              </a:rPr>
              <a:t>—</a:t>
            </a:r>
            <a:r>
              <a:rPr lang="en-US" altLang="zh-CN" dirty="0">
                <a:solidFill>
                  <a:srgbClr val="0000FF"/>
                </a:solidFill>
                <a:latin typeface="幼圆" pitchFamily="49" charset="-122"/>
                <a:ea typeface="幼圆" pitchFamily="49" charset="-122"/>
              </a:rPr>
              <a:t> </a:t>
            </a:r>
            <a:r>
              <a:rPr lang="zh-CN" altLang="en-US" dirty="0">
                <a:solidFill>
                  <a:srgbClr val="0000FF"/>
                </a:solidFill>
                <a:latin typeface="幼圆" pitchFamily="49" charset="-122"/>
                <a:ea typeface="幼圆" pitchFamily="49" charset="-122"/>
              </a:rPr>
              <a:t>剩余价值论及其意义</a:t>
            </a:r>
            <a:endParaRPr lang="zh-CN" altLang="en-US" dirty="0">
              <a:solidFill>
                <a:srgbClr val="0000FF"/>
              </a:solidFill>
              <a:latin typeface="幼圆" pitchFamily="49" charset="-122"/>
              <a:ea typeface="幼圆" pitchFamily="49" charset="-122"/>
            </a:endParaRPr>
          </a:p>
          <a:p>
            <a:pPr marL="342900" indent="-342900">
              <a:lnSpc>
                <a:spcPct val="125000"/>
              </a:lnSpc>
              <a:spcBef>
                <a:spcPct val="10000"/>
              </a:spcBef>
            </a:pPr>
            <a:r>
              <a:rPr lang="en-US" altLang="zh-CN" dirty="0">
                <a:solidFill>
                  <a:srgbClr val="0000FF"/>
                </a:solidFill>
                <a:latin typeface="Arial" panose="020B0604020202020204" pitchFamily="34" charset="0"/>
                <a:ea typeface="幼圆" pitchFamily="49" charset="-122"/>
              </a:rPr>
              <a:t>—</a:t>
            </a:r>
            <a:r>
              <a:rPr lang="en-US" altLang="zh-CN" dirty="0">
                <a:solidFill>
                  <a:srgbClr val="0000FF"/>
                </a:solidFill>
                <a:latin typeface="幼圆" pitchFamily="49" charset="-122"/>
                <a:ea typeface="幼圆" pitchFamily="49" charset="-122"/>
              </a:rPr>
              <a:t> </a:t>
            </a:r>
            <a:r>
              <a:rPr lang="zh-CN" altLang="en-US" dirty="0">
                <a:solidFill>
                  <a:srgbClr val="0000FF"/>
                </a:solidFill>
                <a:latin typeface="幼圆" pitchFamily="49" charset="-122"/>
                <a:ea typeface="幼圆" pitchFamily="49" charset="-122"/>
              </a:rPr>
              <a:t>资本主义基本矛盾与经济危机</a:t>
            </a:r>
            <a:endParaRPr lang="zh-CN" altLang="en-US" dirty="0">
              <a:solidFill>
                <a:srgbClr val="0000FF"/>
              </a:solidFill>
              <a:latin typeface="幼圆" pitchFamily="49" charset="-122"/>
              <a:ea typeface="幼圆" pitchFamily="49" charset="-122"/>
            </a:endParaRPr>
          </a:p>
          <a:p>
            <a:pPr marL="342900" indent="-342900">
              <a:lnSpc>
                <a:spcPct val="125000"/>
              </a:lnSpc>
              <a:spcBef>
                <a:spcPct val="10000"/>
              </a:spcBef>
            </a:pPr>
            <a:r>
              <a:rPr lang="en-US" altLang="zh-CN" dirty="0">
                <a:solidFill>
                  <a:srgbClr val="0000FF"/>
                </a:solidFill>
                <a:latin typeface="Arial" panose="020B0604020202020204" pitchFamily="34" charset="0"/>
                <a:ea typeface="幼圆" pitchFamily="49" charset="-122"/>
              </a:rPr>
              <a:t>—</a:t>
            </a:r>
            <a:r>
              <a:rPr lang="en-US" altLang="zh-CN" dirty="0">
                <a:solidFill>
                  <a:srgbClr val="0000FF"/>
                </a:solidFill>
                <a:latin typeface="幼圆" pitchFamily="49" charset="-122"/>
                <a:ea typeface="幼圆" pitchFamily="49" charset="-122"/>
              </a:rPr>
              <a:t> </a:t>
            </a:r>
            <a:r>
              <a:rPr lang="zh-CN" altLang="en-US" dirty="0">
                <a:solidFill>
                  <a:srgbClr val="0000FF"/>
                </a:solidFill>
                <a:latin typeface="幼圆" pitchFamily="49" charset="-122"/>
                <a:ea typeface="幼圆" pitchFamily="49" charset="-122"/>
              </a:rPr>
              <a:t>资本主义政治</a:t>
            </a:r>
            <a:r>
              <a:rPr lang="zh-CN" altLang="en-US" dirty="0" smtClean="0">
                <a:solidFill>
                  <a:srgbClr val="0000FF"/>
                </a:solidFill>
                <a:latin typeface="幼圆" pitchFamily="49" charset="-122"/>
                <a:ea typeface="幼圆" pitchFamily="49" charset="-122"/>
              </a:rPr>
              <a:t>制度及其本质</a:t>
            </a:r>
            <a:endParaRPr lang="zh-CN" altLang="en-US" dirty="0">
              <a:solidFill>
                <a:srgbClr val="0000FF"/>
              </a:solidFill>
              <a:latin typeface="幼圆" pitchFamily="49" charset="-122"/>
              <a:ea typeface="幼圆" pitchFamily="49" charset="-122"/>
            </a:endParaRPr>
          </a:p>
          <a:p>
            <a:pPr marL="342900" indent="-342900">
              <a:lnSpc>
                <a:spcPct val="125000"/>
              </a:lnSpc>
              <a:spcBef>
                <a:spcPct val="10000"/>
              </a:spcBef>
            </a:pPr>
            <a:r>
              <a:rPr lang="en-US" altLang="zh-CN" dirty="0">
                <a:solidFill>
                  <a:srgbClr val="0000FF"/>
                </a:solidFill>
                <a:latin typeface="Arial" panose="020B0604020202020204" pitchFamily="34" charset="0"/>
                <a:ea typeface="幼圆" pitchFamily="49" charset="-122"/>
              </a:rPr>
              <a:t>—</a:t>
            </a:r>
            <a:r>
              <a:rPr lang="en-US" altLang="zh-CN" dirty="0">
                <a:solidFill>
                  <a:srgbClr val="0000FF"/>
                </a:solidFill>
                <a:latin typeface="幼圆" pitchFamily="49" charset="-122"/>
                <a:ea typeface="幼圆" pitchFamily="49" charset="-122"/>
              </a:rPr>
              <a:t> </a:t>
            </a:r>
            <a:r>
              <a:rPr lang="zh-CN" altLang="en-US" dirty="0">
                <a:solidFill>
                  <a:srgbClr val="0000FF"/>
                </a:solidFill>
                <a:latin typeface="幼圆" pitchFamily="49" charset="-122"/>
                <a:ea typeface="幼圆" pitchFamily="49" charset="-122"/>
              </a:rPr>
              <a:t>资本主义</a:t>
            </a:r>
            <a:r>
              <a:rPr lang="zh-CN" altLang="en-US" dirty="0" smtClean="0">
                <a:solidFill>
                  <a:srgbClr val="0000FF"/>
                </a:solidFill>
                <a:latin typeface="幼圆" pitchFamily="49" charset="-122"/>
                <a:ea typeface="幼圆" pitchFamily="49" charset="-122"/>
              </a:rPr>
              <a:t>意识形态及其本质</a:t>
            </a:r>
            <a:endParaRPr lang="zh-CN" altLang="en-US" dirty="0">
              <a:solidFill>
                <a:srgbClr val="0000FF"/>
              </a:solidFill>
              <a:latin typeface="幼圆" pitchFamily="49" charset="-122"/>
              <a:ea typeface="幼圆"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矩形 51201"/>
          <p:cNvSpPr>
            <a:spLocks noChangeArrowheads="1"/>
          </p:cNvSpPr>
          <p:nvPr/>
        </p:nvSpPr>
        <p:spPr bwMode="auto">
          <a:xfrm>
            <a:off x="239713" y="1196975"/>
            <a:ext cx="8662987" cy="720725"/>
          </a:xfrm>
          <a:prstGeom prst="rect">
            <a:avLst/>
          </a:prstGeom>
          <a:solidFill>
            <a:srgbClr val="B7E7D2"/>
          </a:solidFill>
          <a:ln w="9525">
            <a:noFill/>
            <a:miter lim="800000"/>
          </a:ln>
          <a:effectLst>
            <a:outerShdw dist="53882" dir="2700000" algn="ctr" rotWithShape="0">
              <a:schemeClr val="bg2"/>
            </a:outerShdw>
          </a:effectLst>
        </p:spPr>
        <p:txBody>
          <a:bodyPr/>
          <a:lstStyle/>
          <a:p>
            <a:pPr>
              <a:lnSpc>
                <a:spcPct val="125000"/>
              </a:lnSpc>
              <a:spcBef>
                <a:spcPct val="20000"/>
              </a:spcBef>
              <a:defRPr/>
            </a:pPr>
            <a:r>
              <a:rPr lang="zh-CN" altLang="en-US">
                <a:solidFill>
                  <a:srgbClr val="3333FF"/>
                </a:solidFill>
                <a:latin typeface="幼圆" pitchFamily="49" charset="-122"/>
                <a:ea typeface="幼圆" pitchFamily="49" charset="-122"/>
              </a:rPr>
              <a:t>  </a:t>
            </a:r>
            <a:r>
              <a:rPr lang="zh-CN" altLang="en-US" b="1">
                <a:solidFill>
                  <a:srgbClr val="FF0000"/>
                </a:solidFill>
                <a:latin typeface="幼圆" pitchFamily="49" charset="-122"/>
                <a:ea typeface="幼圆" pitchFamily="49" charset="-122"/>
              </a:rPr>
              <a:t>私人劳动和社会劳动的矛盾</a:t>
            </a:r>
            <a:r>
              <a:rPr lang="zh-CN" altLang="en-US" sz="1600" b="1">
                <a:solidFill>
                  <a:srgbClr val="3333FF"/>
                </a:solidFill>
                <a:latin typeface="幼圆" pitchFamily="49" charset="-122"/>
                <a:ea typeface="幼圆" pitchFamily="49" charset="-122"/>
              </a:rPr>
              <a:t>构成私有制商品经济的基本矛盾，这一矛盾贯穿商品经济发展过程的始终，决定着商品经济的各种内在矛盾及其发展趋势。</a:t>
            </a:r>
            <a:endParaRPr lang="zh-CN" altLang="en-US" sz="1600" b="1">
              <a:solidFill>
                <a:srgbClr val="3333FF"/>
              </a:solidFill>
              <a:latin typeface="幼圆" pitchFamily="49" charset="-122"/>
              <a:ea typeface="幼圆" pitchFamily="49" charset="-122"/>
            </a:endParaRPr>
          </a:p>
        </p:txBody>
      </p:sp>
      <p:sp>
        <p:nvSpPr>
          <p:cNvPr id="51204" name="矩形 51204"/>
          <p:cNvSpPr>
            <a:spLocks noChangeArrowheads="1"/>
          </p:cNvSpPr>
          <p:nvPr/>
        </p:nvSpPr>
        <p:spPr bwMode="auto">
          <a:xfrm>
            <a:off x="241300" y="2590800"/>
            <a:ext cx="5321300" cy="2135188"/>
          </a:xfrm>
          <a:prstGeom prst="rect">
            <a:avLst/>
          </a:prstGeom>
          <a:solidFill>
            <a:srgbClr val="E0E7B7"/>
          </a:solidFill>
          <a:ln w="28575">
            <a:solidFill>
              <a:schemeClr val="tx1"/>
            </a:solidFill>
            <a:miter lim="800000"/>
          </a:ln>
        </p:spPr>
        <p:txBody>
          <a:bodyPr/>
          <a:lstStyle/>
          <a:p>
            <a:pPr>
              <a:lnSpc>
                <a:spcPct val="125000"/>
              </a:lnSpc>
              <a:spcBef>
                <a:spcPct val="20000"/>
              </a:spcBef>
            </a:pPr>
            <a:r>
              <a:rPr lang="zh-CN" altLang="en-US" sz="2000">
                <a:solidFill>
                  <a:schemeClr val="accent2"/>
                </a:solidFill>
                <a:latin typeface="Arial" panose="020B0604020202020204" pitchFamily="34" charset="0"/>
                <a:ea typeface="华文新魏" pitchFamily="2" charset="-122"/>
              </a:rPr>
              <a:t>  </a:t>
            </a:r>
            <a:r>
              <a:rPr lang="en-US" altLang="zh-CN" sz="2400" b="1">
                <a:solidFill>
                  <a:srgbClr val="A50021"/>
                </a:solidFill>
                <a:latin typeface="楷体" panose="02010609060101010101" pitchFamily="49" charset="-122"/>
                <a:ea typeface="楷体" panose="02010609060101010101" pitchFamily="49" charset="-122"/>
              </a:rPr>
              <a:t>- </a:t>
            </a:r>
            <a:r>
              <a:rPr lang="zh-CN" altLang="en-US" sz="2400" b="1">
                <a:solidFill>
                  <a:srgbClr val="A50021"/>
                </a:solidFill>
                <a:latin typeface="楷体" panose="02010609060101010101" pitchFamily="49" charset="-122"/>
                <a:ea typeface="楷体" panose="02010609060101010101" pitchFamily="49" charset="-122"/>
              </a:rPr>
              <a:t>决定着商品经济的本质及发展过程</a:t>
            </a:r>
            <a:endParaRPr lang="zh-CN" altLang="en-US" sz="2400" b="1">
              <a:solidFill>
                <a:srgbClr val="A50021"/>
              </a:solidFill>
              <a:latin typeface="楷体" panose="02010609060101010101" pitchFamily="49" charset="-122"/>
              <a:ea typeface="楷体" panose="02010609060101010101" pitchFamily="49" charset="-122"/>
            </a:endParaRPr>
          </a:p>
          <a:p>
            <a:pPr>
              <a:lnSpc>
                <a:spcPct val="125000"/>
              </a:lnSpc>
              <a:spcBef>
                <a:spcPct val="20000"/>
              </a:spcBef>
            </a:pPr>
            <a:r>
              <a:rPr lang="zh-CN" altLang="en-US" sz="2400" b="1">
                <a:solidFill>
                  <a:srgbClr val="A50021"/>
                </a:solidFill>
                <a:latin typeface="楷体" panose="02010609060101010101" pitchFamily="49" charset="-122"/>
                <a:ea typeface="楷体" panose="02010609060101010101" pitchFamily="49" charset="-122"/>
              </a:rPr>
              <a:t> </a:t>
            </a:r>
            <a:r>
              <a:rPr lang="en-US" altLang="zh-CN" sz="2400" b="1">
                <a:solidFill>
                  <a:srgbClr val="A50021"/>
                </a:solidFill>
                <a:latin typeface="楷体" panose="02010609060101010101" pitchFamily="49" charset="-122"/>
                <a:ea typeface="楷体" panose="02010609060101010101" pitchFamily="49" charset="-122"/>
              </a:rPr>
              <a:t>- </a:t>
            </a:r>
            <a:r>
              <a:rPr lang="zh-CN" altLang="en-US" sz="2400" b="1">
                <a:solidFill>
                  <a:srgbClr val="A50021"/>
                </a:solidFill>
                <a:latin typeface="楷体" panose="02010609060101010101" pitchFamily="49" charset="-122"/>
                <a:ea typeface="楷体" panose="02010609060101010101" pitchFamily="49" charset="-122"/>
              </a:rPr>
              <a:t>是商品经济其他一切矛盾的基础</a:t>
            </a:r>
            <a:endParaRPr lang="zh-CN" altLang="en-US" sz="2400" b="1">
              <a:solidFill>
                <a:srgbClr val="A50021"/>
              </a:solidFill>
              <a:latin typeface="楷体" panose="02010609060101010101" pitchFamily="49" charset="-122"/>
              <a:ea typeface="楷体" panose="02010609060101010101" pitchFamily="49" charset="-122"/>
            </a:endParaRPr>
          </a:p>
          <a:p>
            <a:pPr>
              <a:lnSpc>
                <a:spcPct val="125000"/>
              </a:lnSpc>
              <a:spcBef>
                <a:spcPct val="20000"/>
              </a:spcBef>
            </a:pPr>
            <a:r>
              <a:rPr lang="zh-CN" altLang="en-US" sz="2400" b="1">
                <a:solidFill>
                  <a:srgbClr val="A50021"/>
                </a:solidFill>
                <a:latin typeface="楷体" panose="02010609060101010101" pitchFamily="49" charset="-122"/>
                <a:ea typeface="楷体" panose="02010609060101010101" pitchFamily="49" charset="-122"/>
              </a:rPr>
              <a:t> </a:t>
            </a:r>
            <a:r>
              <a:rPr lang="en-US" altLang="zh-CN" sz="2400" b="1">
                <a:solidFill>
                  <a:srgbClr val="A50021"/>
                </a:solidFill>
                <a:latin typeface="楷体" panose="02010609060101010101" pitchFamily="49" charset="-122"/>
                <a:ea typeface="楷体" panose="02010609060101010101" pitchFamily="49" charset="-122"/>
              </a:rPr>
              <a:t>- </a:t>
            </a:r>
            <a:r>
              <a:rPr lang="zh-CN" altLang="en-US" sz="2400" b="1">
                <a:solidFill>
                  <a:srgbClr val="A50021"/>
                </a:solidFill>
                <a:latin typeface="楷体" panose="02010609060101010101" pitchFamily="49" charset="-122"/>
                <a:ea typeface="楷体" panose="02010609060101010101" pitchFamily="49" charset="-122"/>
              </a:rPr>
              <a:t>决定着商品生产者的命运</a:t>
            </a:r>
            <a:endParaRPr lang="zh-CN" altLang="en-US" sz="2400" b="1">
              <a:solidFill>
                <a:srgbClr val="A50021"/>
              </a:solidFill>
              <a:latin typeface="楷体" panose="02010609060101010101" pitchFamily="49" charset="-122"/>
              <a:ea typeface="楷体" panose="02010609060101010101" pitchFamily="49" charset="-122"/>
            </a:endParaRPr>
          </a:p>
        </p:txBody>
      </p:sp>
      <p:grpSp>
        <p:nvGrpSpPr>
          <p:cNvPr id="51205" name="组合 51205"/>
          <p:cNvGrpSpPr/>
          <p:nvPr/>
        </p:nvGrpSpPr>
        <p:grpSpPr bwMode="auto">
          <a:xfrm>
            <a:off x="214282" y="428604"/>
            <a:ext cx="4608513" cy="574675"/>
            <a:chOff x="0" y="0"/>
            <a:chExt cx="3696" cy="384"/>
          </a:xfrm>
        </p:grpSpPr>
        <p:sp>
          <p:nvSpPr>
            <p:cNvPr id="3" name="圆角矩形 51206"/>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ln>
            <a:effectLst>
              <a:outerShdw dist="53882" dir="2700000" algn="ctr" rotWithShape="0">
                <a:srgbClr val="000000">
                  <a:alpha val="50000"/>
                </a:srgbClr>
              </a:outerShdw>
            </a:effectLst>
          </p:spPr>
          <p:txBody>
            <a:bodyPr/>
            <a:lstStyle/>
            <a:p>
              <a:pPr algn="ctr">
                <a:defRPr/>
              </a:pPr>
              <a:endParaRPr lang="zh-CN" altLang="en-US"/>
            </a:p>
          </p:txBody>
        </p:sp>
        <p:sp>
          <p:nvSpPr>
            <p:cNvPr id="51208" name="文本框 51207"/>
            <p:cNvSpPr txBox="1">
              <a:spLocks noChangeArrowheads="1"/>
            </p:cNvSpPr>
            <p:nvPr/>
          </p:nvSpPr>
          <p:spPr bwMode="auto">
            <a:xfrm>
              <a:off x="103" y="13"/>
              <a:ext cx="3548" cy="370"/>
            </a:xfrm>
            <a:prstGeom prst="rect">
              <a:avLst/>
            </a:prstGeom>
            <a:noFill/>
            <a:ln w="9525">
              <a:noFill/>
              <a:miter lim="800000"/>
            </a:ln>
          </p:spPr>
          <p:txBody>
            <a:bodyPr>
              <a:spAutoFit/>
            </a:bodyPr>
            <a:lstStyle/>
            <a:p>
              <a:pPr>
                <a:lnSpc>
                  <a:spcPct val="125000"/>
                </a:lnSpc>
              </a:pPr>
              <a:r>
                <a:rPr lang="en-US" altLang="zh-CN" sz="2400" b="1" dirty="0">
                  <a:solidFill>
                    <a:schemeClr val="bg1"/>
                  </a:solidFill>
                  <a:latin typeface="楷体" panose="02010609060101010101" pitchFamily="49" charset="-122"/>
                  <a:ea typeface="楷体" panose="02010609060101010101" pitchFamily="49" charset="-122"/>
                </a:rPr>
                <a:t>2 </a:t>
              </a:r>
              <a:r>
                <a:rPr lang="zh-CN" altLang="en-US" sz="2400" b="1" dirty="0">
                  <a:solidFill>
                    <a:schemeClr val="bg1"/>
                  </a:solidFill>
                  <a:latin typeface="楷体" panose="02010609060101010101" pitchFamily="49" charset="-122"/>
                  <a:ea typeface="楷体" panose="02010609060101010101" pitchFamily="49" charset="-122"/>
                </a:rPr>
                <a:t>私有制商品经济的基本矛盾</a:t>
              </a:r>
              <a:endParaRPr lang="zh-CN" altLang="en-US" sz="2400" b="1" dirty="0">
                <a:solidFill>
                  <a:schemeClr val="bg1"/>
                </a:solidFill>
                <a:latin typeface="楷体" panose="02010609060101010101" pitchFamily="49" charset="-122"/>
                <a:ea typeface="楷体" panose="02010609060101010101" pitchFamily="49" charset="-122"/>
              </a:endParaRPr>
            </a:p>
          </p:txBody>
        </p:sp>
      </p:grpSp>
      <p:sp>
        <p:nvSpPr>
          <p:cNvPr id="2" name="矩形 51203"/>
          <p:cNvSpPr/>
          <p:nvPr/>
        </p:nvSpPr>
        <p:spPr>
          <a:xfrm>
            <a:off x="239713" y="5334000"/>
            <a:ext cx="8662987" cy="1130300"/>
          </a:xfrm>
          <a:prstGeom prst="rect">
            <a:avLst/>
          </a:prstGeom>
          <a:solidFill>
            <a:schemeClr val="accent3">
              <a:lumMod val="95000"/>
            </a:schemeClr>
          </a:solidFill>
          <a:ln w="9525">
            <a:noFill/>
          </a:ln>
          <a:scene3d>
            <a:camera prst="legacyObliqueTopLeft">
              <a:rot lat="0" lon="0" rev="0"/>
            </a:camera>
            <a:lightRig rig="legacyFlat3" dir="t"/>
          </a:scene3d>
          <a:sp3d extrusionH="430200" prstMaterial="legacyMatte">
            <a:bevelT w="13500" h="13500" prst="angle"/>
            <a:bevelB w="13500" h="13500" prst="angle"/>
          </a:sp3d>
        </p:spPr>
        <p:txBody>
          <a:bodyPr>
            <a:spAutoFit/>
            <a:flatTx/>
          </a:bodyPr>
          <a:lstStyle/>
          <a:p>
            <a:pPr>
              <a:lnSpc>
                <a:spcPct val="125000"/>
              </a:lnSpc>
              <a:defRPr/>
            </a:pPr>
            <a:r>
              <a:rPr lang="zh-CN" altLang="en-US" b="1" noProof="1">
                <a:solidFill>
                  <a:srgbClr val="990000"/>
                </a:solidFill>
                <a:ea typeface="黑体" panose="02010609060101010101" pitchFamily="49" charset="-122"/>
                <a:sym typeface="+mn-ea"/>
              </a:rPr>
              <a:t>在资本主义制度下，这种矛盾进一步发展成资本主义的基本矛盾，即生产资料的资本主义私人占有和生产社会化之间的矛盾，正是这一矛盾的不断运动，才使资本主义制度最终被社会主义制度所代替具有了客观必然性。</a:t>
            </a:r>
            <a:endParaRPr lang="zh-CN" altLang="en-US" b="1" noProof="1">
              <a:solidFill>
                <a:srgbClr val="990000"/>
              </a:solidFill>
              <a:ea typeface="黑体" panose="02010609060101010101" pitchFamily="49"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矩形 50177"/>
          <p:cNvSpPr>
            <a:spLocks noChangeArrowheads="1"/>
          </p:cNvSpPr>
          <p:nvPr/>
        </p:nvSpPr>
        <p:spPr bwMode="auto">
          <a:xfrm>
            <a:off x="500034" y="2357430"/>
            <a:ext cx="3643338" cy="3232158"/>
          </a:xfrm>
          <a:prstGeom prst="rect">
            <a:avLst/>
          </a:prstGeom>
          <a:solidFill>
            <a:srgbClr val="E0E7B7"/>
          </a:solidFill>
          <a:ln w="28575">
            <a:solidFill>
              <a:schemeClr val="tx1"/>
            </a:solidFill>
            <a:miter lim="800000"/>
          </a:ln>
        </p:spPr>
        <p:txBody>
          <a:bodyPr/>
          <a:lstStyle/>
          <a:p>
            <a:pPr>
              <a:lnSpc>
                <a:spcPct val="125000"/>
              </a:lnSpc>
            </a:pPr>
            <a:r>
              <a:rPr lang="zh-CN" altLang="en-US" sz="2000" dirty="0">
                <a:solidFill>
                  <a:schemeClr val="accent2"/>
                </a:solidFill>
                <a:latin typeface="幼圆" pitchFamily="49" charset="-122"/>
                <a:ea typeface="幼圆" pitchFamily="49" charset="-122"/>
              </a:rPr>
              <a:t>  </a:t>
            </a:r>
            <a:r>
              <a:rPr lang="zh-CN" altLang="en-US" sz="2400" b="1" dirty="0">
                <a:solidFill>
                  <a:srgbClr val="0000FF"/>
                </a:solidFill>
                <a:latin typeface="Arial" panose="020B0604020202020204" pitchFamily="34" charset="0"/>
                <a:ea typeface="幼圆" pitchFamily="49" charset="-122"/>
              </a:rPr>
              <a:t>人们之间一定的社会关系在人们面前采取了物与物的关系的虚幻形式，马克思</a:t>
            </a:r>
            <a:r>
              <a:rPr lang="zh-CN" altLang="en-US" sz="2400" b="1" dirty="0" smtClean="0">
                <a:solidFill>
                  <a:srgbClr val="0000FF"/>
                </a:solidFill>
                <a:latin typeface="Arial" panose="020B0604020202020204" pitchFamily="34" charset="0"/>
                <a:ea typeface="幼圆" pitchFamily="49" charset="-122"/>
              </a:rPr>
              <a:t>称之为“商品拜物教”。</a:t>
            </a:r>
            <a:endParaRPr lang="zh-CN" altLang="en-US" sz="2400" b="1" dirty="0">
              <a:solidFill>
                <a:srgbClr val="0000FF"/>
              </a:solidFill>
              <a:latin typeface="Arial" panose="020B0604020202020204" pitchFamily="34" charset="0"/>
              <a:ea typeface="幼圆" pitchFamily="49" charset="-122"/>
            </a:endParaRPr>
          </a:p>
        </p:txBody>
      </p:sp>
      <p:sp>
        <p:nvSpPr>
          <p:cNvPr id="50179" name="矩形 50178"/>
          <p:cNvSpPr>
            <a:spLocks noChangeArrowheads="1"/>
          </p:cNvSpPr>
          <p:nvPr/>
        </p:nvSpPr>
        <p:spPr bwMode="auto">
          <a:xfrm>
            <a:off x="4500562" y="785794"/>
            <a:ext cx="4325620" cy="5291455"/>
          </a:xfrm>
          <a:prstGeom prst="rect">
            <a:avLst/>
          </a:prstGeom>
          <a:solidFill>
            <a:srgbClr val="E0E7B7"/>
          </a:solidFill>
          <a:ln w="28575">
            <a:solidFill>
              <a:schemeClr val="tx1"/>
            </a:solidFill>
            <a:miter lim="800000"/>
          </a:ln>
        </p:spPr>
        <p:txBody>
          <a:bodyPr/>
          <a:lstStyle/>
          <a:p>
            <a:pPr>
              <a:lnSpc>
                <a:spcPct val="80000"/>
              </a:lnSpc>
              <a:spcBef>
                <a:spcPct val="20000"/>
              </a:spcBef>
            </a:pPr>
            <a:endParaRPr lang="zh-CN" altLang="en-US" sz="2000" b="1" dirty="0">
              <a:solidFill>
                <a:srgbClr val="FF0000"/>
              </a:solidFill>
              <a:latin typeface="Arial" panose="020B0604020202020204" pitchFamily="34" charset="0"/>
            </a:endParaRPr>
          </a:p>
          <a:p>
            <a:pPr>
              <a:lnSpc>
                <a:spcPct val="80000"/>
              </a:lnSpc>
              <a:spcBef>
                <a:spcPct val="20000"/>
              </a:spcBef>
            </a:pPr>
            <a:r>
              <a:rPr lang="zh-CN" altLang="en-US" sz="2000" b="1" dirty="0">
                <a:solidFill>
                  <a:srgbClr val="FF0000"/>
                </a:solidFill>
                <a:latin typeface="Arial" panose="020B0604020202020204" pitchFamily="34" charset="0"/>
              </a:rPr>
              <a:t>私有制商品经济条件下商品世界拜物教性质产生的必然性：</a:t>
            </a:r>
            <a:endParaRPr lang="zh-CN" altLang="en-US" sz="2000" b="1" dirty="0">
              <a:solidFill>
                <a:srgbClr val="FF0000"/>
              </a:solidFill>
              <a:latin typeface="Arial" panose="020B0604020202020204" pitchFamily="34" charset="0"/>
            </a:endParaRPr>
          </a:p>
          <a:p>
            <a:pPr>
              <a:lnSpc>
                <a:spcPct val="80000"/>
              </a:lnSpc>
              <a:spcBef>
                <a:spcPct val="20000"/>
              </a:spcBef>
            </a:pPr>
            <a:r>
              <a:rPr lang="zh-CN" altLang="en-US" sz="2000" b="1" dirty="0">
                <a:solidFill>
                  <a:srgbClr val="FF0000"/>
                </a:solidFill>
                <a:latin typeface="Arial" panose="020B0604020202020204" pitchFamily="34" charset="0"/>
              </a:rPr>
              <a:t>  </a:t>
            </a:r>
            <a:endParaRPr lang="zh-CN" altLang="en-US" sz="2000" b="1" dirty="0">
              <a:solidFill>
                <a:srgbClr val="FF0000"/>
              </a:solidFill>
              <a:latin typeface="Arial" panose="020B0604020202020204" pitchFamily="34" charset="0"/>
            </a:endParaRPr>
          </a:p>
          <a:p>
            <a:pPr>
              <a:lnSpc>
                <a:spcPct val="80000"/>
              </a:lnSpc>
              <a:spcBef>
                <a:spcPct val="20000"/>
              </a:spcBef>
            </a:pPr>
            <a:r>
              <a:rPr lang="zh-CN" altLang="en-US" sz="2000" b="1" dirty="0">
                <a:solidFill>
                  <a:srgbClr val="FF0000"/>
                </a:solidFill>
                <a:latin typeface="Arial" panose="020B0604020202020204" pitchFamily="34" charset="0"/>
              </a:rPr>
              <a:t> </a:t>
            </a:r>
            <a:r>
              <a:rPr lang="zh-CN" altLang="en-US" sz="2000" b="1" dirty="0">
                <a:solidFill>
                  <a:srgbClr val="0000FF"/>
                </a:solidFill>
                <a:latin typeface="楷体" panose="02010609060101010101" pitchFamily="49" charset="-122"/>
                <a:ea typeface="楷体" panose="02010609060101010101" pitchFamily="49" charset="-122"/>
              </a:rPr>
              <a:t>其一，私有制商品经济条件下劳动产品只有采取商品的形式才能进行交换。</a:t>
            </a:r>
            <a:endParaRPr lang="zh-CN" altLang="en-US" sz="2000" b="1" dirty="0">
              <a:solidFill>
                <a:srgbClr val="0000FF"/>
              </a:solidFill>
              <a:latin typeface="楷体" panose="02010609060101010101" pitchFamily="49" charset="-122"/>
              <a:ea typeface="楷体" panose="02010609060101010101" pitchFamily="49" charset="-122"/>
            </a:endParaRPr>
          </a:p>
          <a:p>
            <a:pPr>
              <a:lnSpc>
                <a:spcPct val="80000"/>
              </a:lnSpc>
              <a:spcBef>
                <a:spcPct val="20000"/>
              </a:spcBef>
            </a:pPr>
            <a:endParaRPr lang="zh-CN" altLang="en-US" sz="2000" b="1" dirty="0">
              <a:solidFill>
                <a:srgbClr val="0000FF"/>
              </a:solidFill>
              <a:latin typeface="楷体" panose="02010609060101010101" pitchFamily="49" charset="-122"/>
              <a:ea typeface="楷体" panose="02010609060101010101" pitchFamily="49" charset="-122"/>
            </a:endParaRPr>
          </a:p>
          <a:p>
            <a:pPr>
              <a:lnSpc>
                <a:spcPct val="80000"/>
              </a:lnSpc>
              <a:spcBef>
                <a:spcPct val="20000"/>
              </a:spcBef>
            </a:pPr>
            <a:r>
              <a:rPr lang="zh-CN" altLang="en-US" sz="2000" b="1" dirty="0">
                <a:solidFill>
                  <a:srgbClr val="0000FF"/>
                </a:solidFill>
                <a:latin typeface="楷体" panose="02010609060101010101" pitchFamily="49" charset="-122"/>
                <a:ea typeface="楷体" panose="02010609060101010101" pitchFamily="49" charset="-122"/>
              </a:rPr>
              <a:t> 其二，劳动量只有采取价值量这一物的形式才能进行计算和比较。</a:t>
            </a:r>
            <a:endParaRPr lang="zh-CN" altLang="en-US" sz="2000" b="1" dirty="0">
              <a:solidFill>
                <a:srgbClr val="0000FF"/>
              </a:solidFill>
              <a:latin typeface="楷体" panose="02010609060101010101" pitchFamily="49" charset="-122"/>
              <a:ea typeface="楷体" panose="02010609060101010101" pitchFamily="49" charset="-122"/>
            </a:endParaRPr>
          </a:p>
          <a:p>
            <a:pPr>
              <a:lnSpc>
                <a:spcPct val="80000"/>
              </a:lnSpc>
              <a:spcBef>
                <a:spcPct val="20000"/>
              </a:spcBef>
            </a:pPr>
            <a:endParaRPr lang="zh-CN" altLang="en-US" sz="2000" b="1" dirty="0">
              <a:solidFill>
                <a:srgbClr val="0000FF"/>
              </a:solidFill>
              <a:latin typeface="楷体" panose="02010609060101010101" pitchFamily="49" charset="-122"/>
              <a:ea typeface="楷体" panose="02010609060101010101" pitchFamily="49" charset="-122"/>
            </a:endParaRPr>
          </a:p>
          <a:p>
            <a:pPr>
              <a:lnSpc>
                <a:spcPct val="80000"/>
              </a:lnSpc>
              <a:spcBef>
                <a:spcPct val="20000"/>
              </a:spcBef>
            </a:pPr>
            <a:r>
              <a:rPr lang="zh-CN" altLang="en-US" sz="2000" b="1" dirty="0">
                <a:solidFill>
                  <a:srgbClr val="0000FF"/>
                </a:solidFill>
                <a:latin typeface="楷体" panose="02010609060101010101" pitchFamily="49" charset="-122"/>
                <a:ea typeface="楷体" panose="02010609060101010101" pitchFamily="49" charset="-122"/>
              </a:rPr>
              <a:t> 其三，生产者的劳动关系的社会性质只有采取商品之间即物与物之间相交换的形式才能间接地表现出来，使得人与人之间的社会关系被物与物的关系所掩盖。</a:t>
            </a:r>
            <a:endParaRPr lang="zh-CN" altLang="en-US" sz="1600" b="1" dirty="0">
              <a:solidFill>
                <a:srgbClr val="990000"/>
              </a:solidFill>
              <a:latin typeface="楷体" panose="02010609060101010101" pitchFamily="49" charset="-122"/>
              <a:ea typeface="楷体" panose="02010609060101010101" pitchFamily="49" charset="-122"/>
            </a:endParaRPr>
          </a:p>
        </p:txBody>
      </p:sp>
      <p:grpSp>
        <p:nvGrpSpPr>
          <p:cNvPr id="50182" name="组合 50181"/>
          <p:cNvGrpSpPr/>
          <p:nvPr/>
        </p:nvGrpSpPr>
        <p:grpSpPr bwMode="auto">
          <a:xfrm>
            <a:off x="571472" y="1285860"/>
            <a:ext cx="3600450" cy="609600"/>
            <a:chOff x="0" y="0"/>
            <a:chExt cx="3696" cy="384"/>
          </a:xfrm>
        </p:grpSpPr>
        <p:sp>
          <p:nvSpPr>
            <p:cNvPr id="2" name="圆角矩形 50182"/>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ln>
            <a:effectLst>
              <a:outerShdw dist="53882" dir="2700000" algn="ctr" rotWithShape="0">
                <a:srgbClr val="000000">
                  <a:alpha val="50000"/>
                </a:srgbClr>
              </a:outerShdw>
            </a:effectLst>
          </p:spPr>
          <p:txBody>
            <a:bodyPr/>
            <a:lstStyle/>
            <a:p>
              <a:pPr algn="ctr">
                <a:defRPr/>
              </a:pPr>
              <a:endParaRPr lang="zh-CN" altLang="en-US"/>
            </a:p>
          </p:txBody>
        </p:sp>
        <p:sp>
          <p:nvSpPr>
            <p:cNvPr id="50184" name="文本框 50183"/>
            <p:cNvSpPr txBox="1">
              <a:spLocks noChangeArrowheads="1"/>
            </p:cNvSpPr>
            <p:nvPr/>
          </p:nvSpPr>
          <p:spPr bwMode="auto">
            <a:xfrm>
              <a:off x="103" y="13"/>
              <a:ext cx="3549" cy="348"/>
            </a:xfrm>
            <a:prstGeom prst="rect">
              <a:avLst/>
            </a:prstGeom>
            <a:noFill/>
            <a:ln w="9525">
              <a:noFill/>
              <a:miter lim="800000"/>
            </a:ln>
          </p:spPr>
          <p:txBody>
            <a:bodyPr>
              <a:spAutoFit/>
            </a:bodyPr>
            <a:lstStyle/>
            <a:p>
              <a:pPr>
                <a:lnSpc>
                  <a:spcPct val="125000"/>
                </a:lnSpc>
              </a:pPr>
              <a:r>
                <a:rPr lang="zh-CN" altLang="en-US" sz="2400" b="1" dirty="0">
                  <a:solidFill>
                    <a:schemeClr val="bg1"/>
                  </a:solidFill>
                  <a:latin typeface="楷体" panose="02010609060101010101" pitchFamily="49" charset="-122"/>
                  <a:ea typeface="楷体" panose="02010609060101010101" pitchFamily="49" charset="-122"/>
                </a:rPr>
                <a:t>了解：商品拜物教</a:t>
              </a:r>
              <a:endParaRPr lang="zh-CN" altLang="en-US" sz="2400" b="1" dirty="0">
                <a:solidFill>
                  <a:schemeClr val="bg1"/>
                </a:solidFill>
                <a:latin typeface="楷体" panose="02010609060101010101" pitchFamily="49" charset="-122"/>
                <a:ea typeface="楷体" panose="02010609060101010101" pitchFamily="49" charset="-122"/>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55297"/>
          <p:cNvSpPr>
            <a:spLocks noChangeArrowheads="1"/>
          </p:cNvSpPr>
          <p:nvPr/>
        </p:nvSpPr>
        <p:spPr bwMode="auto">
          <a:xfrm>
            <a:off x="428596" y="857232"/>
            <a:ext cx="6048375" cy="490537"/>
          </a:xfrm>
          <a:prstGeom prst="rect">
            <a:avLst/>
          </a:prstGeom>
          <a:solidFill>
            <a:srgbClr val="CCFFFF"/>
          </a:solidFill>
          <a:ln w="12700">
            <a:solidFill>
              <a:srgbClr val="FF3300"/>
            </a:solidFill>
            <a:miter lim="800000"/>
          </a:ln>
        </p:spPr>
        <p:txBody>
          <a:bodyPr>
            <a:spAutoFit/>
          </a:bodyPr>
          <a:lstStyle/>
          <a:p>
            <a:pPr>
              <a:lnSpc>
                <a:spcPct val="125000"/>
              </a:lnSpc>
            </a:pPr>
            <a:r>
              <a:rPr lang="zh-CN" altLang="en-US" sz="2400" b="1">
                <a:solidFill>
                  <a:srgbClr val="0000FF"/>
                </a:solidFill>
                <a:latin typeface="黑体" panose="02010609060101010101" pitchFamily="49" charset="-122"/>
              </a:rPr>
              <a:t>（一）马克思劳动价值论的理论和实践意义 </a:t>
            </a:r>
            <a:endParaRPr lang="zh-CN" altLang="en-US" sz="2400" b="1">
              <a:solidFill>
                <a:srgbClr val="0000FF"/>
              </a:solidFill>
              <a:latin typeface="黑体" panose="02010609060101010101" pitchFamily="49" charset="-122"/>
            </a:endParaRPr>
          </a:p>
        </p:txBody>
      </p:sp>
      <p:sp>
        <p:nvSpPr>
          <p:cNvPr id="53251" name="矩形 55298"/>
          <p:cNvSpPr>
            <a:spLocks noChangeArrowheads="1"/>
          </p:cNvSpPr>
          <p:nvPr/>
        </p:nvSpPr>
        <p:spPr bwMode="auto">
          <a:xfrm>
            <a:off x="428596" y="1428736"/>
            <a:ext cx="8358246" cy="861774"/>
          </a:xfrm>
          <a:prstGeom prst="rect">
            <a:avLst/>
          </a:prstGeom>
          <a:solidFill>
            <a:srgbClr val="FFFFCC"/>
          </a:solidFill>
          <a:ln w="9525">
            <a:solidFill>
              <a:schemeClr val="tx1"/>
            </a:solidFill>
            <a:miter lim="800000"/>
          </a:ln>
        </p:spPr>
        <p:txBody>
          <a:bodyPr wrap="square" anchor="ctr">
            <a:spAutoFit/>
          </a:bodyPr>
          <a:lstStyle/>
          <a:p>
            <a:pPr indent="304800">
              <a:lnSpc>
                <a:spcPct val="125000"/>
              </a:lnSpc>
            </a:pPr>
            <a:r>
              <a:rPr lang="zh-CN" altLang="en-US" sz="2000" b="1" dirty="0" smtClean="0">
                <a:solidFill>
                  <a:srgbClr val="990000"/>
                </a:solidFill>
                <a:latin typeface="楷体" panose="02010609060101010101" pitchFamily="49" charset="-122"/>
                <a:ea typeface="楷体" panose="02010609060101010101" pitchFamily="49" charset="-122"/>
              </a:rPr>
              <a:t>第一</a:t>
            </a:r>
            <a:r>
              <a:rPr lang="zh-CN" altLang="en-US" sz="2000" b="1" dirty="0">
                <a:solidFill>
                  <a:srgbClr val="990000"/>
                </a:solidFill>
                <a:latin typeface="楷体" panose="02010609060101010101" pitchFamily="49" charset="-122"/>
                <a:ea typeface="楷体" panose="02010609060101010101" pitchFamily="49" charset="-122"/>
              </a:rPr>
              <a:t>，扬弃了英国古典政治经济学的观点，为剩余价值论的创立奠定了基础。</a:t>
            </a:r>
            <a:endParaRPr lang="zh-CN" altLang="en-US" sz="2000" b="1" dirty="0">
              <a:solidFill>
                <a:srgbClr val="990000"/>
              </a:solidFill>
              <a:latin typeface="楷体" panose="02010609060101010101" pitchFamily="49" charset="-122"/>
              <a:ea typeface="楷体" panose="02010609060101010101" pitchFamily="49" charset="-122"/>
            </a:endParaRPr>
          </a:p>
        </p:txBody>
      </p:sp>
      <p:sp>
        <p:nvSpPr>
          <p:cNvPr id="53253" name="矩形 55301"/>
          <p:cNvSpPr>
            <a:spLocks noChangeArrowheads="1"/>
          </p:cNvSpPr>
          <p:nvPr/>
        </p:nvSpPr>
        <p:spPr bwMode="auto">
          <a:xfrm>
            <a:off x="428596" y="3286124"/>
            <a:ext cx="8358246" cy="861774"/>
          </a:xfrm>
          <a:prstGeom prst="rect">
            <a:avLst/>
          </a:prstGeom>
          <a:solidFill>
            <a:srgbClr val="FFFFCC"/>
          </a:solidFill>
          <a:ln w="9525">
            <a:solidFill>
              <a:schemeClr val="tx1"/>
            </a:solidFill>
            <a:miter lim="800000"/>
          </a:ln>
        </p:spPr>
        <p:txBody>
          <a:bodyPr wrap="square" anchor="ctr">
            <a:spAutoFit/>
          </a:bodyPr>
          <a:lstStyle/>
          <a:p>
            <a:pPr indent="304800">
              <a:lnSpc>
                <a:spcPct val="125000"/>
              </a:lnSpc>
            </a:pPr>
            <a:r>
              <a:rPr lang="zh-CN" altLang="en-US" sz="2000" b="1" dirty="0">
                <a:solidFill>
                  <a:srgbClr val="990000"/>
                </a:solidFill>
                <a:latin typeface="楷体" panose="02010609060101010101" pitchFamily="49" charset="-122"/>
                <a:ea typeface="楷体" panose="02010609060101010101" pitchFamily="49" charset="-122"/>
              </a:rPr>
              <a:t>第三，揭示了商品经济的一般规律，对理解社会主义市场经济具有指导意义。</a:t>
            </a:r>
            <a:endParaRPr lang="zh-CN" altLang="en-US" sz="2000" b="1" dirty="0">
              <a:solidFill>
                <a:srgbClr val="990000"/>
              </a:solidFill>
              <a:latin typeface="楷体" panose="02010609060101010101" pitchFamily="49" charset="-122"/>
              <a:ea typeface="楷体" panose="02010609060101010101" pitchFamily="49" charset="-122"/>
            </a:endParaRPr>
          </a:p>
        </p:txBody>
      </p:sp>
      <p:sp>
        <p:nvSpPr>
          <p:cNvPr id="53257" name="矩形 55310"/>
          <p:cNvSpPr>
            <a:spLocks noChangeArrowheads="1"/>
          </p:cNvSpPr>
          <p:nvPr/>
        </p:nvSpPr>
        <p:spPr bwMode="auto">
          <a:xfrm>
            <a:off x="428596" y="2357430"/>
            <a:ext cx="8358246" cy="861774"/>
          </a:xfrm>
          <a:prstGeom prst="rect">
            <a:avLst/>
          </a:prstGeom>
          <a:solidFill>
            <a:srgbClr val="FFFFCC"/>
          </a:solidFill>
          <a:ln w="9525">
            <a:solidFill>
              <a:schemeClr val="tx1"/>
            </a:solidFill>
            <a:miter lim="800000"/>
          </a:ln>
        </p:spPr>
        <p:txBody>
          <a:bodyPr wrap="square" anchor="ctr">
            <a:spAutoFit/>
          </a:bodyPr>
          <a:lstStyle/>
          <a:p>
            <a:pPr indent="304800">
              <a:lnSpc>
                <a:spcPct val="125000"/>
              </a:lnSpc>
            </a:pPr>
            <a:r>
              <a:rPr lang="zh-CN" altLang="en-US" sz="2000" b="1" dirty="0">
                <a:solidFill>
                  <a:srgbClr val="990000"/>
                </a:solidFill>
                <a:latin typeface="楷体" panose="02010609060101010101" pitchFamily="49" charset="-122"/>
                <a:ea typeface="楷体" panose="02010609060101010101" pitchFamily="49" charset="-122"/>
              </a:rPr>
              <a:t>第二，揭示了私有制条件下商品经济的基本矛盾，为从物与物的关系背后揭示人与人的关系提供了理论依据。</a:t>
            </a:r>
            <a:endParaRPr lang="zh-CN" altLang="en-US" sz="2000" b="1" dirty="0">
              <a:solidFill>
                <a:srgbClr val="990000"/>
              </a:solidFill>
              <a:latin typeface="楷体" panose="02010609060101010101" pitchFamily="49" charset="-122"/>
              <a:ea typeface="楷体" panose="02010609060101010101" pitchFamily="49" charset="-122"/>
            </a:endParaRPr>
          </a:p>
        </p:txBody>
      </p:sp>
      <p:sp>
        <p:nvSpPr>
          <p:cNvPr id="5" name="矩形 4"/>
          <p:cNvSpPr/>
          <p:nvPr/>
        </p:nvSpPr>
        <p:spPr>
          <a:xfrm>
            <a:off x="428596" y="142852"/>
            <a:ext cx="8358246" cy="629920"/>
          </a:xfrm>
          <a:prstGeom prst="rect">
            <a:avLst/>
          </a:prstGeom>
          <a:solidFill>
            <a:srgbClr val="CCECFF"/>
          </a:solidFill>
          <a:ln w="9525">
            <a:noFill/>
          </a:ln>
        </p:spPr>
        <p:txBody>
          <a:bodyPr wrap="square">
            <a:spAutoFit/>
          </a:bodyPr>
          <a:lstStyle/>
          <a:p>
            <a:pPr eaLnBrk="0" hangingPunct="0">
              <a:lnSpc>
                <a:spcPct val="125000"/>
              </a:lnSpc>
              <a:spcBef>
                <a:spcPct val="50000"/>
              </a:spcBef>
              <a:defRPr/>
            </a:pPr>
            <a:r>
              <a:rPr lang="zh-CN" altLang="en-US" sz="2800" dirty="0">
                <a:solidFill>
                  <a:srgbClr val="FF0066"/>
                </a:solidFill>
                <a:effectLst>
                  <a:outerShdw blurRad="38100" dist="38100" dir="2700000">
                    <a:srgbClr val="000000"/>
                  </a:outerShdw>
                </a:effectLst>
                <a:latin typeface="幼圆" pitchFamily="49" charset="-122"/>
                <a:ea typeface="幼圆" pitchFamily="49" charset="-122"/>
                <a:sym typeface="+mn-ea"/>
              </a:rPr>
              <a:t>四、深刻认识马克思劳动</a:t>
            </a:r>
            <a:r>
              <a:rPr lang="zh-CN" altLang="en-US" sz="2800" dirty="0" smtClean="0">
                <a:solidFill>
                  <a:srgbClr val="FF0066"/>
                </a:solidFill>
                <a:effectLst>
                  <a:outerShdw blurRad="38100" dist="38100" dir="2700000">
                    <a:srgbClr val="000000"/>
                  </a:outerShdw>
                </a:effectLst>
                <a:latin typeface="幼圆" pitchFamily="49" charset="-122"/>
                <a:ea typeface="幼圆" pitchFamily="49" charset="-122"/>
                <a:sym typeface="+mn-ea"/>
              </a:rPr>
              <a:t>价值论的当代</a:t>
            </a:r>
            <a:r>
              <a:rPr lang="zh-CN" altLang="en-US" sz="2800" dirty="0" smtClean="0">
                <a:solidFill>
                  <a:srgbClr val="FF0066"/>
                </a:solidFill>
                <a:effectLst>
                  <a:outerShdw blurRad="38100" dist="38100" dir="2700000">
                    <a:srgbClr val="000000"/>
                  </a:outerShdw>
                </a:effectLst>
                <a:latin typeface="幼圆" pitchFamily="49" charset="-122"/>
                <a:ea typeface="幼圆" pitchFamily="49" charset="-122"/>
                <a:sym typeface="+mn-ea"/>
              </a:rPr>
              <a:t>意义</a:t>
            </a:r>
            <a:endParaRPr lang="zh-CN" altLang="en-US" sz="2800" dirty="0" smtClean="0">
              <a:solidFill>
                <a:srgbClr val="FF0066"/>
              </a:solidFill>
              <a:effectLst>
                <a:outerShdw blurRad="38100" dist="38100" dir="2700000">
                  <a:srgbClr val="000000"/>
                </a:outerShdw>
              </a:effectLst>
              <a:latin typeface="幼圆" pitchFamily="49" charset="-122"/>
              <a:ea typeface="幼圆" pitchFamily="49" charset="-122"/>
              <a:sym typeface="+mn-ea"/>
            </a:endParaRPr>
          </a:p>
        </p:txBody>
      </p:sp>
      <p:sp>
        <p:nvSpPr>
          <p:cNvPr id="9" name="矩形 56321"/>
          <p:cNvSpPr>
            <a:spLocks noChangeArrowheads="1"/>
          </p:cNvSpPr>
          <p:nvPr/>
        </p:nvSpPr>
        <p:spPr bwMode="auto">
          <a:xfrm>
            <a:off x="428625" y="4215130"/>
            <a:ext cx="8337550" cy="553085"/>
          </a:xfrm>
          <a:prstGeom prst="rect">
            <a:avLst/>
          </a:prstGeom>
          <a:solidFill>
            <a:srgbClr val="CCFFFF"/>
          </a:solidFill>
          <a:ln w="12700">
            <a:solidFill>
              <a:srgbClr val="FF3300"/>
            </a:solidFill>
            <a:miter lim="800000"/>
          </a:ln>
        </p:spPr>
        <p:txBody>
          <a:bodyPr wrap="square">
            <a:spAutoFit/>
          </a:bodyPr>
          <a:lstStyle/>
          <a:p>
            <a:pPr>
              <a:lnSpc>
                <a:spcPct val="125000"/>
              </a:lnSpc>
            </a:pPr>
            <a:r>
              <a:rPr lang="zh-CN" altLang="en-US" sz="2400" b="1" dirty="0">
                <a:solidFill>
                  <a:srgbClr val="0000FF"/>
                </a:solidFill>
                <a:latin typeface="黑体" panose="02010609060101010101" pitchFamily="49" charset="-122"/>
              </a:rPr>
              <a:t>（二）在当代条件下深化对马克思劳动价值论的认识 </a:t>
            </a:r>
            <a:endParaRPr lang="zh-CN" altLang="en-US" b="1" dirty="0">
              <a:latin typeface="黑体" panose="02010609060101010101" pitchFamily="49" charset="-122"/>
            </a:endParaRPr>
          </a:p>
        </p:txBody>
      </p:sp>
      <p:sp>
        <p:nvSpPr>
          <p:cNvPr id="12" name="文本框 56330"/>
          <p:cNvSpPr txBox="1">
            <a:spLocks noChangeArrowheads="1"/>
          </p:cNvSpPr>
          <p:nvPr/>
        </p:nvSpPr>
        <p:spPr bwMode="auto">
          <a:xfrm>
            <a:off x="428596" y="4786322"/>
            <a:ext cx="8358246" cy="475615"/>
          </a:xfrm>
          <a:prstGeom prst="rect">
            <a:avLst/>
          </a:prstGeom>
          <a:solidFill>
            <a:schemeClr val="bg2">
              <a:lumMod val="75000"/>
            </a:schemeClr>
          </a:solidFill>
          <a:ln w="9525">
            <a:noFill/>
            <a:miter lim="800000"/>
          </a:ln>
        </p:spPr>
        <p:txBody>
          <a:bodyPr wrap="square">
            <a:spAutoFit/>
          </a:bodyPr>
          <a:lstStyle/>
          <a:p>
            <a:pPr>
              <a:lnSpc>
                <a:spcPct val="125000"/>
              </a:lnSpc>
            </a:pPr>
            <a:r>
              <a:rPr lang="zh-CN" altLang="en-US" sz="2000" b="1" dirty="0">
                <a:solidFill>
                  <a:srgbClr val="C00000"/>
                </a:solidFill>
                <a:latin typeface="楷体" panose="02010609060101010101" pitchFamily="49" charset="-122"/>
                <a:ea typeface="楷体" panose="02010609060101010101" pitchFamily="49" charset="-122"/>
              </a:rPr>
              <a:t>深化对创造价值的劳动的认识，对生产性劳动作出新的界定</a:t>
            </a:r>
            <a:endParaRPr lang="zh-CN" altLang="en-US" sz="2000" b="1" dirty="0">
              <a:solidFill>
                <a:srgbClr val="C00000"/>
              </a:solidFill>
              <a:latin typeface="楷体" panose="02010609060101010101" pitchFamily="49" charset="-122"/>
              <a:ea typeface="楷体" panose="02010609060101010101" pitchFamily="49" charset="-122"/>
            </a:endParaRPr>
          </a:p>
        </p:txBody>
      </p:sp>
      <p:sp>
        <p:nvSpPr>
          <p:cNvPr id="15" name="文本框 56333"/>
          <p:cNvSpPr txBox="1">
            <a:spLocks noChangeArrowheads="1"/>
          </p:cNvSpPr>
          <p:nvPr/>
        </p:nvSpPr>
        <p:spPr bwMode="auto">
          <a:xfrm>
            <a:off x="428596" y="5357826"/>
            <a:ext cx="8358246" cy="475615"/>
          </a:xfrm>
          <a:prstGeom prst="rect">
            <a:avLst/>
          </a:prstGeom>
          <a:solidFill>
            <a:schemeClr val="bg2">
              <a:lumMod val="75000"/>
            </a:schemeClr>
          </a:solidFill>
          <a:ln w="9525">
            <a:noFill/>
            <a:miter lim="800000"/>
          </a:ln>
        </p:spPr>
        <p:txBody>
          <a:bodyPr wrap="square">
            <a:spAutoFit/>
          </a:bodyPr>
          <a:lstStyle/>
          <a:p>
            <a:pPr>
              <a:lnSpc>
                <a:spcPct val="125000"/>
              </a:lnSpc>
            </a:pPr>
            <a:r>
              <a:rPr lang="zh-CN" altLang="en-US" sz="2000" b="1" dirty="0">
                <a:solidFill>
                  <a:srgbClr val="C00000"/>
                </a:solidFill>
                <a:latin typeface="楷体" panose="02010609060101010101" pitchFamily="49" charset="-122"/>
                <a:ea typeface="楷体" panose="02010609060101010101" pitchFamily="49" charset="-122"/>
              </a:rPr>
              <a:t>深化对科技人员、经营管理人员在社会生产和价值创造中所起作用的认识</a:t>
            </a:r>
            <a:endParaRPr lang="zh-CN" altLang="en-US" sz="2000" b="1" dirty="0">
              <a:solidFill>
                <a:srgbClr val="C00000"/>
              </a:solidFill>
              <a:latin typeface="楷体" panose="02010609060101010101" pitchFamily="49" charset="-122"/>
              <a:ea typeface="楷体" panose="02010609060101010101" pitchFamily="49" charset="-122"/>
            </a:endParaRPr>
          </a:p>
        </p:txBody>
      </p:sp>
      <p:sp>
        <p:nvSpPr>
          <p:cNvPr id="18" name="文本框 56336"/>
          <p:cNvSpPr txBox="1">
            <a:spLocks noChangeArrowheads="1"/>
          </p:cNvSpPr>
          <p:nvPr/>
        </p:nvSpPr>
        <p:spPr bwMode="auto">
          <a:xfrm>
            <a:off x="428596" y="5949335"/>
            <a:ext cx="4841209" cy="475615"/>
          </a:xfrm>
          <a:prstGeom prst="rect">
            <a:avLst/>
          </a:prstGeom>
          <a:solidFill>
            <a:schemeClr val="bg2">
              <a:lumMod val="75000"/>
            </a:schemeClr>
          </a:solidFill>
          <a:ln w="9525">
            <a:noFill/>
            <a:miter lim="800000"/>
          </a:ln>
        </p:spPr>
        <p:txBody>
          <a:bodyPr>
            <a:spAutoFit/>
          </a:bodyPr>
          <a:lstStyle/>
          <a:p>
            <a:pPr>
              <a:lnSpc>
                <a:spcPct val="125000"/>
              </a:lnSpc>
            </a:pPr>
            <a:r>
              <a:rPr lang="zh-CN" altLang="en-US" sz="2000" b="1" dirty="0">
                <a:solidFill>
                  <a:srgbClr val="C00000"/>
                </a:solidFill>
                <a:latin typeface="楷体" panose="02010609060101010101" pitchFamily="49" charset="-122"/>
                <a:ea typeface="楷体" panose="02010609060101010101" pitchFamily="49" charset="-122"/>
              </a:rPr>
              <a:t>深化对价值创造与价值分配关系的认识</a:t>
            </a:r>
            <a:endParaRPr lang="zh-CN" altLang="en-US" sz="2000" b="1" dirty="0">
              <a:solidFill>
                <a:srgbClr val="C00000"/>
              </a:solidFill>
              <a:latin typeface="楷体" panose="02010609060101010101" pitchFamily="49" charset="-122"/>
              <a:ea typeface="楷体"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13995" y="336550"/>
            <a:ext cx="8676005" cy="61569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矩形 62465"/>
          <p:cNvSpPr>
            <a:spLocks noChangeArrowheads="1"/>
          </p:cNvSpPr>
          <p:nvPr/>
        </p:nvSpPr>
        <p:spPr bwMode="auto">
          <a:xfrm>
            <a:off x="357158" y="1071546"/>
            <a:ext cx="8424863" cy="554037"/>
          </a:xfrm>
          <a:prstGeom prst="rect">
            <a:avLst/>
          </a:prstGeom>
          <a:solidFill>
            <a:srgbClr val="CCECFF"/>
          </a:solidFill>
          <a:ln w="9525">
            <a:noFill/>
            <a:miter lim="800000"/>
          </a:ln>
        </p:spPr>
        <p:txBody>
          <a:bodyPr>
            <a:spAutoFit/>
          </a:bodyPr>
          <a:lstStyle/>
          <a:p>
            <a:pPr eaLnBrk="0" hangingPunct="0">
              <a:lnSpc>
                <a:spcPct val="125000"/>
              </a:lnSpc>
              <a:spcBef>
                <a:spcPct val="50000"/>
              </a:spcBef>
            </a:pPr>
            <a:r>
              <a:rPr lang="zh-CN" altLang="en-US" sz="2400" b="1" noProof="1">
                <a:solidFill>
                  <a:srgbClr val="FF0066"/>
                </a:solidFill>
                <a:latin typeface="幼圆" pitchFamily="49" charset="-122"/>
                <a:ea typeface="幼圆" pitchFamily="49" charset="-122"/>
                <a:sym typeface="+mn-ea"/>
              </a:rPr>
              <a:t>本部分两大基本理论：剩余价值理论与资本理论</a:t>
            </a:r>
            <a:endParaRPr lang="zh-CN" altLang="zh-CN" sz="2400" b="1" noProof="1">
              <a:solidFill>
                <a:srgbClr val="FF0066"/>
              </a:solidFill>
              <a:latin typeface="幼圆" pitchFamily="49" charset="-122"/>
              <a:ea typeface="幼圆" pitchFamily="49" charset="-122"/>
              <a:sym typeface="+mn-ea"/>
            </a:endParaRPr>
          </a:p>
        </p:txBody>
      </p:sp>
      <p:grpSp>
        <p:nvGrpSpPr>
          <p:cNvPr id="59395" name="组合 62466"/>
          <p:cNvGrpSpPr/>
          <p:nvPr/>
        </p:nvGrpSpPr>
        <p:grpSpPr bwMode="auto">
          <a:xfrm>
            <a:off x="285720" y="2143116"/>
            <a:ext cx="3382962" cy="3857652"/>
            <a:chOff x="0" y="0"/>
            <a:chExt cx="2131" cy="2251"/>
          </a:xfrm>
        </p:grpSpPr>
        <p:sp>
          <p:nvSpPr>
            <p:cNvPr id="59425" name="矩形 62467"/>
            <p:cNvSpPr>
              <a:spLocks noChangeArrowheads="1"/>
            </p:cNvSpPr>
            <p:nvPr/>
          </p:nvSpPr>
          <p:spPr bwMode="auto">
            <a:xfrm>
              <a:off x="0" y="477"/>
              <a:ext cx="317" cy="1438"/>
            </a:xfrm>
            <a:prstGeom prst="rect">
              <a:avLst/>
            </a:prstGeom>
            <a:gradFill rotWithShape="0">
              <a:gsLst>
                <a:gs pos="0">
                  <a:srgbClr val="FFFF99"/>
                </a:gs>
                <a:gs pos="50000">
                  <a:srgbClr val="FFFFFF"/>
                </a:gs>
                <a:gs pos="100000">
                  <a:srgbClr val="FFFF99"/>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FF99"/>
              </a:extrusionClr>
            </a:sp3d>
          </p:spPr>
          <p:txBody>
            <a:bodyPr anchor="ctr">
              <a:spAutoFit/>
              <a:flatTx/>
            </a:bodyPr>
            <a:lstStyle/>
            <a:p>
              <a:pPr algn="ctr"/>
              <a:r>
                <a:rPr lang="zh-CN" altLang="en-US" sz="2400">
                  <a:solidFill>
                    <a:srgbClr val="0000FF"/>
                  </a:solidFill>
                  <a:ea typeface="幼圆" pitchFamily="49" charset="-122"/>
                </a:rPr>
                <a:t>剩余价值理论</a:t>
              </a:r>
              <a:endParaRPr lang="zh-CN" altLang="en-US" sz="2400">
                <a:solidFill>
                  <a:srgbClr val="0000FF"/>
                </a:solidFill>
                <a:ea typeface="幼圆" pitchFamily="49" charset="-122"/>
              </a:endParaRPr>
            </a:p>
          </p:txBody>
        </p:sp>
        <p:sp>
          <p:nvSpPr>
            <p:cNvPr id="59426" name="直接连接符 62468"/>
            <p:cNvSpPr>
              <a:spLocks noChangeShapeType="1"/>
            </p:cNvSpPr>
            <p:nvPr/>
          </p:nvSpPr>
          <p:spPr bwMode="auto">
            <a:xfrm>
              <a:off x="318" y="1180"/>
              <a:ext cx="181" cy="0"/>
            </a:xfrm>
            <a:prstGeom prst="line">
              <a:avLst/>
            </a:prstGeom>
            <a:noFill/>
            <a:ln w="57150">
              <a:solidFill>
                <a:srgbClr val="800000"/>
              </a:solidFill>
              <a:round/>
            </a:ln>
          </p:spPr>
          <p:txBody>
            <a:bodyPr/>
            <a:lstStyle/>
            <a:p>
              <a:endParaRPr lang="zh-CN" altLang="en-US"/>
            </a:p>
          </p:txBody>
        </p:sp>
        <p:sp>
          <p:nvSpPr>
            <p:cNvPr id="59427" name="直接连接符 62469"/>
            <p:cNvSpPr>
              <a:spLocks noChangeShapeType="1"/>
            </p:cNvSpPr>
            <p:nvPr/>
          </p:nvSpPr>
          <p:spPr bwMode="auto">
            <a:xfrm>
              <a:off x="499" y="91"/>
              <a:ext cx="0" cy="1950"/>
            </a:xfrm>
            <a:prstGeom prst="line">
              <a:avLst/>
            </a:prstGeom>
            <a:noFill/>
            <a:ln w="57150">
              <a:solidFill>
                <a:srgbClr val="800000"/>
              </a:solidFill>
              <a:round/>
            </a:ln>
          </p:spPr>
          <p:txBody>
            <a:bodyPr/>
            <a:lstStyle/>
            <a:p>
              <a:endParaRPr lang="zh-CN" altLang="en-US"/>
            </a:p>
          </p:txBody>
        </p:sp>
        <p:sp>
          <p:nvSpPr>
            <p:cNvPr id="59428" name="直接连接符 62470"/>
            <p:cNvSpPr>
              <a:spLocks noChangeShapeType="1"/>
            </p:cNvSpPr>
            <p:nvPr/>
          </p:nvSpPr>
          <p:spPr bwMode="auto">
            <a:xfrm>
              <a:off x="499" y="91"/>
              <a:ext cx="181" cy="0"/>
            </a:xfrm>
            <a:prstGeom prst="line">
              <a:avLst/>
            </a:prstGeom>
            <a:noFill/>
            <a:ln w="57150">
              <a:solidFill>
                <a:srgbClr val="800000"/>
              </a:solidFill>
              <a:round/>
            </a:ln>
          </p:spPr>
          <p:txBody>
            <a:bodyPr/>
            <a:lstStyle/>
            <a:p>
              <a:endParaRPr lang="zh-CN" altLang="en-US"/>
            </a:p>
          </p:txBody>
        </p:sp>
        <p:sp>
          <p:nvSpPr>
            <p:cNvPr id="59429" name="直接连接符 62471"/>
            <p:cNvSpPr>
              <a:spLocks noChangeShapeType="1"/>
            </p:cNvSpPr>
            <p:nvPr/>
          </p:nvSpPr>
          <p:spPr bwMode="auto">
            <a:xfrm>
              <a:off x="499" y="635"/>
              <a:ext cx="181" cy="0"/>
            </a:xfrm>
            <a:prstGeom prst="line">
              <a:avLst/>
            </a:prstGeom>
            <a:noFill/>
            <a:ln w="57150">
              <a:solidFill>
                <a:srgbClr val="800000"/>
              </a:solidFill>
              <a:round/>
            </a:ln>
          </p:spPr>
          <p:txBody>
            <a:bodyPr/>
            <a:lstStyle/>
            <a:p>
              <a:endParaRPr lang="zh-CN" altLang="en-US"/>
            </a:p>
          </p:txBody>
        </p:sp>
        <p:sp>
          <p:nvSpPr>
            <p:cNvPr id="59430" name="直接连接符 62472"/>
            <p:cNvSpPr>
              <a:spLocks noChangeShapeType="1"/>
            </p:cNvSpPr>
            <p:nvPr/>
          </p:nvSpPr>
          <p:spPr bwMode="auto">
            <a:xfrm>
              <a:off x="499" y="1452"/>
              <a:ext cx="181" cy="0"/>
            </a:xfrm>
            <a:prstGeom prst="line">
              <a:avLst/>
            </a:prstGeom>
            <a:noFill/>
            <a:ln w="57150">
              <a:solidFill>
                <a:srgbClr val="800000"/>
              </a:solidFill>
              <a:round/>
            </a:ln>
          </p:spPr>
          <p:txBody>
            <a:bodyPr/>
            <a:lstStyle/>
            <a:p>
              <a:endParaRPr lang="zh-CN" altLang="en-US"/>
            </a:p>
          </p:txBody>
        </p:sp>
        <p:sp>
          <p:nvSpPr>
            <p:cNvPr id="59431" name="直接连接符 62473"/>
            <p:cNvSpPr>
              <a:spLocks noChangeShapeType="1"/>
            </p:cNvSpPr>
            <p:nvPr/>
          </p:nvSpPr>
          <p:spPr bwMode="auto">
            <a:xfrm>
              <a:off x="499" y="2041"/>
              <a:ext cx="181" cy="0"/>
            </a:xfrm>
            <a:prstGeom prst="line">
              <a:avLst/>
            </a:prstGeom>
            <a:noFill/>
            <a:ln w="57150">
              <a:solidFill>
                <a:srgbClr val="800000"/>
              </a:solidFill>
              <a:round/>
            </a:ln>
          </p:spPr>
          <p:txBody>
            <a:bodyPr/>
            <a:lstStyle/>
            <a:p>
              <a:endParaRPr lang="zh-CN" altLang="en-US"/>
            </a:p>
          </p:txBody>
        </p:sp>
        <p:sp>
          <p:nvSpPr>
            <p:cNvPr id="59432" name="矩形 62474"/>
            <p:cNvSpPr>
              <a:spLocks noChangeArrowheads="1"/>
            </p:cNvSpPr>
            <p:nvPr/>
          </p:nvSpPr>
          <p:spPr bwMode="auto">
            <a:xfrm>
              <a:off x="771" y="0"/>
              <a:ext cx="1360" cy="250"/>
            </a:xfrm>
            <a:prstGeom prst="rect">
              <a:avLst/>
            </a:prstGeom>
            <a:gradFill rotWithShape="0">
              <a:gsLst>
                <a:gs pos="0">
                  <a:srgbClr val="FFFF99"/>
                </a:gs>
                <a:gs pos="50000">
                  <a:srgbClr val="FFFFFF"/>
                </a:gs>
                <a:gs pos="100000">
                  <a:srgbClr val="FFFF99"/>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FF99"/>
              </a:extrusionClr>
            </a:sp3d>
          </p:spPr>
          <p:txBody>
            <a:bodyPr anchor="ctr">
              <a:spAutoFit/>
              <a:flatTx/>
            </a:bodyPr>
            <a:lstStyle/>
            <a:p>
              <a:pPr algn="ctr"/>
              <a:r>
                <a:rPr lang="zh-CN" altLang="en-US" sz="2000" dirty="0">
                  <a:solidFill>
                    <a:srgbClr val="0000FF"/>
                  </a:solidFill>
                  <a:ea typeface="幼圆" pitchFamily="49" charset="-122"/>
                </a:rPr>
                <a:t>资本主义所有制</a:t>
              </a:r>
              <a:endParaRPr lang="zh-CN" altLang="en-US" sz="2000" dirty="0">
                <a:solidFill>
                  <a:srgbClr val="0000FF"/>
                </a:solidFill>
                <a:ea typeface="幼圆" pitchFamily="49" charset="-122"/>
              </a:endParaRPr>
            </a:p>
          </p:txBody>
        </p:sp>
        <p:sp>
          <p:nvSpPr>
            <p:cNvPr id="59433" name="矩形 62475"/>
            <p:cNvSpPr>
              <a:spLocks noChangeArrowheads="1"/>
            </p:cNvSpPr>
            <p:nvPr/>
          </p:nvSpPr>
          <p:spPr bwMode="auto">
            <a:xfrm>
              <a:off x="771" y="499"/>
              <a:ext cx="1360" cy="442"/>
            </a:xfrm>
            <a:prstGeom prst="rect">
              <a:avLst/>
            </a:prstGeom>
            <a:gradFill rotWithShape="0">
              <a:gsLst>
                <a:gs pos="0">
                  <a:srgbClr val="FFFF99"/>
                </a:gs>
                <a:gs pos="50000">
                  <a:srgbClr val="FFFFFF"/>
                </a:gs>
                <a:gs pos="100000">
                  <a:srgbClr val="FFFF99"/>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FF99"/>
              </a:extrusionClr>
            </a:sp3d>
          </p:spPr>
          <p:txBody>
            <a:bodyPr anchor="ctr">
              <a:spAutoFit/>
              <a:flatTx/>
            </a:bodyPr>
            <a:lstStyle/>
            <a:p>
              <a:pPr algn="ctr"/>
              <a:r>
                <a:rPr lang="zh-CN" altLang="en-US" sz="2000" dirty="0">
                  <a:solidFill>
                    <a:srgbClr val="0000FF"/>
                  </a:solidFill>
                  <a:ea typeface="幼圆" pitchFamily="49" charset="-122"/>
                </a:rPr>
                <a:t>剩余价值生产的前 提 条 件</a:t>
              </a:r>
              <a:endParaRPr lang="zh-CN" altLang="en-US" sz="2000" dirty="0">
                <a:solidFill>
                  <a:srgbClr val="0000FF"/>
                </a:solidFill>
                <a:ea typeface="幼圆" pitchFamily="49" charset="-122"/>
              </a:endParaRPr>
            </a:p>
          </p:txBody>
        </p:sp>
        <p:sp>
          <p:nvSpPr>
            <p:cNvPr id="59434" name="矩形 62476"/>
            <p:cNvSpPr>
              <a:spLocks noChangeArrowheads="1"/>
            </p:cNvSpPr>
            <p:nvPr/>
          </p:nvSpPr>
          <p:spPr bwMode="auto">
            <a:xfrm>
              <a:off x="771" y="1270"/>
              <a:ext cx="1360" cy="442"/>
            </a:xfrm>
            <a:prstGeom prst="rect">
              <a:avLst/>
            </a:prstGeom>
            <a:gradFill rotWithShape="0">
              <a:gsLst>
                <a:gs pos="0">
                  <a:srgbClr val="FFFF99"/>
                </a:gs>
                <a:gs pos="50000">
                  <a:srgbClr val="FFFFFF"/>
                </a:gs>
                <a:gs pos="100000">
                  <a:srgbClr val="FFFF99"/>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FF99"/>
              </a:extrusionClr>
            </a:sp3d>
          </p:spPr>
          <p:txBody>
            <a:bodyPr anchor="ctr">
              <a:spAutoFit/>
              <a:flatTx/>
            </a:bodyPr>
            <a:lstStyle/>
            <a:p>
              <a:pPr algn="ctr"/>
              <a:r>
                <a:rPr lang="zh-CN" altLang="en-US" sz="2000">
                  <a:solidFill>
                    <a:srgbClr val="0000FF"/>
                  </a:solidFill>
                  <a:ea typeface="幼圆" pitchFamily="49" charset="-122"/>
                </a:rPr>
                <a:t>剩余价值生产的过  程</a:t>
              </a:r>
              <a:endParaRPr lang="zh-CN" altLang="en-US" sz="2000">
                <a:solidFill>
                  <a:srgbClr val="0000FF"/>
                </a:solidFill>
                <a:ea typeface="幼圆" pitchFamily="49" charset="-122"/>
              </a:endParaRPr>
            </a:p>
          </p:txBody>
        </p:sp>
        <p:sp>
          <p:nvSpPr>
            <p:cNvPr id="59435" name="矩形 62477"/>
            <p:cNvSpPr>
              <a:spLocks noChangeArrowheads="1"/>
            </p:cNvSpPr>
            <p:nvPr/>
          </p:nvSpPr>
          <p:spPr bwMode="auto">
            <a:xfrm>
              <a:off x="771" y="2001"/>
              <a:ext cx="1360" cy="250"/>
            </a:xfrm>
            <a:prstGeom prst="rect">
              <a:avLst/>
            </a:prstGeom>
            <a:gradFill rotWithShape="0">
              <a:gsLst>
                <a:gs pos="0">
                  <a:srgbClr val="FFFF99"/>
                </a:gs>
                <a:gs pos="50000">
                  <a:srgbClr val="FFFFFF"/>
                </a:gs>
                <a:gs pos="100000">
                  <a:srgbClr val="FFFF99"/>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FF99"/>
              </a:extrusionClr>
            </a:sp3d>
          </p:spPr>
          <p:txBody>
            <a:bodyPr anchor="ctr">
              <a:spAutoFit/>
              <a:flatTx/>
            </a:bodyPr>
            <a:lstStyle/>
            <a:p>
              <a:pPr algn="ctr"/>
              <a:r>
                <a:rPr lang="zh-CN" altLang="en-US" sz="2000">
                  <a:solidFill>
                    <a:srgbClr val="0000FF"/>
                  </a:solidFill>
                  <a:ea typeface="幼圆" pitchFamily="49" charset="-122"/>
                </a:rPr>
                <a:t>剩余价值的分配</a:t>
              </a:r>
              <a:endParaRPr lang="zh-CN" altLang="en-US" sz="2000">
                <a:solidFill>
                  <a:srgbClr val="0000FF"/>
                </a:solidFill>
                <a:ea typeface="幼圆" pitchFamily="49" charset="-122"/>
              </a:endParaRPr>
            </a:p>
          </p:txBody>
        </p:sp>
      </p:grpSp>
      <p:sp>
        <p:nvSpPr>
          <p:cNvPr id="59396" name="直接连接符 62478"/>
          <p:cNvSpPr>
            <a:spLocks noChangeShapeType="1"/>
          </p:cNvSpPr>
          <p:nvPr/>
        </p:nvSpPr>
        <p:spPr bwMode="auto">
          <a:xfrm>
            <a:off x="3786182" y="1928802"/>
            <a:ext cx="0" cy="4421179"/>
          </a:xfrm>
          <a:prstGeom prst="line">
            <a:avLst/>
          </a:prstGeom>
          <a:noFill/>
          <a:ln w="57150">
            <a:solidFill>
              <a:srgbClr val="FF6600"/>
            </a:solidFill>
            <a:round/>
          </a:ln>
        </p:spPr>
        <p:txBody>
          <a:bodyPr/>
          <a:lstStyle/>
          <a:p>
            <a:endParaRPr lang="zh-CN" altLang="en-US"/>
          </a:p>
        </p:txBody>
      </p:sp>
      <p:grpSp>
        <p:nvGrpSpPr>
          <p:cNvPr id="59397" name="组合 62514"/>
          <p:cNvGrpSpPr/>
          <p:nvPr/>
        </p:nvGrpSpPr>
        <p:grpSpPr bwMode="auto">
          <a:xfrm>
            <a:off x="4000496" y="1714488"/>
            <a:ext cx="4991100" cy="4786346"/>
            <a:chOff x="2699" y="709"/>
            <a:chExt cx="3144" cy="3006"/>
          </a:xfrm>
        </p:grpSpPr>
        <p:sp>
          <p:nvSpPr>
            <p:cNvPr id="59398" name="矩形 62483"/>
            <p:cNvSpPr>
              <a:spLocks noChangeArrowheads="1"/>
            </p:cNvSpPr>
            <p:nvPr/>
          </p:nvSpPr>
          <p:spPr bwMode="auto">
            <a:xfrm>
              <a:off x="2699" y="1686"/>
              <a:ext cx="317" cy="978"/>
            </a:xfrm>
            <a:prstGeom prst="rect">
              <a:avLst/>
            </a:prstGeom>
            <a:gradFill rotWithShape="0">
              <a:gsLst>
                <a:gs pos="0">
                  <a:srgbClr val="FFFF99"/>
                </a:gs>
                <a:gs pos="50000">
                  <a:srgbClr val="FFFFFF"/>
                </a:gs>
                <a:gs pos="100000">
                  <a:srgbClr val="FFFF99"/>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FF99"/>
              </a:extrusionClr>
            </a:sp3d>
          </p:spPr>
          <p:txBody>
            <a:bodyPr anchor="ctr">
              <a:spAutoFit/>
              <a:flatTx/>
            </a:bodyPr>
            <a:lstStyle/>
            <a:p>
              <a:pPr algn="ctr"/>
              <a:r>
                <a:rPr lang="zh-CN" altLang="en-US" sz="2400">
                  <a:solidFill>
                    <a:srgbClr val="0000FF"/>
                  </a:solidFill>
                  <a:ea typeface="幼圆" pitchFamily="49" charset="-122"/>
                </a:rPr>
                <a:t>资本理论</a:t>
              </a:r>
              <a:endParaRPr lang="zh-CN" altLang="en-US" sz="2400">
                <a:solidFill>
                  <a:srgbClr val="0000FF"/>
                </a:solidFill>
                <a:ea typeface="幼圆" pitchFamily="49" charset="-122"/>
              </a:endParaRPr>
            </a:p>
          </p:txBody>
        </p:sp>
        <p:sp>
          <p:nvSpPr>
            <p:cNvPr id="59399" name="直接连接符 62484"/>
            <p:cNvSpPr>
              <a:spLocks noChangeShapeType="1"/>
            </p:cNvSpPr>
            <p:nvPr/>
          </p:nvSpPr>
          <p:spPr bwMode="auto">
            <a:xfrm>
              <a:off x="3016" y="2138"/>
              <a:ext cx="181" cy="0"/>
            </a:xfrm>
            <a:prstGeom prst="line">
              <a:avLst/>
            </a:prstGeom>
            <a:noFill/>
            <a:ln w="57150">
              <a:solidFill>
                <a:srgbClr val="800000"/>
              </a:solidFill>
              <a:round/>
            </a:ln>
          </p:spPr>
          <p:txBody>
            <a:bodyPr/>
            <a:lstStyle/>
            <a:p>
              <a:endParaRPr lang="zh-CN" altLang="en-US"/>
            </a:p>
          </p:txBody>
        </p:sp>
        <p:sp>
          <p:nvSpPr>
            <p:cNvPr id="59400" name="直接连接符 62485"/>
            <p:cNvSpPr>
              <a:spLocks noChangeShapeType="1"/>
            </p:cNvSpPr>
            <p:nvPr/>
          </p:nvSpPr>
          <p:spPr bwMode="auto">
            <a:xfrm>
              <a:off x="3198" y="980"/>
              <a:ext cx="0" cy="2620"/>
            </a:xfrm>
            <a:prstGeom prst="line">
              <a:avLst/>
            </a:prstGeom>
            <a:noFill/>
            <a:ln w="57150">
              <a:solidFill>
                <a:srgbClr val="800000"/>
              </a:solidFill>
              <a:round/>
            </a:ln>
          </p:spPr>
          <p:txBody>
            <a:bodyPr/>
            <a:lstStyle/>
            <a:p>
              <a:endParaRPr lang="zh-CN" altLang="en-US"/>
            </a:p>
          </p:txBody>
        </p:sp>
        <p:sp>
          <p:nvSpPr>
            <p:cNvPr id="59401" name="直接连接符 62486"/>
            <p:cNvSpPr>
              <a:spLocks noChangeShapeType="1"/>
            </p:cNvSpPr>
            <p:nvPr/>
          </p:nvSpPr>
          <p:spPr bwMode="auto">
            <a:xfrm>
              <a:off x="3198" y="980"/>
              <a:ext cx="226" cy="0"/>
            </a:xfrm>
            <a:prstGeom prst="line">
              <a:avLst/>
            </a:prstGeom>
            <a:noFill/>
            <a:ln w="57150">
              <a:solidFill>
                <a:srgbClr val="800000"/>
              </a:solidFill>
              <a:round/>
            </a:ln>
          </p:spPr>
          <p:txBody>
            <a:bodyPr/>
            <a:lstStyle/>
            <a:p>
              <a:endParaRPr lang="zh-CN" altLang="en-US"/>
            </a:p>
          </p:txBody>
        </p:sp>
        <p:sp>
          <p:nvSpPr>
            <p:cNvPr id="59402" name="矩形 62487"/>
            <p:cNvSpPr>
              <a:spLocks noChangeArrowheads="1"/>
            </p:cNvSpPr>
            <p:nvPr/>
          </p:nvSpPr>
          <p:spPr bwMode="auto">
            <a:xfrm>
              <a:off x="3424" y="935"/>
              <a:ext cx="862" cy="249"/>
            </a:xfrm>
            <a:prstGeom prst="rect">
              <a:avLst/>
            </a:prstGeom>
            <a:gradFill rotWithShape="0">
              <a:gsLst>
                <a:gs pos="0">
                  <a:srgbClr val="FFFF99"/>
                </a:gs>
                <a:gs pos="50000">
                  <a:srgbClr val="FFFFFF"/>
                </a:gs>
                <a:gs pos="100000">
                  <a:srgbClr val="FFFF99"/>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FF99"/>
              </a:extrusionClr>
            </a:sp3d>
          </p:spPr>
          <p:txBody>
            <a:bodyPr anchor="ctr">
              <a:spAutoFit/>
              <a:flatTx/>
            </a:bodyPr>
            <a:lstStyle/>
            <a:p>
              <a:pPr algn="ctr"/>
              <a:r>
                <a:rPr lang="zh-CN" altLang="en-US" sz="2000" dirty="0">
                  <a:solidFill>
                    <a:srgbClr val="0000FF"/>
                  </a:solidFill>
                  <a:ea typeface="幼圆" pitchFamily="49" charset="-122"/>
                </a:rPr>
                <a:t>资本积累</a:t>
              </a:r>
              <a:endParaRPr lang="zh-CN" altLang="en-US" sz="2000" dirty="0">
                <a:solidFill>
                  <a:srgbClr val="0000FF"/>
                </a:solidFill>
                <a:ea typeface="幼圆" pitchFamily="49" charset="-122"/>
              </a:endParaRPr>
            </a:p>
          </p:txBody>
        </p:sp>
        <p:sp>
          <p:nvSpPr>
            <p:cNvPr id="59403" name="直接连接符 62488"/>
            <p:cNvSpPr>
              <a:spLocks noChangeShapeType="1"/>
            </p:cNvSpPr>
            <p:nvPr/>
          </p:nvSpPr>
          <p:spPr bwMode="auto">
            <a:xfrm>
              <a:off x="3198" y="2477"/>
              <a:ext cx="181" cy="0"/>
            </a:xfrm>
            <a:prstGeom prst="line">
              <a:avLst/>
            </a:prstGeom>
            <a:noFill/>
            <a:ln w="57150">
              <a:solidFill>
                <a:srgbClr val="800000"/>
              </a:solidFill>
              <a:round/>
            </a:ln>
          </p:spPr>
          <p:txBody>
            <a:bodyPr/>
            <a:lstStyle/>
            <a:p>
              <a:endParaRPr lang="zh-CN" altLang="en-US"/>
            </a:p>
          </p:txBody>
        </p:sp>
        <p:sp>
          <p:nvSpPr>
            <p:cNvPr id="59404" name="直接连接符 62489"/>
            <p:cNvSpPr>
              <a:spLocks noChangeShapeType="1"/>
            </p:cNvSpPr>
            <p:nvPr/>
          </p:nvSpPr>
          <p:spPr bwMode="auto">
            <a:xfrm>
              <a:off x="3198" y="3600"/>
              <a:ext cx="181" cy="0"/>
            </a:xfrm>
            <a:prstGeom prst="line">
              <a:avLst/>
            </a:prstGeom>
            <a:noFill/>
            <a:ln w="57150">
              <a:solidFill>
                <a:srgbClr val="800000"/>
              </a:solidFill>
              <a:round/>
            </a:ln>
          </p:spPr>
          <p:txBody>
            <a:bodyPr/>
            <a:lstStyle/>
            <a:p>
              <a:endParaRPr lang="zh-CN" altLang="en-US"/>
            </a:p>
          </p:txBody>
        </p:sp>
        <p:sp>
          <p:nvSpPr>
            <p:cNvPr id="59405" name="矩形 62490"/>
            <p:cNvSpPr>
              <a:spLocks noChangeArrowheads="1"/>
            </p:cNvSpPr>
            <p:nvPr/>
          </p:nvSpPr>
          <p:spPr bwMode="auto">
            <a:xfrm>
              <a:off x="3379" y="3466"/>
              <a:ext cx="862" cy="249"/>
            </a:xfrm>
            <a:prstGeom prst="rect">
              <a:avLst/>
            </a:prstGeom>
            <a:gradFill rotWithShape="0">
              <a:gsLst>
                <a:gs pos="0">
                  <a:srgbClr val="FFFF99"/>
                </a:gs>
                <a:gs pos="50000">
                  <a:srgbClr val="FFFFFF"/>
                </a:gs>
                <a:gs pos="100000">
                  <a:srgbClr val="FFFF99"/>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FF99"/>
              </a:extrusionClr>
            </a:sp3d>
          </p:spPr>
          <p:txBody>
            <a:bodyPr anchor="ctr">
              <a:spAutoFit/>
              <a:flatTx/>
            </a:bodyPr>
            <a:lstStyle/>
            <a:p>
              <a:pPr algn="ctr"/>
              <a:r>
                <a:rPr lang="zh-CN" altLang="en-US" sz="2000">
                  <a:solidFill>
                    <a:srgbClr val="0000FF"/>
                  </a:solidFill>
                  <a:ea typeface="幼圆" pitchFamily="49" charset="-122"/>
                </a:rPr>
                <a:t>经济危机</a:t>
              </a:r>
              <a:endParaRPr lang="zh-CN" altLang="en-US" sz="2000">
                <a:solidFill>
                  <a:srgbClr val="0000FF"/>
                </a:solidFill>
                <a:ea typeface="幼圆" pitchFamily="49" charset="-122"/>
              </a:endParaRPr>
            </a:p>
          </p:txBody>
        </p:sp>
        <p:sp>
          <p:nvSpPr>
            <p:cNvPr id="59406" name="矩形 62491"/>
            <p:cNvSpPr>
              <a:spLocks noChangeArrowheads="1"/>
            </p:cNvSpPr>
            <p:nvPr/>
          </p:nvSpPr>
          <p:spPr bwMode="auto">
            <a:xfrm>
              <a:off x="3424" y="1978"/>
              <a:ext cx="318" cy="1019"/>
            </a:xfrm>
            <a:prstGeom prst="rect">
              <a:avLst/>
            </a:prstGeom>
            <a:gradFill rotWithShape="0">
              <a:gsLst>
                <a:gs pos="0">
                  <a:srgbClr val="FFFF99"/>
                </a:gs>
                <a:gs pos="50000">
                  <a:srgbClr val="FFFFFF"/>
                </a:gs>
                <a:gs pos="100000">
                  <a:srgbClr val="FFFF99"/>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FF99"/>
              </a:extrusionClr>
            </a:sp3d>
          </p:spPr>
          <p:txBody>
            <a:bodyPr anchor="ctr">
              <a:spAutoFit/>
              <a:flatTx/>
            </a:bodyPr>
            <a:lstStyle/>
            <a:p>
              <a:pPr algn="ctr"/>
              <a:r>
                <a:rPr lang="zh-CN" altLang="en-US" sz="2000">
                  <a:solidFill>
                    <a:srgbClr val="0000FF"/>
                  </a:solidFill>
                  <a:ea typeface="幼圆" pitchFamily="49" charset="-122"/>
                </a:rPr>
                <a:t>资本再生产</a:t>
              </a:r>
              <a:endParaRPr lang="zh-CN" altLang="en-US" sz="2000">
                <a:solidFill>
                  <a:srgbClr val="0000FF"/>
                </a:solidFill>
                <a:ea typeface="幼圆" pitchFamily="49" charset="-122"/>
              </a:endParaRPr>
            </a:p>
          </p:txBody>
        </p:sp>
        <p:sp>
          <p:nvSpPr>
            <p:cNvPr id="59407" name="直接连接符 62492"/>
            <p:cNvSpPr>
              <a:spLocks noChangeShapeType="1"/>
            </p:cNvSpPr>
            <p:nvPr/>
          </p:nvSpPr>
          <p:spPr bwMode="auto">
            <a:xfrm>
              <a:off x="3696" y="2477"/>
              <a:ext cx="136" cy="0"/>
            </a:xfrm>
            <a:prstGeom prst="line">
              <a:avLst/>
            </a:prstGeom>
            <a:noFill/>
            <a:ln w="57150">
              <a:solidFill>
                <a:srgbClr val="800000"/>
              </a:solidFill>
              <a:round/>
            </a:ln>
          </p:spPr>
          <p:txBody>
            <a:bodyPr/>
            <a:lstStyle/>
            <a:p>
              <a:endParaRPr lang="zh-CN" altLang="en-US"/>
            </a:p>
          </p:txBody>
        </p:sp>
        <p:sp>
          <p:nvSpPr>
            <p:cNvPr id="59408" name="直接连接符 62493"/>
            <p:cNvSpPr>
              <a:spLocks noChangeShapeType="1"/>
            </p:cNvSpPr>
            <p:nvPr/>
          </p:nvSpPr>
          <p:spPr bwMode="auto">
            <a:xfrm flipH="1">
              <a:off x="3833" y="1887"/>
              <a:ext cx="0" cy="999"/>
            </a:xfrm>
            <a:prstGeom prst="line">
              <a:avLst/>
            </a:prstGeom>
            <a:noFill/>
            <a:ln w="57150">
              <a:solidFill>
                <a:srgbClr val="800000"/>
              </a:solidFill>
              <a:round/>
            </a:ln>
          </p:spPr>
          <p:txBody>
            <a:bodyPr/>
            <a:lstStyle/>
            <a:p>
              <a:endParaRPr lang="zh-CN" altLang="en-US"/>
            </a:p>
          </p:txBody>
        </p:sp>
        <p:sp>
          <p:nvSpPr>
            <p:cNvPr id="59409" name="文本框 62494"/>
            <p:cNvSpPr txBox="1">
              <a:spLocks noChangeArrowheads="1"/>
            </p:cNvSpPr>
            <p:nvPr/>
          </p:nvSpPr>
          <p:spPr bwMode="auto">
            <a:xfrm>
              <a:off x="3878" y="1525"/>
              <a:ext cx="726" cy="712"/>
            </a:xfrm>
            <a:prstGeom prst="rect">
              <a:avLst/>
            </a:prstGeom>
            <a:solidFill>
              <a:srgbClr val="CCFFFF"/>
            </a:solidFill>
            <a:ln w="19050">
              <a:solidFill>
                <a:srgbClr val="FF0000"/>
              </a:solidFill>
              <a:miter lim="800000"/>
            </a:ln>
          </p:spPr>
          <p:txBody>
            <a:bodyPr>
              <a:spAutoFit/>
            </a:bodyPr>
            <a:lstStyle/>
            <a:p>
              <a:pPr>
                <a:lnSpc>
                  <a:spcPct val="125000"/>
                </a:lnSpc>
              </a:pPr>
              <a:r>
                <a:rPr lang="zh-CN" altLang="en-US" b="1">
                  <a:solidFill>
                    <a:srgbClr val="A50021"/>
                  </a:solidFill>
                  <a:latin typeface="楷体" panose="02010609060101010101" pitchFamily="49" charset="-122"/>
                  <a:ea typeface="楷体" panose="02010609060101010101" pitchFamily="49" charset="-122"/>
                </a:rPr>
                <a:t>个别资本再生产和流通</a:t>
              </a:r>
              <a:endParaRPr lang="zh-CN" altLang="en-US" sz="2000" b="1">
                <a:solidFill>
                  <a:srgbClr val="A50021"/>
                </a:solidFill>
                <a:latin typeface="楷体" panose="02010609060101010101" pitchFamily="49" charset="-122"/>
                <a:ea typeface="楷体" panose="02010609060101010101" pitchFamily="49" charset="-122"/>
              </a:endParaRPr>
            </a:p>
          </p:txBody>
        </p:sp>
        <p:sp>
          <p:nvSpPr>
            <p:cNvPr id="59410" name="直接连接符 62495"/>
            <p:cNvSpPr>
              <a:spLocks noChangeShapeType="1"/>
            </p:cNvSpPr>
            <p:nvPr/>
          </p:nvSpPr>
          <p:spPr bwMode="auto">
            <a:xfrm>
              <a:off x="3833" y="1887"/>
              <a:ext cx="45" cy="1"/>
            </a:xfrm>
            <a:prstGeom prst="line">
              <a:avLst/>
            </a:prstGeom>
            <a:noFill/>
            <a:ln w="57150">
              <a:solidFill>
                <a:srgbClr val="800000"/>
              </a:solidFill>
              <a:round/>
            </a:ln>
          </p:spPr>
          <p:txBody>
            <a:bodyPr/>
            <a:lstStyle/>
            <a:p>
              <a:endParaRPr lang="zh-CN" altLang="en-US"/>
            </a:p>
          </p:txBody>
        </p:sp>
        <p:sp>
          <p:nvSpPr>
            <p:cNvPr id="59411" name="文本框 62496"/>
            <p:cNvSpPr txBox="1">
              <a:spLocks noChangeArrowheads="1"/>
            </p:cNvSpPr>
            <p:nvPr/>
          </p:nvSpPr>
          <p:spPr bwMode="auto">
            <a:xfrm>
              <a:off x="3878" y="2478"/>
              <a:ext cx="703" cy="807"/>
            </a:xfrm>
            <a:prstGeom prst="rect">
              <a:avLst/>
            </a:prstGeom>
            <a:solidFill>
              <a:srgbClr val="CCFFFF"/>
            </a:solidFill>
            <a:ln w="19050">
              <a:solidFill>
                <a:srgbClr val="FF0000"/>
              </a:solidFill>
              <a:miter lim="800000"/>
            </a:ln>
          </p:spPr>
          <p:txBody>
            <a:bodyPr wrap="square">
              <a:spAutoFit/>
            </a:bodyPr>
            <a:lstStyle/>
            <a:p>
              <a:pPr>
                <a:lnSpc>
                  <a:spcPct val="125000"/>
                </a:lnSpc>
              </a:pPr>
              <a:r>
                <a:rPr lang="zh-CN" altLang="en-US" b="1" dirty="0">
                  <a:solidFill>
                    <a:srgbClr val="A50021"/>
                  </a:solidFill>
                  <a:latin typeface="楷体" panose="02010609060101010101" pitchFamily="49" charset="-122"/>
                  <a:ea typeface="楷体" panose="02010609060101010101" pitchFamily="49" charset="-122"/>
                </a:rPr>
                <a:t>社会总资本再生产和流通</a:t>
              </a:r>
              <a:endParaRPr lang="en-US" altLang="zh-CN" sz="2000" b="1" dirty="0">
                <a:solidFill>
                  <a:srgbClr val="A50021"/>
                </a:solidFill>
                <a:latin typeface="楷体" panose="02010609060101010101" pitchFamily="49" charset="-122"/>
                <a:ea typeface="楷体" panose="02010609060101010101" pitchFamily="49" charset="-122"/>
              </a:endParaRPr>
            </a:p>
          </p:txBody>
        </p:sp>
        <p:sp>
          <p:nvSpPr>
            <p:cNvPr id="59412" name="直接连接符 62497"/>
            <p:cNvSpPr>
              <a:spLocks noChangeShapeType="1"/>
            </p:cNvSpPr>
            <p:nvPr/>
          </p:nvSpPr>
          <p:spPr bwMode="auto">
            <a:xfrm>
              <a:off x="3833" y="2885"/>
              <a:ext cx="45" cy="1"/>
            </a:xfrm>
            <a:prstGeom prst="line">
              <a:avLst/>
            </a:prstGeom>
            <a:noFill/>
            <a:ln w="57150">
              <a:solidFill>
                <a:srgbClr val="800000"/>
              </a:solidFill>
              <a:round/>
            </a:ln>
          </p:spPr>
          <p:txBody>
            <a:bodyPr/>
            <a:lstStyle/>
            <a:p>
              <a:endParaRPr lang="zh-CN" altLang="en-US"/>
            </a:p>
          </p:txBody>
        </p:sp>
        <p:sp>
          <p:nvSpPr>
            <p:cNvPr id="59413" name="Rectangle 2"/>
            <p:cNvSpPr txBox="1">
              <a:spLocks noChangeArrowheads="1"/>
            </p:cNvSpPr>
            <p:nvPr/>
          </p:nvSpPr>
          <p:spPr bwMode="auto">
            <a:xfrm>
              <a:off x="4921" y="1480"/>
              <a:ext cx="726" cy="272"/>
            </a:xfrm>
            <a:prstGeom prst="rect">
              <a:avLst/>
            </a:prstGeom>
            <a:solidFill>
              <a:srgbClr val="F2F2F2"/>
            </a:solidFill>
            <a:ln w="28575">
              <a:solidFill>
                <a:schemeClr val="accent2"/>
              </a:solidFill>
              <a:miter lim="800000"/>
            </a:ln>
          </p:spPr>
          <p:txBody>
            <a:bodyPr/>
            <a:lstStyle/>
            <a:p>
              <a:pPr>
                <a:lnSpc>
                  <a:spcPct val="110000"/>
                </a:lnSpc>
              </a:pPr>
              <a:r>
                <a:rPr lang="zh-CN" altLang="en-US" b="1">
                  <a:solidFill>
                    <a:srgbClr val="A50021"/>
                  </a:solidFill>
                  <a:latin typeface="楷体" panose="02010609060101010101" pitchFamily="49" charset="-122"/>
                  <a:ea typeface="楷体" panose="02010609060101010101" pitchFamily="49" charset="-122"/>
                </a:rPr>
                <a:t>资本循环</a:t>
              </a:r>
              <a:endParaRPr lang="zh-CN" altLang="en-US" b="1">
                <a:solidFill>
                  <a:srgbClr val="A50021"/>
                </a:solidFill>
                <a:latin typeface="楷体" panose="02010609060101010101" pitchFamily="49" charset="-122"/>
                <a:ea typeface="楷体" panose="02010609060101010101" pitchFamily="49" charset="-122"/>
              </a:endParaRPr>
            </a:p>
          </p:txBody>
        </p:sp>
        <p:sp>
          <p:nvSpPr>
            <p:cNvPr id="59414" name="Rectangle 2"/>
            <p:cNvSpPr txBox="1">
              <a:spLocks noChangeArrowheads="1"/>
            </p:cNvSpPr>
            <p:nvPr/>
          </p:nvSpPr>
          <p:spPr bwMode="auto">
            <a:xfrm>
              <a:off x="4921" y="1933"/>
              <a:ext cx="726" cy="255"/>
            </a:xfrm>
            <a:prstGeom prst="rect">
              <a:avLst/>
            </a:prstGeom>
            <a:solidFill>
              <a:srgbClr val="F2F2F2"/>
            </a:solidFill>
            <a:ln w="28575">
              <a:solidFill>
                <a:schemeClr val="accent2"/>
              </a:solidFill>
              <a:miter lim="800000"/>
            </a:ln>
          </p:spPr>
          <p:txBody>
            <a:bodyPr/>
            <a:lstStyle/>
            <a:p>
              <a:pPr>
                <a:lnSpc>
                  <a:spcPct val="105000"/>
                </a:lnSpc>
              </a:pPr>
              <a:r>
                <a:rPr lang="zh-CN" altLang="en-US" b="1">
                  <a:solidFill>
                    <a:srgbClr val="A50021"/>
                  </a:solidFill>
                  <a:latin typeface="楷体" panose="02010609060101010101" pitchFamily="49" charset="-122"/>
                  <a:ea typeface="楷体" panose="02010609060101010101" pitchFamily="49" charset="-122"/>
                </a:rPr>
                <a:t>资本周转</a:t>
              </a:r>
              <a:endParaRPr lang="zh-CN" altLang="en-US" b="1">
                <a:solidFill>
                  <a:srgbClr val="A50021"/>
                </a:solidFill>
                <a:latin typeface="楷体" panose="02010609060101010101" pitchFamily="49" charset="-122"/>
                <a:ea typeface="楷体" panose="02010609060101010101" pitchFamily="49" charset="-122"/>
              </a:endParaRPr>
            </a:p>
          </p:txBody>
        </p:sp>
        <p:sp>
          <p:nvSpPr>
            <p:cNvPr id="59415" name="直接连接符 62500"/>
            <p:cNvSpPr>
              <a:spLocks noChangeShapeType="1"/>
            </p:cNvSpPr>
            <p:nvPr/>
          </p:nvSpPr>
          <p:spPr bwMode="auto">
            <a:xfrm flipV="1">
              <a:off x="4604" y="1706"/>
              <a:ext cx="317" cy="182"/>
            </a:xfrm>
            <a:prstGeom prst="line">
              <a:avLst/>
            </a:prstGeom>
            <a:noFill/>
            <a:ln w="57150">
              <a:solidFill>
                <a:srgbClr val="800000"/>
              </a:solidFill>
              <a:round/>
            </a:ln>
          </p:spPr>
          <p:txBody>
            <a:bodyPr/>
            <a:lstStyle/>
            <a:p>
              <a:endParaRPr lang="zh-CN" altLang="en-US"/>
            </a:p>
          </p:txBody>
        </p:sp>
        <p:sp>
          <p:nvSpPr>
            <p:cNvPr id="59416" name="直接连接符 62501"/>
            <p:cNvSpPr>
              <a:spLocks noChangeShapeType="1"/>
            </p:cNvSpPr>
            <p:nvPr/>
          </p:nvSpPr>
          <p:spPr bwMode="auto">
            <a:xfrm>
              <a:off x="4604" y="1888"/>
              <a:ext cx="317" cy="91"/>
            </a:xfrm>
            <a:prstGeom prst="line">
              <a:avLst/>
            </a:prstGeom>
            <a:noFill/>
            <a:ln w="57150">
              <a:solidFill>
                <a:srgbClr val="800000"/>
              </a:solidFill>
              <a:round/>
            </a:ln>
          </p:spPr>
          <p:txBody>
            <a:bodyPr/>
            <a:lstStyle/>
            <a:p>
              <a:endParaRPr lang="zh-CN" altLang="en-US"/>
            </a:p>
          </p:txBody>
        </p:sp>
        <p:sp>
          <p:nvSpPr>
            <p:cNvPr id="59417" name="Rectangle 2"/>
            <p:cNvSpPr txBox="1">
              <a:spLocks noChangeArrowheads="1"/>
            </p:cNvSpPr>
            <p:nvPr/>
          </p:nvSpPr>
          <p:spPr bwMode="auto">
            <a:xfrm>
              <a:off x="4377" y="709"/>
              <a:ext cx="726" cy="227"/>
            </a:xfrm>
            <a:prstGeom prst="rect">
              <a:avLst/>
            </a:prstGeom>
            <a:solidFill>
              <a:srgbClr val="F2F2F2"/>
            </a:solidFill>
            <a:ln w="28575">
              <a:solidFill>
                <a:schemeClr val="accent2"/>
              </a:solidFill>
              <a:miter lim="800000"/>
            </a:ln>
          </p:spPr>
          <p:txBody>
            <a:bodyPr/>
            <a:lstStyle/>
            <a:p>
              <a:pPr>
                <a:lnSpc>
                  <a:spcPct val="110000"/>
                </a:lnSpc>
              </a:pPr>
              <a:r>
                <a:rPr lang="zh-CN" altLang="en-US" b="1">
                  <a:solidFill>
                    <a:srgbClr val="A50021"/>
                  </a:solidFill>
                  <a:latin typeface="楷体" panose="02010609060101010101" pitchFamily="49" charset="-122"/>
                  <a:ea typeface="楷体" panose="02010609060101010101" pitchFamily="49" charset="-122"/>
                </a:rPr>
                <a:t>资本积聚</a:t>
              </a:r>
              <a:endParaRPr lang="zh-CN" altLang="en-US" b="1">
                <a:solidFill>
                  <a:srgbClr val="A50021"/>
                </a:solidFill>
                <a:latin typeface="楷体" panose="02010609060101010101" pitchFamily="49" charset="-122"/>
                <a:ea typeface="楷体" panose="02010609060101010101" pitchFamily="49" charset="-122"/>
              </a:endParaRPr>
            </a:p>
          </p:txBody>
        </p:sp>
        <p:sp>
          <p:nvSpPr>
            <p:cNvPr id="59418" name="Rectangle 2"/>
            <p:cNvSpPr txBox="1">
              <a:spLocks noChangeArrowheads="1"/>
            </p:cNvSpPr>
            <p:nvPr/>
          </p:nvSpPr>
          <p:spPr bwMode="auto">
            <a:xfrm>
              <a:off x="4377" y="1026"/>
              <a:ext cx="726" cy="227"/>
            </a:xfrm>
            <a:prstGeom prst="rect">
              <a:avLst/>
            </a:prstGeom>
            <a:solidFill>
              <a:srgbClr val="F2F2F2"/>
            </a:solidFill>
            <a:ln w="28575">
              <a:solidFill>
                <a:schemeClr val="accent2"/>
              </a:solidFill>
              <a:miter lim="800000"/>
            </a:ln>
          </p:spPr>
          <p:txBody>
            <a:bodyPr/>
            <a:lstStyle/>
            <a:p>
              <a:pPr>
                <a:lnSpc>
                  <a:spcPct val="110000"/>
                </a:lnSpc>
              </a:pPr>
              <a:r>
                <a:rPr lang="zh-CN" altLang="en-US" b="1">
                  <a:solidFill>
                    <a:srgbClr val="A50021"/>
                  </a:solidFill>
                  <a:latin typeface="楷体" panose="02010609060101010101" pitchFamily="49" charset="-122"/>
                  <a:ea typeface="楷体" panose="02010609060101010101" pitchFamily="49" charset="-122"/>
                </a:rPr>
                <a:t>资本集中</a:t>
              </a:r>
              <a:endParaRPr lang="zh-CN" altLang="en-US" b="1">
                <a:solidFill>
                  <a:srgbClr val="A50021"/>
                </a:solidFill>
                <a:latin typeface="楷体" panose="02010609060101010101" pitchFamily="49" charset="-122"/>
                <a:ea typeface="楷体" panose="02010609060101010101" pitchFamily="49" charset="-122"/>
              </a:endParaRPr>
            </a:p>
          </p:txBody>
        </p:sp>
        <p:sp>
          <p:nvSpPr>
            <p:cNvPr id="59419" name="直接连接符 62508"/>
            <p:cNvSpPr>
              <a:spLocks noChangeShapeType="1"/>
            </p:cNvSpPr>
            <p:nvPr/>
          </p:nvSpPr>
          <p:spPr bwMode="auto">
            <a:xfrm flipV="1">
              <a:off x="4241" y="935"/>
              <a:ext cx="136" cy="90"/>
            </a:xfrm>
            <a:prstGeom prst="line">
              <a:avLst/>
            </a:prstGeom>
            <a:noFill/>
            <a:ln w="57150">
              <a:solidFill>
                <a:srgbClr val="800000"/>
              </a:solidFill>
              <a:round/>
            </a:ln>
          </p:spPr>
          <p:txBody>
            <a:bodyPr/>
            <a:lstStyle/>
            <a:p>
              <a:endParaRPr lang="zh-CN" altLang="en-US"/>
            </a:p>
          </p:txBody>
        </p:sp>
        <p:sp>
          <p:nvSpPr>
            <p:cNvPr id="59420" name="直接连接符 62509"/>
            <p:cNvSpPr>
              <a:spLocks noChangeShapeType="1"/>
            </p:cNvSpPr>
            <p:nvPr/>
          </p:nvSpPr>
          <p:spPr bwMode="auto">
            <a:xfrm>
              <a:off x="4241" y="1025"/>
              <a:ext cx="136" cy="46"/>
            </a:xfrm>
            <a:prstGeom prst="line">
              <a:avLst/>
            </a:prstGeom>
            <a:noFill/>
            <a:ln w="57150">
              <a:solidFill>
                <a:srgbClr val="800000"/>
              </a:solidFill>
              <a:round/>
            </a:ln>
          </p:spPr>
          <p:txBody>
            <a:bodyPr/>
            <a:lstStyle/>
            <a:p>
              <a:endParaRPr lang="zh-CN" altLang="en-US"/>
            </a:p>
          </p:txBody>
        </p:sp>
        <p:sp>
          <p:nvSpPr>
            <p:cNvPr id="59421" name="文本框 62510"/>
            <p:cNvSpPr txBox="1">
              <a:spLocks noChangeArrowheads="1"/>
            </p:cNvSpPr>
            <p:nvPr/>
          </p:nvSpPr>
          <p:spPr bwMode="auto">
            <a:xfrm>
              <a:off x="4671" y="2434"/>
              <a:ext cx="320" cy="889"/>
            </a:xfrm>
            <a:prstGeom prst="rect">
              <a:avLst/>
            </a:prstGeom>
            <a:solidFill>
              <a:srgbClr val="CCFFFF"/>
            </a:solidFill>
            <a:ln w="19050">
              <a:solidFill>
                <a:srgbClr val="FF0000"/>
              </a:solidFill>
              <a:miter lim="800000"/>
            </a:ln>
          </p:spPr>
          <p:txBody>
            <a:bodyPr vert="eaVert" wrap="square">
              <a:spAutoFit/>
            </a:bodyPr>
            <a:lstStyle/>
            <a:p>
              <a:pPr>
                <a:lnSpc>
                  <a:spcPct val="105000"/>
                </a:lnSpc>
              </a:pPr>
              <a:r>
                <a:rPr lang="zh-CN" altLang="en-US" b="1" dirty="0">
                  <a:solidFill>
                    <a:srgbClr val="A50021"/>
                  </a:solidFill>
                  <a:latin typeface="楷体" panose="02010609060101010101" pitchFamily="49" charset="-122"/>
                  <a:ea typeface="楷体" panose="02010609060101010101" pitchFamily="49" charset="-122"/>
                </a:rPr>
                <a:t>社会总产品</a:t>
              </a:r>
              <a:endParaRPr lang="en-US" altLang="zh-CN" sz="2000" b="1" dirty="0">
                <a:solidFill>
                  <a:srgbClr val="A50021"/>
                </a:solidFill>
                <a:latin typeface="楷体" panose="02010609060101010101" pitchFamily="49" charset="-122"/>
                <a:ea typeface="楷体" panose="02010609060101010101" pitchFamily="49" charset="-122"/>
              </a:endParaRPr>
            </a:p>
          </p:txBody>
        </p:sp>
        <p:sp>
          <p:nvSpPr>
            <p:cNvPr id="59422" name="直接连接符 62511"/>
            <p:cNvSpPr>
              <a:spLocks noChangeShapeType="1"/>
            </p:cNvSpPr>
            <p:nvPr/>
          </p:nvSpPr>
          <p:spPr bwMode="auto">
            <a:xfrm flipV="1">
              <a:off x="4581" y="2828"/>
              <a:ext cx="136" cy="0"/>
            </a:xfrm>
            <a:prstGeom prst="line">
              <a:avLst/>
            </a:prstGeom>
            <a:noFill/>
            <a:ln w="57150">
              <a:solidFill>
                <a:srgbClr val="800000"/>
              </a:solidFill>
              <a:round/>
            </a:ln>
          </p:spPr>
          <p:txBody>
            <a:bodyPr/>
            <a:lstStyle/>
            <a:p>
              <a:endParaRPr lang="zh-CN" altLang="en-US"/>
            </a:p>
          </p:txBody>
        </p:sp>
        <p:sp>
          <p:nvSpPr>
            <p:cNvPr id="59423" name="Rectangle 2"/>
            <p:cNvSpPr txBox="1">
              <a:spLocks noChangeArrowheads="1"/>
            </p:cNvSpPr>
            <p:nvPr/>
          </p:nvSpPr>
          <p:spPr bwMode="auto">
            <a:xfrm>
              <a:off x="5031" y="2286"/>
              <a:ext cx="793" cy="408"/>
            </a:xfrm>
            <a:prstGeom prst="rect">
              <a:avLst/>
            </a:prstGeom>
            <a:solidFill>
              <a:srgbClr val="F2F2F2"/>
            </a:solidFill>
            <a:ln w="28575">
              <a:solidFill>
                <a:schemeClr val="accent2"/>
              </a:solidFill>
              <a:miter lim="800000"/>
            </a:ln>
          </p:spPr>
          <p:txBody>
            <a:bodyPr/>
            <a:lstStyle/>
            <a:p>
              <a:pPr>
                <a:lnSpc>
                  <a:spcPct val="105000"/>
                </a:lnSpc>
              </a:pPr>
              <a:r>
                <a:rPr lang="zh-CN" altLang="en-US" b="1" dirty="0">
                  <a:solidFill>
                    <a:srgbClr val="A50021"/>
                  </a:solidFill>
                  <a:latin typeface="楷体" panose="02010609060101010101" pitchFamily="49" charset="-122"/>
                  <a:ea typeface="楷体" panose="02010609060101010101" pitchFamily="49" charset="-122"/>
                </a:rPr>
                <a:t>价值构成</a:t>
              </a:r>
              <a:endParaRPr lang="zh-CN" altLang="en-US" b="1" dirty="0">
                <a:solidFill>
                  <a:srgbClr val="A50021"/>
                </a:solidFill>
                <a:latin typeface="楷体" panose="02010609060101010101" pitchFamily="49" charset="-122"/>
                <a:ea typeface="楷体" panose="02010609060101010101" pitchFamily="49" charset="-122"/>
              </a:endParaRPr>
            </a:p>
            <a:p>
              <a:pPr>
                <a:lnSpc>
                  <a:spcPct val="105000"/>
                </a:lnSpc>
              </a:pPr>
              <a:r>
                <a:rPr lang="en-US" altLang="zh-CN" b="1" dirty="0" err="1">
                  <a:solidFill>
                    <a:srgbClr val="A50021"/>
                  </a:solidFill>
                  <a:latin typeface="楷体" panose="02010609060101010101" pitchFamily="49" charset="-122"/>
                  <a:ea typeface="楷体" panose="02010609060101010101" pitchFamily="49" charset="-122"/>
                </a:rPr>
                <a:t>c+v+m</a:t>
              </a:r>
              <a:endParaRPr lang="en-US" altLang="zh-CN" b="1" dirty="0">
                <a:solidFill>
                  <a:srgbClr val="A50021"/>
                </a:solidFill>
                <a:latin typeface="楷体" panose="02010609060101010101" pitchFamily="49" charset="-122"/>
                <a:ea typeface="楷体" panose="02010609060101010101" pitchFamily="49" charset="-122"/>
              </a:endParaRPr>
            </a:p>
          </p:txBody>
        </p:sp>
        <p:sp>
          <p:nvSpPr>
            <p:cNvPr id="59424" name="Rectangle 2"/>
            <p:cNvSpPr txBox="1">
              <a:spLocks noChangeArrowheads="1"/>
            </p:cNvSpPr>
            <p:nvPr/>
          </p:nvSpPr>
          <p:spPr bwMode="auto">
            <a:xfrm>
              <a:off x="5050" y="2829"/>
              <a:ext cx="793" cy="886"/>
            </a:xfrm>
            <a:prstGeom prst="rect">
              <a:avLst/>
            </a:prstGeom>
            <a:solidFill>
              <a:srgbClr val="F2F2F2"/>
            </a:solidFill>
            <a:ln w="28575">
              <a:solidFill>
                <a:schemeClr val="accent2"/>
              </a:solidFill>
              <a:miter lim="800000"/>
            </a:ln>
          </p:spPr>
          <p:txBody>
            <a:bodyPr/>
            <a:lstStyle/>
            <a:p>
              <a:pPr>
                <a:lnSpc>
                  <a:spcPct val="105000"/>
                </a:lnSpc>
              </a:pPr>
              <a:r>
                <a:rPr lang="zh-CN" altLang="en-US" b="1" dirty="0">
                  <a:solidFill>
                    <a:srgbClr val="A50021"/>
                  </a:solidFill>
                  <a:latin typeface="楷体" panose="02010609060101010101" pitchFamily="49" charset="-122"/>
                  <a:ea typeface="楷体" panose="02010609060101010101" pitchFamily="49" charset="-122"/>
                </a:rPr>
                <a:t>实物构成</a:t>
              </a:r>
              <a:endParaRPr lang="zh-CN" altLang="en-US" b="1" dirty="0">
                <a:solidFill>
                  <a:srgbClr val="A50021"/>
                </a:solidFill>
                <a:latin typeface="楷体" panose="02010609060101010101" pitchFamily="49" charset="-122"/>
                <a:ea typeface="楷体" panose="02010609060101010101" pitchFamily="49" charset="-122"/>
              </a:endParaRPr>
            </a:p>
            <a:p>
              <a:pPr>
                <a:lnSpc>
                  <a:spcPct val="105000"/>
                </a:lnSpc>
              </a:pPr>
              <a:r>
                <a:rPr lang="zh-CN" altLang="en-US" sz="1400" b="1" dirty="0" smtClean="0">
                  <a:solidFill>
                    <a:srgbClr val="A50021"/>
                  </a:solidFill>
                  <a:latin typeface="楷体" panose="02010609060101010101" pitchFamily="49" charset="-122"/>
                  <a:ea typeface="楷体" panose="02010609060101010101" pitchFamily="49" charset="-122"/>
                </a:rPr>
                <a:t>生产资料（第一部类）、消费资料（第二部类）</a:t>
              </a:r>
              <a:endParaRPr lang="en-US" altLang="zh-CN" b="1" dirty="0">
                <a:solidFill>
                  <a:srgbClr val="A50021"/>
                </a:solidFill>
                <a:latin typeface="楷体" panose="02010609060101010101" pitchFamily="49" charset="-122"/>
                <a:ea typeface="楷体" panose="02010609060101010101" pitchFamily="49" charset="-122"/>
              </a:endParaRPr>
            </a:p>
          </p:txBody>
        </p:sp>
      </p:grpSp>
      <p:sp>
        <p:nvSpPr>
          <p:cNvPr id="44" name="Rectangle 2"/>
          <p:cNvSpPr>
            <a:spLocks noGrp="1" noChangeArrowheads="1"/>
          </p:cNvSpPr>
          <p:nvPr>
            <p:ph type="title"/>
          </p:nvPr>
        </p:nvSpPr>
        <p:spPr>
          <a:xfrm>
            <a:off x="442913" y="228600"/>
            <a:ext cx="8243887" cy="762000"/>
          </a:xfrm>
        </p:spPr>
        <p:txBody>
          <a:bodyPr/>
          <a:lstStyle/>
          <a:p>
            <a:pPr eaLnBrk="1" hangingPunct="1"/>
            <a:r>
              <a:rPr lang="zh-CN" altLang="en-US" sz="3600" b="1" dirty="0" smtClean="0">
                <a:solidFill>
                  <a:srgbClr val="0000CC"/>
                </a:solidFill>
                <a:effectLst/>
                <a:ea typeface="华文新魏" pitchFamily="2" charset="-122"/>
              </a:rPr>
              <a:t>第二节  资本主义经济制度</a:t>
            </a:r>
            <a:endParaRPr lang="en-US" altLang="zh-CN" sz="3600" b="1" dirty="0" smtClean="0">
              <a:solidFill>
                <a:srgbClr val="0000CC"/>
              </a:solidFill>
              <a:effectLst/>
              <a:ea typeface="华文新魏"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285720" y="285728"/>
            <a:ext cx="8643998" cy="3046988"/>
          </a:xfrm>
        </p:spPr>
        <p:txBody>
          <a:bodyPr wrap="square">
            <a:spAutoFit/>
          </a:bodyPr>
          <a:lstStyle/>
          <a:p>
            <a:pPr marL="0" indent="0" eaLnBrk="1" hangingPunct="1">
              <a:spcBef>
                <a:spcPct val="0"/>
              </a:spcBef>
              <a:buFontTx/>
              <a:buNone/>
              <a:defRPr/>
            </a:pPr>
            <a:r>
              <a:rPr lang="zh-CN" sz="3600" b="1" dirty="0" smtClean="0">
                <a:solidFill>
                  <a:srgbClr val="0000FF"/>
                </a:solidFill>
                <a:latin typeface="华文新魏" pitchFamily="2" charset="-122"/>
                <a:ea typeface="华文新魏" pitchFamily="2" charset="-122"/>
              </a:rPr>
              <a:t>一</a:t>
            </a:r>
            <a:r>
              <a:rPr lang="zh-CN" altLang="en-US" sz="3600" b="1" dirty="0" smtClean="0">
                <a:solidFill>
                  <a:srgbClr val="0000FF"/>
                </a:solidFill>
                <a:latin typeface="华文新魏" pitchFamily="2" charset="-122"/>
                <a:ea typeface="华文新魏" pitchFamily="2" charset="-122"/>
              </a:rPr>
              <a:t>、</a:t>
            </a:r>
            <a:r>
              <a:rPr lang="zh-CN" sz="3600" b="1" dirty="0" smtClean="0">
                <a:solidFill>
                  <a:srgbClr val="0000FF"/>
                </a:solidFill>
                <a:latin typeface="华文新魏" pitchFamily="2" charset="-122"/>
                <a:ea typeface="华文新魏" pitchFamily="2" charset="-122"/>
              </a:rPr>
              <a:t>资本主义</a:t>
            </a:r>
            <a:r>
              <a:rPr lang="zh-CN" altLang="en-US" sz="3600" b="1" dirty="0" smtClean="0">
                <a:solidFill>
                  <a:srgbClr val="0000FF"/>
                </a:solidFill>
                <a:latin typeface="华文新魏" pitchFamily="2" charset="-122"/>
                <a:ea typeface="华文新魏" pitchFamily="2" charset="-122"/>
              </a:rPr>
              <a:t>经济制度</a:t>
            </a:r>
            <a:r>
              <a:rPr lang="zh-CN" sz="3600" b="1" dirty="0" smtClean="0">
                <a:solidFill>
                  <a:srgbClr val="0000FF"/>
                </a:solidFill>
                <a:latin typeface="华文新魏" pitchFamily="2" charset="-122"/>
                <a:ea typeface="华文新魏" pitchFamily="2" charset="-122"/>
              </a:rPr>
              <a:t>的产生</a:t>
            </a:r>
            <a:endParaRPr lang="zh-CN" sz="3600" b="1" dirty="0" smtClean="0">
              <a:solidFill>
                <a:srgbClr val="0000FF"/>
              </a:solidFill>
              <a:latin typeface="华文新魏" pitchFamily="2" charset="-122"/>
              <a:ea typeface="华文新魏" pitchFamily="2" charset="-122"/>
            </a:endParaRPr>
          </a:p>
          <a:p>
            <a:pPr marL="0" indent="0" eaLnBrk="1" hangingPunct="1">
              <a:spcBef>
                <a:spcPct val="0"/>
              </a:spcBef>
              <a:buFontTx/>
              <a:buNone/>
              <a:defRPr/>
            </a:pPr>
            <a:endParaRPr lang="en-US" altLang="zh-CN" sz="2800" b="1" dirty="0" smtClean="0">
              <a:solidFill>
                <a:srgbClr val="9900CC"/>
              </a:solidFill>
              <a:latin typeface="华文新魏" pitchFamily="2" charset="-122"/>
              <a:ea typeface="华文新魏" pitchFamily="2" charset="-122"/>
              <a:cs typeface="+mj-cs"/>
            </a:endParaRPr>
          </a:p>
          <a:p>
            <a:pPr marL="0" indent="0" eaLnBrk="1" hangingPunct="1">
              <a:spcBef>
                <a:spcPct val="0"/>
              </a:spcBef>
              <a:buFontTx/>
              <a:buNone/>
              <a:defRPr/>
            </a:pPr>
            <a:r>
              <a:rPr lang="zh-CN" altLang="en-US" sz="2800" b="1" dirty="0" smtClean="0">
                <a:solidFill>
                  <a:srgbClr val="9900CC"/>
                </a:solidFill>
                <a:latin typeface="华文新魏" pitchFamily="2" charset="-122"/>
                <a:ea typeface="华文新魏" pitchFamily="2" charset="-122"/>
                <a:cs typeface="+mj-cs"/>
              </a:rPr>
              <a:t>（一）前资本主义社会形态的演进与更替</a:t>
            </a:r>
            <a:endParaRPr lang="en-US" altLang="zh-CN" sz="2800" b="1" dirty="0" smtClean="0">
              <a:solidFill>
                <a:srgbClr val="9900CC"/>
              </a:solidFill>
              <a:latin typeface="华文新魏" pitchFamily="2" charset="-122"/>
              <a:ea typeface="华文新魏" pitchFamily="2" charset="-122"/>
              <a:cs typeface="+mj-cs"/>
            </a:endParaRPr>
          </a:p>
          <a:p>
            <a:pPr marL="0" indent="0" eaLnBrk="1" hangingPunct="1">
              <a:spcBef>
                <a:spcPct val="0"/>
              </a:spcBef>
              <a:buFontTx/>
              <a:buNone/>
              <a:defRPr/>
            </a:pPr>
            <a:r>
              <a:rPr lang="zh-CN" altLang="en-US" sz="2800" b="1" dirty="0" smtClean="0">
                <a:solidFill>
                  <a:srgbClr val="9900CC"/>
                </a:solidFill>
                <a:latin typeface="华文新魏" pitchFamily="2" charset="-122"/>
                <a:ea typeface="华文新魏" pitchFamily="2" charset="-122"/>
                <a:cs typeface="+mj-cs"/>
              </a:rPr>
              <a:t>（二）资本主义生产关系的产生：</a:t>
            </a:r>
            <a:r>
              <a:rPr lang="zh-CN" altLang="zh-CN" sz="2400" b="1" dirty="0" smtClean="0">
                <a:solidFill>
                  <a:srgbClr val="000000"/>
                </a:solidFill>
                <a:latin typeface="楷体_GB2312" pitchFamily="49" charset="-122"/>
                <a:ea typeface="楷体_GB2312" pitchFamily="49" charset="-122"/>
              </a:rPr>
              <a:t>14</a:t>
            </a:r>
            <a:r>
              <a:rPr lang="zh-CN" sz="2400" b="1" dirty="0" smtClean="0">
                <a:solidFill>
                  <a:srgbClr val="000000"/>
                </a:solidFill>
                <a:latin typeface="楷体_GB2312" pitchFamily="49" charset="-122"/>
                <a:ea typeface="楷体_GB2312" pitchFamily="49" charset="-122"/>
              </a:rPr>
              <a:t>世纪末</a:t>
            </a:r>
            <a:r>
              <a:rPr lang="zh-CN" altLang="zh-CN" sz="2400" b="1" dirty="0" smtClean="0">
                <a:solidFill>
                  <a:srgbClr val="000000"/>
                </a:solidFill>
                <a:latin typeface="楷体_GB2312" pitchFamily="49" charset="-122"/>
                <a:ea typeface="楷体_GB2312" pitchFamily="49" charset="-122"/>
              </a:rPr>
              <a:t>15</a:t>
            </a:r>
            <a:r>
              <a:rPr lang="zh-CN" sz="2400" b="1" dirty="0" smtClean="0">
                <a:solidFill>
                  <a:srgbClr val="000000"/>
                </a:solidFill>
                <a:latin typeface="楷体_GB2312" pitchFamily="49" charset="-122"/>
                <a:ea typeface="楷体_GB2312" pitchFamily="49" charset="-122"/>
              </a:rPr>
              <a:t>世纪初在地中海沿岸出现</a:t>
            </a:r>
            <a:r>
              <a:rPr lang="zh-CN" altLang="en-US" sz="2400" b="1" dirty="0" smtClean="0">
                <a:solidFill>
                  <a:srgbClr val="000000"/>
                </a:solidFill>
                <a:latin typeface="楷体_GB2312" pitchFamily="49" charset="-122"/>
                <a:ea typeface="楷体_GB2312" pitchFamily="49" charset="-122"/>
              </a:rPr>
              <a:t>。</a:t>
            </a:r>
            <a:endParaRPr lang="en-US" altLang="zh-CN" sz="2400" b="1" dirty="0" smtClean="0">
              <a:solidFill>
                <a:srgbClr val="000000"/>
              </a:solidFill>
              <a:latin typeface="楷体_GB2312" pitchFamily="49" charset="-122"/>
              <a:ea typeface="楷体_GB2312" pitchFamily="49" charset="-122"/>
            </a:endParaRPr>
          </a:p>
          <a:p>
            <a:pPr marL="0" indent="0" eaLnBrk="1" hangingPunct="1">
              <a:spcBef>
                <a:spcPct val="0"/>
              </a:spcBef>
              <a:buFontTx/>
              <a:buNone/>
              <a:defRPr/>
            </a:pPr>
            <a:r>
              <a:rPr lang="zh-CN" altLang="en-US" sz="2400" b="1" dirty="0" smtClean="0">
                <a:solidFill>
                  <a:srgbClr val="000000"/>
                </a:solidFill>
                <a:latin typeface="楷体_GB2312" pitchFamily="49" charset="-122"/>
                <a:ea typeface="楷体_GB2312" pitchFamily="49" charset="-122"/>
              </a:rPr>
              <a:t>    两个途径：</a:t>
            </a:r>
            <a:r>
              <a:rPr lang="zh-CN" sz="2400" b="1" dirty="0" smtClean="0">
                <a:solidFill>
                  <a:srgbClr val="000000"/>
                </a:solidFill>
                <a:latin typeface="楷体_GB2312" pitchFamily="49" charset="-122"/>
                <a:ea typeface="楷体_GB2312" pitchFamily="49" charset="-122"/>
              </a:rPr>
              <a:t>从小商品经济分化出来；从商人和高利贷者转化而</a:t>
            </a:r>
            <a:r>
              <a:rPr lang="zh-CN" altLang="en-US" sz="2400" b="1" dirty="0" smtClean="0">
                <a:solidFill>
                  <a:srgbClr val="000000"/>
                </a:solidFill>
                <a:latin typeface="楷体_GB2312" pitchFamily="49" charset="-122"/>
                <a:ea typeface="楷体_GB2312" pitchFamily="49" charset="-122"/>
              </a:rPr>
              <a:t>成</a:t>
            </a:r>
            <a:r>
              <a:rPr lang="zh-CN" sz="2400" b="1" dirty="0" smtClean="0">
                <a:solidFill>
                  <a:srgbClr val="000000"/>
                </a:solidFill>
                <a:latin typeface="楷体_GB2312" pitchFamily="49" charset="-122"/>
                <a:ea typeface="楷体_GB2312" pitchFamily="49" charset="-122"/>
              </a:rPr>
              <a:t>。</a:t>
            </a:r>
            <a:endParaRPr lang="zh-CN" sz="2400" b="1" dirty="0" smtClean="0">
              <a:solidFill>
                <a:srgbClr val="000000"/>
              </a:solidFill>
              <a:latin typeface="楷体_GB2312" pitchFamily="49" charset="-122"/>
              <a:ea typeface="楷体_GB2312" pitchFamily="49" charset="-122"/>
            </a:endParaRPr>
          </a:p>
        </p:txBody>
      </p:sp>
      <p:sp>
        <p:nvSpPr>
          <p:cNvPr id="12" name="Rectangle 2"/>
          <p:cNvSpPr>
            <a:spLocks noGrp="1" noChangeArrowheads="1"/>
          </p:cNvSpPr>
          <p:nvPr>
            <p:ph type="title"/>
          </p:nvPr>
        </p:nvSpPr>
        <p:spPr>
          <a:xfrm>
            <a:off x="357158" y="3214686"/>
            <a:ext cx="8501122" cy="1643074"/>
          </a:xfrm>
        </p:spPr>
        <p:txBody>
          <a:bodyPr/>
          <a:lstStyle/>
          <a:p>
            <a:pPr algn="l" eaLnBrk="1" hangingPunct="1"/>
            <a:r>
              <a:rPr lang="zh-CN" altLang="en-US" sz="2800" b="1" dirty="0" smtClean="0">
                <a:solidFill>
                  <a:srgbClr val="9900CC"/>
                </a:solidFill>
                <a:effectLst/>
                <a:latin typeface="华文新魏" pitchFamily="2" charset="-122"/>
                <a:ea typeface="华文新魏" pitchFamily="2" charset="-122"/>
              </a:rPr>
              <a:t>（三）资本的原始积累：</a:t>
            </a:r>
            <a:r>
              <a:rPr lang="zh-CN" altLang="en-US" sz="2400" b="1" dirty="0" smtClean="0">
                <a:solidFill>
                  <a:srgbClr val="000000"/>
                </a:solidFill>
                <a:effectLst/>
                <a:latin typeface="楷体_GB2312" pitchFamily="49" charset="-122"/>
                <a:ea typeface="楷体_GB2312" pitchFamily="49" charset="-122"/>
                <a:cs typeface="+mn-cs"/>
              </a:rPr>
              <a:t>生产者与生产资料相分离，货币资本迅速集中于少数人手中的历史过程。</a:t>
            </a:r>
            <a:br>
              <a:rPr lang="en-US" altLang="zh-CN" sz="2400" b="1" dirty="0" smtClean="0">
                <a:solidFill>
                  <a:srgbClr val="000000"/>
                </a:solidFill>
                <a:effectLst/>
                <a:latin typeface="楷体_GB2312" pitchFamily="49" charset="-122"/>
                <a:ea typeface="楷体_GB2312" pitchFamily="49" charset="-122"/>
                <a:cs typeface="+mn-cs"/>
              </a:rPr>
            </a:br>
            <a:r>
              <a:rPr lang="en-US" altLang="zh-CN" sz="2400" b="1" dirty="0" smtClean="0">
                <a:solidFill>
                  <a:srgbClr val="000000"/>
                </a:solidFill>
                <a:effectLst/>
                <a:latin typeface="楷体_GB2312" pitchFamily="49" charset="-122"/>
                <a:ea typeface="楷体_GB2312" pitchFamily="49" charset="-122"/>
                <a:cs typeface="+mn-cs"/>
              </a:rPr>
              <a:t>    </a:t>
            </a:r>
            <a:r>
              <a:rPr lang="zh-CN" altLang="en-US" sz="2400" b="1" dirty="0" smtClean="0">
                <a:solidFill>
                  <a:srgbClr val="000000"/>
                </a:solidFill>
                <a:effectLst/>
                <a:latin typeface="楷体_GB2312" pitchFamily="49" charset="-122"/>
                <a:ea typeface="楷体_GB2312" pitchFamily="49" charset="-122"/>
                <a:cs typeface="+mn-cs"/>
              </a:rPr>
              <a:t>两个途径：一是用暴力手段剥夺农民的土地；二是用暴力手段掠夺货币财富。</a:t>
            </a:r>
            <a:endParaRPr lang="zh-CN" altLang="en-US" sz="2400" b="1" dirty="0" smtClean="0">
              <a:solidFill>
                <a:srgbClr val="000000"/>
              </a:solidFill>
              <a:effectLst/>
              <a:latin typeface="楷体_GB2312" pitchFamily="49" charset="-122"/>
              <a:ea typeface="楷体_GB2312" pitchFamily="49" charset="-122"/>
              <a:cs typeface="+mn-cs"/>
            </a:endParaRPr>
          </a:p>
        </p:txBody>
      </p:sp>
      <p:sp>
        <p:nvSpPr>
          <p:cNvPr id="13" name="Rectangle 2"/>
          <p:cNvSpPr txBox="1">
            <a:spLocks noChangeArrowheads="1"/>
          </p:cNvSpPr>
          <p:nvPr/>
        </p:nvSpPr>
        <p:spPr>
          <a:xfrm>
            <a:off x="356841" y="4929198"/>
            <a:ext cx="8243888" cy="533400"/>
          </a:xfrm>
          <a:prstGeom prst="rect">
            <a:avLst/>
          </a:prstGeom>
        </p:spPr>
        <p:txBody>
          <a:body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2800" b="1" i="0" u="none" strike="noStrike" kern="0" cap="none" spc="0" normalizeH="0" baseline="0" noProof="0" dirty="0" smtClean="0">
                <a:ln>
                  <a:noFill/>
                </a:ln>
                <a:solidFill>
                  <a:srgbClr val="9900CC"/>
                </a:solidFill>
                <a:effectLst/>
                <a:uLnTx/>
                <a:uFillTx/>
                <a:latin typeface="华文新魏" pitchFamily="2" charset="-122"/>
                <a:ea typeface="华文新魏" pitchFamily="2" charset="-122"/>
                <a:cs typeface="+mj-cs"/>
              </a:rPr>
              <a:t>（四）资本主义所有</a:t>
            </a:r>
            <a:r>
              <a:rPr lang="zh-CN" altLang="en-US" sz="2800" b="1" kern="0" dirty="0" smtClean="0">
                <a:solidFill>
                  <a:srgbClr val="9900CC"/>
                </a:solidFill>
                <a:latin typeface="华文新魏" pitchFamily="2" charset="-122"/>
                <a:ea typeface="华文新魏" pitchFamily="2" charset="-122"/>
                <a:cs typeface="+mj-cs"/>
              </a:rPr>
              <a:t>制</a:t>
            </a:r>
            <a:r>
              <a:rPr kumimoji="0" lang="zh-CN" altLang="en-US" sz="2800" b="1" i="0" u="none" strike="noStrike" kern="0" cap="none" spc="0" normalizeH="0" baseline="0" noProof="0" dirty="0" smtClean="0">
                <a:ln>
                  <a:noFill/>
                </a:ln>
                <a:solidFill>
                  <a:srgbClr val="9900CC"/>
                </a:solidFill>
                <a:effectLst/>
                <a:uLnTx/>
                <a:uFillTx/>
                <a:latin typeface="华文新魏" pitchFamily="2" charset="-122"/>
                <a:ea typeface="华文新魏" pitchFamily="2" charset="-122"/>
                <a:cs typeface="+mj-cs"/>
              </a:rPr>
              <a:t>的确立</a:t>
            </a:r>
            <a:endParaRPr kumimoji="0" lang="zh-CN" altLang="en-US" sz="2800" b="1" i="0" u="none" strike="noStrike" kern="0" cap="none" spc="0" normalizeH="0" baseline="0" noProof="0" dirty="0" smtClean="0">
              <a:ln>
                <a:noFill/>
              </a:ln>
              <a:solidFill>
                <a:srgbClr val="9900CC"/>
              </a:solidFill>
              <a:effectLst/>
              <a:uLnTx/>
              <a:uFillTx/>
              <a:latin typeface="华文新魏" pitchFamily="2" charset="-122"/>
              <a:ea typeface="华文新魏" pitchFamily="2" charset="-122"/>
              <a:cs typeface="+mj-cs"/>
            </a:endParaRPr>
          </a:p>
        </p:txBody>
      </p:sp>
      <p:sp>
        <p:nvSpPr>
          <p:cNvPr id="14" name="圆角矩形 2"/>
          <p:cNvSpPr>
            <a:spLocks noChangeArrowheads="1"/>
          </p:cNvSpPr>
          <p:nvPr/>
        </p:nvSpPr>
        <p:spPr bwMode="auto">
          <a:xfrm>
            <a:off x="357158" y="5500702"/>
            <a:ext cx="8429684" cy="970956"/>
          </a:xfrm>
          <a:prstGeom prst="roundRect">
            <a:avLst>
              <a:gd name="adj" fmla="val 8338"/>
            </a:avLst>
          </a:prstGeom>
        </p:spPr>
        <p:style>
          <a:lnRef idx="1">
            <a:schemeClr val="accent2"/>
          </a:lnRef>
          <a:fillRef idx="2">
            <a:schemeClr val="accent2"/>
          </a:fillRef>
          <a:effectRef idx="1">
            <a:schemeClr val="accent2"/>
          </a:effectRef>
          <a:fontRef idx="minor">
            <a:schemeClr val="dk1"/>
          </a:fontRef>
        </p:style>
        <p:txBody>
          <a:bodyPr anchor="ctr"/>
          <a:lstStyle>
            <a:lvl1pPr>
              <a:defRPr sz="2800" b="1">
                <a:solidFill>
                  <a:schemeClr val="tx1"/>
                </a:solidFill>
                <a:latin typeface="Times New Roman" panose="02020603050405020304" pitchFamily="18" charset="0"/>
                <a:ea typeface="黑体" panose="02010609060101010101" pitchFamily="49" charset="-122"/>
              </a:defRPr>
            </a:lvl1pPr>
            <a:lvl2pPr>
              <a:defRPr sz="2800" b="1">
                <a:solidFill>
                  <a:schemeClr val="tx1"/>
                </a:solidFill>
                <a:latin typeface="Times New Roman" panose="02020603050405020304" pitchFamily="18" charset="0"/>
                <a:ea typeface="黑体" panose="02010609060101010101" pitchFamily="49" charset="-122"/>
              </a:defRPr>
            </a:lvl2pPr>
            <a:lvl3pPr>
              <a:defRPr sz="2800" b="1">
                <a:solidFill>
                  <a:schemeClr val="tx1"/>
                </a:solidFill>
                <a:latin typeface="Times New Roman" panose="02020603050405020304" pitchFamily="18" charset="0"/>
                <a:ea typeface="黑体" panose="02010609060101010101" pitchFamily="49" charset="-122"/>
              </a:defRPr>
            </a:lvl3pPr>
            <a:lvl4pPr>
              <a:defRPr sz="2800" b="1">
                <a:solidFill>
                  <a:schemeClr val="tx1"/>
                </a:solidFill>
                <a:latin typeface="Times New Roman" panose="02020603050405020304" pitchFamily="18" charset="0"/>
                <a:ea typeface="黑体" panose="02010609060101010101" pitchFamily="49" charset="-122"/>
              </a:defRPr>
            </a:lvl4pPr>
            <a:lvl5pPr>
              <a:defRPr sz="2800" b="1">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9pPr>
          </a:lstStyle>
          <a:p>
            <a:pPr>
              <a:lnSpc>
                <a:spcPct val="125000"/>
              </a:lnSpc>
            </a:pPr>
            <a:r>
              <a:rPr lang="zh-CN" altLang="en-US" sz="2400" dirty="0">
                <a:solidFill>
                  <a:srgbClr val="000000"/>
                </a:solidFill>
                <a:latin typeface="楷体_GB2312" pitchFamily="49" charset="-122"/>
                <a:ea typeface="楷体_GB2312" pitchFamily="49" charset="-122"/>
              </a:rPr>
              <a:t>资产阶级拥有生产资料，在</a:t>
            </a:r>
            <a:r>
              <a:rPr lang="en-US" altLang="zh-CN" sz="2400" dirty="0">
                <a:solidFill>
                  <a:srgbClr val="000000"/>
                </a:solidFill>
                <a:latin typeface="楷体_GB2312" pitchFamily="49" charset="-122"/>
                <a:ea typeface="楷体_GB2312" pitchFamily="49" charset="-122"/>
              </a:rPr>
              <a:t>“</a:t>
            </a:r>
            <a:r>
              <a:rPr lang="zh-CN" altLang="en-US" sz="2400" dirty="0">
                <a:solidFill>
                  <a:srgbClr val="000000"/>
                </a:solidFill>
                <a:latin typeface="楷体_GB2312" pitchFamily="49" charset="-122"/>
                <a:ea typeface="楷体_GB2312" pitchFamily="49" charset="-122"/>
              </a:rPr>
              <a:t>平等</a:t>
            </a:r>
            <a:r>
              <a:rPr lang="en-US" altLang="zh-CN" sz="2400" dirty="0">
                <a:solidFill>
                  <a:srgbClr val="000000"/>
                </a:solidFill>
                <a:latin typeface="楷体_GB2312" pitchFamily="49" charset="-122"/>
                <a:ea typeface="楷体_GB2312" pitchFamily="49" charset="-122"/>
              </a:rPr>
              <a:t>”</a:t>
            </a:r>
            <a:r>
              <a:rPr lang="zh-CN" altLang="en-US" sz="2400" dirty="0">
                <a:solidFill>
                  <a:srgbClr val="000000"/>
                </a:solidFill>
                <a:latin typeface="楷体_GB2312" pitchFamily="49" charset="-122"/>
                <a:ea typeface="楷体_GB2312" pitchFamily="49" charset="-122"/>
              </a:rPr>
              <a:t>关系的掩盖下雇佣工人进行生产，资本和雇佣劳动之间是剥削与被剥削的</a:t>
            </a:r>
            <a:r>
              <a:rPr lang="zh-CN" altLang="en-US" sz="2400" dirty="0">
                <a:solidFill>
                  <a:srgbClr val="000000"/>
                </a:solidFill>
                <a:latin typeface="楷体_GB2312" pitchFamily="49" charset="-122"/>
                <a:ea typeface="楷体_GB2312" pitchFamily="49" charset="-122"/>
              </a:rPr>
              <a:t>关系。 </a:t>
            </a:r>
            <a:endParaRPr lang="zh-CN" altLang="en-US" sz="2400" dirty="0">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14282" y="285728"/>
            <a:ext cx="8763000" cy="1877437"/>
          </a:xfrm>
          <a:prstGeom prst="rect">
            <a:avLst/>
          </a:prstGeom>
          <a:noFill/>
          <a:ln w="9525">
            <a:noFill/>
            <a:miter lim="800000"/>
          </a:ln>
        </p:spPr>
        <p:txBody>
          <a:bodyPr wrap="square">
            <a:spAutoFit/>
          </a:bodyPr>
          <a:lstStyle/>
          <a:p>
            <a:pPr>
              <a:spcBef>
                <a:spcPct val="50000"/>
              </a:spcBef>
            </a:pPr>
            <a:r>
              <a:rPr lang="zh-CN" altLang="en-US" sz="3600" b="1" dirty="0">
                <a:solidFill>
                  <a:srgbClr val="0000FF"/>
                </a:solidFill>
                <a:latin typeface="华文新魏" pitchFamily="2" charset="-122"/>
                <a:ea typeface="华文新魏" pitchFamily="2" charset="-122"/>
              </a:rPr>
              <a:t>二、劳动力成为商品与货币转化为资本</a:t>
            </a:r>
            <a:endParaRPr lang="zh-CN" altLang="en-US" sz="3600" b="1" dirty="0">
              <a:solidFill>
                <a:srgbClr val="0000FF"/>
              </a:solidFill>
              <a:latin typeface="华文新魏" pitchFamily="2" charset="-122"/>
              <a:ea typeface="华文新魏" pitchFamily="2" charset="-122"/>
            </a:endParaRPr>
          </a:p>
          <a:p>
            <a:r>
              <a:rPr lang="zh-CN" altLang="en-US" sz="2400" b="1" dirty="0">
                <a:ea typeface="楷体_GB2312" pitchFamily="49" charset="-122"/>
              </a:rPr>
              <a:t>　　</a:t>
            </a:r>
            <a:endParaRPr lang="en-US" altLang="zh-CN" sz="1400" b="1" dirty="0" smtClean="0">
              <a:ea typeface="楷体_GB2312" pitchFamily="49" charset="-122"/>
            </a:endParaRPr>
          </a:p>
          <a:p>
            <a:r>
              <a:rPr lang="en-US" altLang="zh-CN" sz="1400" b="1" dirty="0" smtClean="0">
                <a:solidFill>
                  <a:srgbClr val="000000"/>
                </a:solidFill>
                <a:ea typeface="楷体_GB2312" pitchFamily="49" charset="-122"/>
              </a:rPr>
              <a:t>         </a:t>
            </a:r>
            <a:r>
              <a:rPr lang="zh-CN" altLang="en-US" sz="2800" b="1" dirty="0" smtClean="0">
                <a:solidFill>
                  <a:srgbClr val="000000"/>
                </a:solidFill>
                <a:ea typeface="楷体_GB2312" pitchFamily="49" charset="-122"/>
              </a:rPr>
              <a:t>资本首先表现为一定量的货币，但货币本身并不就是资本。</a:t>
            </a:r>
            <a:endParaRPr lang="zh-CN" altLang="en-US" sz="2800" b="1" dirty="0">
              <a:solidFill>
                <a:srgbClr val="000000"/>
              </a:solidFill>
              <a:ea typeface="楷体_GB2312" pitchFamily="49" charset="-122"/>
            </a:endParaRPr>
          </a:p>
        </p:txBody>
      </p:sp>
      <p:sp>
        <p:nvSpPr>
          <p:cNvPr id="5" name="Text Box 4"/>
          <p:cNvSpPr txBox="1">
            <a:spLocks noChangeArrowheads="1"/>
          </p:cNvSpPr>
          <p:nvPr/>
        </p:nvSpPr>
        <p:spPr bwMode="auto">
          <a:xfrm>
            <a:off x="714348" y="2857496"/>
            <a:ext cx="75724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wrap="square"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lnSpc>
                <a:spcPct val="80000"/>
              </a:lnSpc>
              <a:spcBef>
                <a:spcPct val="50000"/>
              </a:spcBef>
            </a:pPr>
            <a:r>
              <a:rPr lang="zh-CN" altLang="en-US" sz="2000" b="1" dirty="0" smtClean="0">
                <a:solidFill>
                  <a:srgbClr val="000000"/>
                </a:solidFill>
                <a:latin typeface="+mn-ea"/>
                <a:ea typeface="+mn-ea"/>
              </a:rPr>
              <a:t>简单商品流通公式：</a:t>
            </a:r>
            <a:r>
              <a:rPr lang="en-US" altLang="zh-CN" sz="2000" b="1" dirty="0">
                <a:solidFill>
                  <a:srgbClr val="000000"/>
                </a:solidFill>
                <a:latin typeface="+mn-ea"/>
                <a:ea typeface="+mn-ea"/>
              </a:rPr>
              <a:t>W—G—W </a:t>
            </a:r>
            <a:r>
              <a:rPr lang="zh-CN" altLang="en-US" sz="2000" b="1" dirty="0">
                <a:solidFill>
                  <a:srgbClr val="000000"/>
                </a:solidFill>
                <a:latin typeface="+mn-ea"/>
                <a:ea typeface="+mn-ea"/>
              </a:rPr>
              <a:t>（运动目的是实现不同商品的交换）</a:t>
            </a:r>
            <a:endParaRPr lang="zh-CN" altLang="en-US" sz="2000" b="1" dirty="0">
              <a:solidFill>
                <a:srgbClr val="000000"/>
              </a:solidFill>
              <a:latin typeface="+mn-ea"/>
              <a:ea typeface="+mn-ea"/>
            </a:endParaRPr>
          </a:p>
        </p:txBody>
      </p:sp>
      <p:sp>
        <p:nvSpPr>
          <p:cNvPr id="6" name="矩形 5"/>
          <p:cNvSpPr/>
          <p:nvPr/>
        </p:nvSpPr>
        <p:spPr>
          <a:xfrm>
            <a:off x="1428728" y="2285992"/>
            <a:ext cx="5620141" cy="338554"/>
          </a:xfrm>
          <a:prstGeom prst="rect">
            <a:avLst/>
          </a:prstGeom>
        </p:spPr>
        <p:txBody>
          <a:bodyPr wrap="square">
            <a:spAutoFit/>
          </a:bodyPr>
          <a:lstStyle/>
          <a:p>
            <a:r>
              <a:rPr lang="en-US" altLang="zh-CN" sz="1600" b="1" dirty="0">
                <a:solidFill>
                  <a:srgbClr val="000000"/>
                </a:solidFill>
                <a:latin typeface="Arial Black" panose="020B0A04020102020204" pitchFamily="34" charset="0"/>
                <a:ea typeface="楷体_GB2312" pitchFamily="49" charset="-122"/>
              </a:rPr>
              <a:t>W—Ware</a:t>
            </a:r>
            <a:r>
              <a:rPr lang="zh-CN" altLang="en-US" sz="1600" b="1" dirty="0">
                <a:solidFill>
                  <a:srgbClr val="000000"/>
                </a:solidFill>
                <a:latin typeface="Arial Black" panose="020B0A04020102020204" pitchFamily="34" charset="0"/>
                <a:ea typeface="楷体_GB2312" pitchFamily="49" charset="-122"/>
              </a:rPr>
              <a:t>商品</a:t>
            </a:r>
            <a:r>
              <a:rPr lang="en-US" altLang="zh-CN" sz="1600" b="1" dirty="0">
                <a:solidFill>
                  <a:srgbClr val="000000"/>
                </a:solidFill>
                <a:latin typeface="Arial Black" panose="020B0A04020102020204" pitchFamily="34" charset="0"/>
                <a:ea typeface="楷体_GB2312" pitchFamily="49" charset="-122"/>
              </a:rPr>
              <a:t>  G—Geld</a:t>
            </a:r>
            <a:r>
              <a:rPr lang="zh-CN" altLang="en-US" sz="1600" b="1" dirty="0">
                <a:solidFill>
                  <a:srgbClr val="000000"/>
                </a:solidFill>
                <a:latin typeface="Arial Black" panose="020B0A04020102020204" pitchFamily="34" charset="0"/>
                <a:ea typeface="楷体_GB2312" pitchFamily="49" charset="-122"/>
              </a:rPr>
              <a:t>货币  </a:t>
            </a:r>
            <a:r>
              <a:rPr lang="en-US" altLang="zh-CN" sz="1600" b="1" dirty="0">
                <a:solidFill>
                  <a:srgbClr val="000000"/>
                </a:solidFill>
                <a:latin typeface="Arial Black" panose="020B0A04020102020204" pitchFamily="34" charset="0"/>
                <a:ea typeface="楷体_GB2312" pitchFamily="49" charset="-122"/>
              </a:rPr>
              <a:t>m—</a:t>
            </a:r>
            <a:r>
              <a:rPr lang="en-US" altLang="zh-CN" sz="1600" b="1" dirty="0" err="1">
                <a:solidFill>
                  <a:srgbClr val="000000"/>
                </a:solidFill>
                <a:latin typeface="Arial Black" panose="020B0A04020102020204" pitchFamily="34" charset="0"/>
                <a:ea typeface="楷体_GB2312" pitchFamily="49" charset="-122"/>
              </a:rPr>
              <a:t>Mehrwert</a:t>
            </a:r>
            <a:r>
              <a:rPr lang="en-US" altLang="zh-CN" sz="1600" b="1" dirty="0">
                <a:solidFill>
                  <a:srgbClr val="000000"/>
                </a:solidFill>
                <a:latin typeface="Arial Black" panose="020B0A04020102020204" pitchFamily="34" charset="0"/>
                <a:ea typeface="楷体_GB2312" pitchFamily="49" charset="-122"/>
              </a:rPr>
              <a:t> </a:t>
            </a:r>
            <a:r>
              <a:rPr lang="zh-CN" altLang="en-US" sz="1600" b="1" dirty="0">
                <a:solidFill>
                  <a:srgbClr val="000000"/>
                </a:solidFill>
                <a:latin typeface="Arial Black" panose="020B0A04020102020204" pitchFamily="34" charset="0"/>
                <a:ea typeface="楷体_GB2312" pitchFamily="49" charset="-122"/>
              </a:rPr>
              <a:t>剩余价值</a:t>
            </a:r>
            <a:endParaRPr lang="zh-CN" altLang="en-US" sz="1600" dirty="0">
              <a:latin typeface="Arial Black" panose="020B0A04020102020204" pitchFamily="34" charset="0"/>
            </a:endParaRPr>
          </a:p>
        </p:txBody>
      </p:sp>
      <p:sp>
        <p:nvSpPr>
          <p:cNvPr id="7" name="矩形 6"/>
          <p:cNvSpPr/>
          <p:nvPr/>
        </p:nvSpPr>
        <p:spPr>
          <a:xfrm>
            <a:off x="714348" y="3429000"/>
            <a:ext cx="7796468" cy="338554"/>
          </a:xfrm>
          <a:prstGeom prst="rect">
            <a:avLst/>
          </a:prstGeom>
        </p:spPr>
        <p:txBody>
          <a:bodyPr wrap="square">
            <a:spAutoFit/>
          </a:bodyPr>
          <a:lstStyle/>
          <a:p>
            <a:pPr eaLnBrk="1" hangingPunct="1">
              <a:lnSpc>
                <a:spcPct val="80000"/>
              </a:lnSpc>
              <a:spcBef>
                <a:spcPct val="50000"/>
              </a:spcBef>
            </a:pPr>
            <a:r>
              <a:rPr lang="zh-CN" altLang="en-US" sz="2000" b="1" dirty="0">
                <a:solidFill>
                  <a:srgbClr val="000000"/>
                </a:solidFill>
                <a:latin typeface="楷体_GB2312" pitchFamily="49" charset="-122"/>
                <a:ea typeface="楷体_GB2312" pitchFamily="49" charset="-122"/>
              </a:rPr>
              <a:t>资本流通公式：</a:t>
            </a:r>
            <a:r>
              <a:rPr lang="en-US" altLang="zh-CN" sz="2000" b="1" dirty="0" smtClean="0">
                <a:solidFill>
                  <a:srgbClr val="000000"/>
                </a:solidFill>
                <a:latin typeface="楷体_GB2312" pitchFamily="49" charset="-122"/>
                <a:ea typeface="楷体_GB2312" pitchFamily="49" charset="-122"/>
              </a:rPr>
              <a:t>G</a:t>
            </a:r>
            <a:r>
              <a:rPr lang="en-US" altLang="zh-CN" sz="2000" b="1" dirty="0" smtClean="0">
                <a:solidFill>
                  <a:srgbClr val="000000"/>
                </a:solidFill>
                <a:latin typeface="Times New Roman" panose="02020603050405020304" pitchFamily="18" charset="0"/>
                <a:ea typeface="楷体_GB2312" pitchFamily="49" charset="-122"/>
              </a:rPr>
              <a:t>—</a:t>
            </a:r>
            <a:r>
              <a:rPr lang="en-US" altLang="zh-CN" sz="2000" b="1" dirty="0" smtClean="0">
                <a:solidFill>
                  <a:srgbClr val="000000"/>
                </a:solidFill>
                <a:latin typeface="楷体_GB2312" pitchFamily="49" charset="-122"/>
                <a:ea typeface="楷体_GB2312" pitchFamily="49" charset="-122"/>
              </a:rPr>
              <a:t>W</a:t>
            </a:r>
            <a:r>
              <a:rPr lang="en-US" altLang="zh-CN" sz="2000" b="1" dirty="0" smtClean="0">
                <a:solidFill>
                  <a:srgbClr val="000000"/>
                </a:solidFill>
                <a:latin typeface="Times New Roman" panose="02020603050405020304" pitchFamily="18" charset="0"/>
                <a:ea typeface="楷体_GB2312" pitchFamily="49" charset="-122"/>
              </a:rPr>
              <a:t>—</a:t>
            </a:r>
            <a:r>
              <a:rPr lang="en-US" altLang="zh-CN" sz="2000" b="1" dirty="0" smtClean="0">
                <a:solidFill>
                  <a:srgbClr val="000000"/>
                </a:solidFill>
                <a:latin typeface="楷体_GB2312" pitchFamily="49" charset="-122"/>
                <a:ea typeface="楷体_GB2312" pitchFamily="49" charset="-122"/>
              </a:rPr>
              <a:t>G’</a:t>
            </a:r>
            <a:r>
              <a:rPr lang="en-US" altLang="zh-CN" sz="2000" dirty="0" smtClean="0">
                <a:solidFill>
                  <a:srgbClr val="000000"/>
                </a:solidFill>
                <a:latin typeface="楷体_GB2312" pitchFamily="49" charset="-122"/>
                <a:ea typeface="楷体_GB2312" pitchFamily="49" charset="-122"/>
              </a:rPr>
              <a:t>(</a:t>
            </a:r>
            <a:r>
              <a:rPr lang="en-US" altLang="zh-CN" sz="2000" dirty="0" err="1" smtClean="0">
                <a:solidFill>
                  <a:srgbClr val="000000"/>
                </a:solidFill>
                <a:latin typeface="楷体_GB2312" pitchFamily="49" charset="-122"/>
                <a:ea typeface="楷体_GB2312" pitchFamily="49" charset="-122"/>
              </a:rPr>
              <a:t>G+</a:t>
            </a:r>
            <a:r>
              <a:rPr lang="en-US" altLang="zh-CN" sz="2000" dirty="0" err="1" smtClean="0">
                <a:solidFill>
                  <a:srgbClr val="FF0000"/>
                </a:solidFill>
                <a:latin typeface="楷体_GB2312" pitchFamily="49" charset="-122"/>
                <a:ea typeface="楷体_GB2312" pitchFamily="49" charset="-122"/>
              </a:rPr>
              <a:t>m</a:t>
            </a:r>
            <a:r>
              <a:rPr lang="zh-CN" altLang="en-US" sz="2000" dirty="0" smtClean="0">
                <a:solidFill>
                  <a:srgbClr val="000000"/>
                </a:solidFill>
                <a:latin typeface="楷体_GB2312" pitchFamily="49" charset="-122"/>
                <a:ea typeface="楷体_GB2312" pitchFamily="49" charset="-122"/>
              </a:rPr>
              <a:t>）</a:t>
            </a:r>
            <a:r>
              <a:rPr lang="zh-CN" altLang="en-US" sz="2000" b="1" dirty="0" smtClean="0">
                <a:solidFill>
                  <a:srgbClr val="000000"/>
                </a:solidFill>
                <a:latin typeface="楷体_GB2312" pitchFamily="49" charset="-122"/>
                <a:ea typeface="楷体_GB2312" pitchFamily="49" charset="-122"/>
              </a:rPr>
              <a:t>（</a:t>
            </a:r>
            <a:r>
              <a:rPr lang="zh-CN" altLang="en-US" sz="2000" b="1" dirty="0">
                <a:solidFill>
                  <a:srgbClr val="000000"/>
                </a:solidFill>
                <a:latin typeface="楷体_GB2312" pitchFamily="49" charset="-122"/>
                <a:ea typeface="楷体_GB2312" pitchFamily="49" charset="-122"/>
              </a:rPr>
              <a:t>运动目的是更多的货币</a:t>
            </a:r>
            <a:r>
              <a:rPr lang="en-US" altLang="zh-CN" sz="2000" b="1" dirty="0">
                <a:solidFill>
                  <a:srgbClr val="000000"/>
                </a:solidFill>
                <a:latin typeface="楷体_GB2312" pitchFamily="49" charset="-122"/>
                <a:ea typeface="楷体_GB2312" pitchFamily="49" charset="-122"/>
              </a:rPr>
              <a:t>)</a:t>
            </a:r>
            <a:endParaRPr lang="en-US" altLang="zh-CN" sz="2000" b="1" dirty="0">
              <a:solidFill>
                <a:srgbClr val="000000"/>
              </a:solidFill>
              <a:latin typeface="楷体_GB2312" pitchFamily="49" charset="-122"/>
              <a:ea typeface="楷体_GB2312" pitchFamily="49" charset="-122"/>
            </a:endParaRPr>
          </a:p>
        </p:txBody>
      </p:sp>
      <p:sp>
        <p:nvSpPr>
          <p:cNvPr id="8" name="矩形 7"/>
          <p:cNvSpPr/>
          <p:nvPr/>
        </p:nvSpPr>
        <p:spPr>
          <a:xfrm>
            <a:off x="428596" y="3857628"/>
            <a:ext cx="8429683" cy="1323439"/>
          </a:xfrm>
          <a:prstGeom prst="rect">
            <a:avLst/>
          </a:prstGeom>
        </p:spPr>
        <p:txBody>
          <a:bodyPr wrap="square">
            <a:spAutoFit/>
          </a:bodyPr>
          <a:lstStyle/>
          <a:p>
            <a:r>
              <a:rPr lang="zh-CN" altLang="en-US" sz="2000" b="1" dirty="0">
                <a:solidFill>
                  <a:srgbClr val="C00000"/>
                </a:solidFill>
                <a:latin typeface="+mn-ea"/>
                <a:ea typeface="+mn-ea"/>
              </a:rPr>
              <a:t>矛盾：</a:t>
            </a:r>
            <a:endParaRPr lang="en-US" altLang="zh-CN" sz="2000" b="1" dirty="0">
              <a:solidFill>
                <a:srgbClr val="C00000"/>
              </a:solidFill>
              <a:latin typeface="+mn-ea"/>
              <a:ea typeface="+mn-ea"/>
            </a:endParaRPr>
          </a:p>
          <a:p>
            <a:r>
              <a:rPr lang="zh-CN" altLang="en-US" sz="2000" b="1" dirty="0" smtClean="0">
                <a:solidFill>
                  <a:srgbClr val="C00000"/>
                </a:solidFill>
                <a:latin typeface="+mn-ea"/>
                <a:ea typeface="+mn-ea"/>
              </a:rPr>
              <a:t>流通领域不能产生新价值：</a:t>
            </a:r>
            <a:r>
              <a:rPr lang="en-US" altLang="zh-CN" sz="2000" b="1" dirty="0">
                <a:solidFill>
                  <a:srgbClr val="000000"/>
                </a:solidFill>
                <a:latin typeface="+mn-ea"/>
                <a:ea typeface="+mn-ea"/>
              </a:rPr>
              <a:t>A.</a:t>
            </a:r>
            <a:r>
              <a:rPr lang="zh-CN" altLang="en-US" sz="2000" b="1" dirty="0">
                <a:solidFill>
                  <a:srgbClr val="000000"/>
                </a:solidFill>
                <a:latin typeface="+mn-ea"/>
                <a:ea typeface="+mn-ea"/>
              </a:rPr>
              <a:t>等价交换不会发生价值增殖。</a:t>
            </a:r>
            <a:r>
              <a:rPr lang="en-US" altLang="zh-CN" sz="2000" b="1" dirty="0">
                <a:solidFill>
                  <a:srgbClr val="000000"/>
                </a:solidFill>
                <a:latin typeface="+mn-ea"/>
                <a:ea typeface="+mn-ea"/>
              </a:rPr>
              <a:t>B.</a:t>
            </a:r>
            <a:r>
              <a:rPr lang="zh-CN" altLang="en-US" sz="2000" b="1" dirty="0">
                <a:solidFill>
                  <a:srgbClr val="000000"/>
                </a:solidFill>
                <a:latin typeface="+mn-ea"/>
                <a:ea typeface="+mn-ea"/>
              </a:rPr>
              <a:t>不等价交换也不会发生价值</a:t>
            </a:r>
            <a:r>
              <a:rPr lang="zh-CN" altLang="en-US" sz="2000" b="1" dirty="0" smtClean="0">
                <a:solidFill>
                  <a:srgbClr val="000000"/>
                </a:solidFill>
                <a:latin typeface="+mn-ea"/>
                <a:ea typeface="+mn-ea"/>
              </a:rPr>
              <a:t>增殖（贱买贵卖，总量不发生改变）。</a:t>
            </a:r>
            <a:endParaRPr lang="en-US" altLang="zh-CN" sz="2000" b="1" dirty="0">
              <a:solidFill>
                <a:srgbClr val="000000"/>
              </a:solidFill>
              <a:latin typeface="+mn-ea"/>
              <a:ea typeface="+mn-ea"/>
            </a:endParaRPr>
          </a:p>
          <a:p>
            <a:r>
              <a:rPr lang="zh-CN" altLang="en-US" sz="2000" b="1" dirty="0" smtClean="0">
                <a:solidFill>
                  <a:srgbClr val="C00000"/>
                </a:solidFill>
                <a:latin typeface="+mn-ea"/>
                <a:ea typeface="+mn-ea"/>
              </a:rPr>
              <a:t>新价值的实现离不开流通领域：</a:t>
            </a:r>
            <a:r>
              <a:rPr lang="zh-CN" altLang="en-US" sz="2000" b="1" dirty="0">
                <a:solidFill>
                  <a:srgbClr val="000000"/>
                </a:solidFill>
                <a:latin typeface="+mn-ea"/>
                <a:ea typeface="+mn-ea"/>
              </a:rPr>
              <a:t>货币不进入流通进行买卖活动就不会增殖。</a:t>
            </a:r>
            <a:endParaRPr lang="zh-CN" altLang="en-US" sz="2000" b="1" dirty="0">
              <a:solidFill>
                <a:srgbClr val="000000"/>
              </a:solidFill>
              <a:latin typeface="+mn-ea"/>
              <a:ea typeface="+mn-ea"/>
            </a:endParaRPr>
          </a:p>
        </p:txBody>
      </p:sp>
      <p:sp>
        <p:nvSpPr>
          <p:cNvPr id="9" name="Text Box 11"/>
          <p:cNvSpPr txBox="1">
            <a:spLocks noChangeArrowheads="1"/>
          </p:cNvSpPr>
          <p:nvPr/>
        </p:nvSpPr>
        <p:spPr bwMode="auto">
          <a:xfrm>
            <a:off x="428596" y="5286388"/>
            <a:ext cx="83582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spcBef>
                <a:spcPct val="50000"/>
              </a:spcBef>
            </a:pPr>
            <a:r>
              <a:rPr lang="zh-CN" altLang="en-US" sz="2400" b="1" dirty="0" smtClean="0">
                <a:solidFill>
                  <a:srgbClr val="000000"/>
                </a:solidFill>
                <a:latin typeface="楷体_GB2312" pitchFamily="49" charset="-122"/>
                <a:ea typeface="楷体_GB2312" pitchFamily="49" charset="-122"/>
              </a:rPr>
              <a:t>资本增殖的秘密</a:t>
            </a:r>
            <a:r>
              <a:rPr lang="zh-CN" altLang="en-US" sz="2400" b="1" dirty="0">
                <a:solidFill>
                  <a:srgbClr val="000000"/>
                </a:solidFill>
                <a:latin typeface="楷体_GB2312" pitchFamily="49" charset="-122"/>
                <a:ea typeface="楷体_GB2312" pitchFamily="49" charset="-122"/>
              </a:rPr>
              <a:t>（公式矛盾的解决）</a:t>
            </a:r>
            <a:r>
              <a:rPr lang="zh-CN" altLang="en-US" sz="2400" b="1" dirty="0" smtClean="0">
                <a:solidFill>
                  <a:srgbClr val="000000"/>
                </a:solidFill>
                <a:latin typeface="楷体_GB2312" pitchFamily="49" charset="-122"/>
                <a:ea typeface="楷体_GB2312" pitchFamily="49" charset="-122"/>
              </a:rPr>
              <a:t>：资本的增殖，即剩余价值的产生是在生产领域中，关键在于</a:t>
            </a:r>
            <a:r>
              <a:rPr lang="zh-CN" altLang="en-US" sz="2400" b="1" u="sng" dirty="0" smtClean="0">
                <a:solidFill>
                  <a:srgbClr val="FF0000"/>
                </a:solidFill>
                <a:latin typeface="楷体_GB2312" pitchFamily="49" charset="-122"/>
                <a:ea typeface="楷体_GB2312" pitchFamily="49" charset="-122"/>
              </a:rPr>
              <a:t>劳动力</a:t>
            </a:r>
            <a:r>
              <a:rPr lang="zh-CN" altLang="en-US" sz="2400" b="1" u="sng" dirty="0">
                <a:solidFill>
                  <a:srgbClr val="FF0000"/>
                </a:solidFill>
                <a:latin typeface="楷体_GB2312" pitchFamily="49" charset="-122"/>
                <a:ea typeface="楷体_GB2312" pitchFamily="49" charset="-122"/>
              </a:rPr>
              <a:t>成为</a:t>
            </a:r>
            <a:r>
              <a:rPr lang="zh-CN" altLang="en-US" sz="2400" b="1" u="sng" dirty="0" smtClean="0">
                <a:solidFill>
                  <a:srgbClr val="FF0000"/>
                </a:solidFill>
                <a:latin typeface="楷体_GB2312" pitchFamily="49" charset="-122"/>
                <a:ea typeface="楷体_GB2312" pitchFamily="49" charset="-122"/>
              </a:rPr>
              <a:t>商品。</a:t>
            </a:r>
            <a:endParaRPr lang="zh-CN" altLang="en-US" sz="2400" b="1" u="sng" dirty="0">
              <a:solidFill>
                <a:srgbClr val="FF0000"/>
              </a:solidFill>
              <a:latin typeface="楷体_GB2312" pitchFamily="49" charset="-122"/>
              <a:ea typeface="楷体_GB2312"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285720" y="285728"/>
            <a:ext cx="8686800" cy="584200"/>
          </a:xfrm>
          <a:prstGeom prst="rect">
            <a:avLst/>
          </a:prstGeom>
          <a:noFill/>
          <a:ln w="9525">
            <a:noFill/>
            <a:miter lim="800000"/>
          </a:ln>
        </p:spPr>
        <p:txBody>
          <a:bodyPr>
            <a:spAutoFit/>
          </a:bodyPr>
          <a:lstStyle/>
          <a:p>
            <a:pPr>
              <a:spcBef>
                <a:spcPct val="20000"/>
              </a:spcBef>
            </a:pPr>
            <a:r>
              <a:rPr lang="zh-CN" altLang="en-US" sz="3200" b="1" kern="0" dirty="0">
                <a:solidFill>
                  <a:srgbClr val="9900CC"/>
                </a:solidFill>
                <a:latin typeface="华文新魏" pitchFamily="2" charset="-122"/>
                <a:ea typeface="华文新魏" pitchFamily="2" charset="-122"/>
                <a:cs typeface="+mj-cs"/>
              </a:rPr>
              <a:t>（一）劳动力成为商品的基本条件</a:t>
            </a:r>
            <a:endParaRPr lang="zh-CN" altLang="en-US" sz="3200" b="1" kern="0" dirty="0">
              <a:solidFill>
                <a:srgbClr val="9900CC"/>
              </a:solidFill>
              <a:latin typeface="华文新魏" pitchFamily="2" charset="-122"/>
              <a:ea typeface="华文新魏" pitchFamily="2" charset="-122"/>
              <a:cs typeface="+mj-cs"/>
            </a:endParaRPr>
          </a:p>
        </p:txBody>
      </p:sp>
      <p:sp>
        <p:nvSpPr>
          <p:cNvPr id="5123" name="Text Box 3"/>
          <p:cNvSpPr txBox="1">
            <a:spLocks noChangeArrowheads="1"/>
          </p:cNvSpPr>
          <p:nvPr/>
        </p:nvSpPr>
        <p:spPr bwMode="auto">
          <a:xfrm>
            <a:off x="285720" y="2000240"/>
            <a:ext cx="8305800" cy="519113"/>
          </a:xfrm>
          <a:prstGeom prst="rect">
            <a:avLst/>
          </a:prstGeom>
          <a:noFill/>
          <a:ln w="9525">
            <a:noFill/>
            <a:miter lim="800000"/>
          </a:ln>
        </p:spPr>
        <p:txBody>
          <a:bodyPr anchor="ctr">
            <a:spAutoFit/>
          </a:bodyPr>
          <a:lstStyle/>
          <a:p>
            <a:pPr eaLnBrk="0" hangingPunct="0">
              <a:spcBef>
                <a:spcPct val="50000"/>
              </a:spcBef>
            </a:pPr>
            <a:r>
              <a:rPr lang="zh-CN" altLang="zh-CN" sz="2800" b="1" dirty="0">
                <a:solidFill>
                  <a:schemeClr val="bg1"/>
                </a:solidFill>
                <a:latin typeface="Times New Roman" panose="02020603050405020304" pitchFamily="18" charset="0"/>
              </a:rPr>
              <a:t> </a:t>
            </a:r>
            <a:r>
              <a:rPr lang="zh-CN" altLang="zh-CN" sz="2400" b="1" dirty="0">
                <a:solidFill>
                  <a:srgbClr val="000000"/>
                </a:solidFill>
                <a:latin typeface="楷体" panose="02010609060101010101" pitchFamily="49" charset="-122"/>
                <a:ea typeface="楷体" panose="02010609060101010101" pitchFamily="49" charset="-122"/>
              </a:rPr>
              <a:t>1</a:t>
            </a:r>
            <a:r>
              <a:rPr lang="zh-CN" altLang="zh-CN" sz="2400" b="1" dirty="0" smtClean="0">
                <a:solidFill>
                  <a:srgbClr val="000000"/>
                </a:solidFill>
                <a:latin typeface="楷体" panose="02010609060101010101" pitchFamily="49" charset="-122"/>
                <a:ea typeface="楷体" panose="02010609060101010101" pitchFamily="49" charset="-122"/>
              </a:rPr>
              <a:t>.</a:t>
            </a:r>
            <a:r>
              <a:rPr lang="zh-CN" altLang="en-US" sz="2400" b="1" dirty="0" smtClean="0">
                <a:solidFill>
                  <a:srgbClr val="000000"/>
                </a:solidFill>
                <a:latin typeface="楷体" panose="02010609060101010101" pitchFamily="49" charset="-122"/>
                <a:ea typeface="楷体" panose="02010609060101010101" pitchFamily="49" charset="-122"/>
              </a:rPr>
              <a:t>自由人</a:t>
            </a:r>
            <a:r>
              <a:rPr lang="zh-CN" altLang="en-US" sz="2400" b="1" dirty="0">
                <a:solidFill>
                  <a:srgbClr val="000000"/>
                </a:solidFill>
                <a:latin typeface="楷体" panose="02010609060101010101" pitchFamily="49" charset="-122"/>
                <a:ea typeface="楷体" panose="02010609060101010101" pitchFamily="49" charset="-122"/>
              </a:rPr>
              <a:t>，能够把自己的劳动力当作商品来支配。  </a:t>
            </a:r>
            <a:endParaRPr lang="zh-CN" altLang="en-US" sz="2400" b="1" dirty="0">
              <a:solidFill>
                <a:srgbClr val="000000"/>
              </a:solidFill>
              <a:latin typeface="楷体" panose="02010609060101010101" pitchFamily="49" charset="-122"/>
              <a:ea typeface="楷体" panose="02010609060101010101" pitchFamily="49" charset="-122"/>
            </a:endParaRPr>
          </a:p>
        </p:txBody>
      </p:sp>
      <p:sp>
        <p:nvSpPr>
          <p:cNvPr id="67588" name="Text Box 4"/>
          <p:cNvSpPr txBox="1">
            <a:spLocks noChangeArrowheads="1"/>
          </p:cNvSpPr>
          <p:nvPr/>
        </p:nvSpPr>
        <p:spPr bwMode="auto">
          <a:xfrm>
            <a:off x="609600" y="1600200"/>
            <a:ext cx="838200" cy="457200"/>
          </a:xfrm>
          <a:prstGeom prst="rect">
            <a:avLst/>
          </a:prstGeom>
          <a:noFill/>
          <a:ln w="9525">
            <a:noFill/>
            <a:miter lim="800000"/>
          </a:ln>
        </p:spPr>
        <p:txBody>
          <a:bodyPr>
            <a:spAutoFit/>
          </a:bodyPr>
          <a:lstStyle/>
          <a:p>
            <a:pPr>
              <a:spcBef>
                <a:spcPct val="50000"/>
              </a:spcBef>
            </a:pPr>
            <a:endParaRPr lang="zh-CN" altLang="zh-CN" sz="2400" b="1">
              <a:latin typeface="Times New Roman" panose="02020603050405020304" pitchFamily="18" charset="0"/>
            </a:endParaRPr>
          </a:p>
        </p:txBody>
      </p:sp>
      <p:sp>
        <p:nvSpPr>
          <p:cNvPr id="5126" name="Text Box 6"/>
          <p:cNvSpPr txBox="1">
            <a:spLocks noChangeArrowheads="1"/>
          </p:cNvSpPr>
          <p:nvPr/>
        </p:nvSpPr>
        <p:spPr bwMode="auto">
          <a:xfrm>
            <a:off x="357158" y="928670"/>
            <a:ext cx="8458200" cy="523875"/>
          </a:xfrm>
          <a:prstGeom prst="rect">
            <a:avLst/>
          </a:prstGeom>
          <a:noFill/>
          <a:ln w="9525">
            <a:noFill/>
            <a:miter lim="800000"/>
          </a:ln>
        </p:spPr>
        <p:txBody>
          <a:bodyPr anchor="ctr">
            <a:spAutoFit/>
          </a:bodyPr>
          <a:lstStyle/>
          <a:p>
            <a:pPr>
              <a:spcBef>
                <a:spcPct val="50000"/>
              </a:spcBef>
            </a:pPr>
            <a:r>
              <a:rPr lang="zh-CN" altLang="en-US" sz="2800" b="1" dirty="0">
                <a:solidFill>
                  <a:srgbClr val="FF0000"/>
                </a:solidFill>
                <a:latin typeface="楷体" panose="02010609060101010101" pitchFamily="49" charset="-122"/>
                <a:ea typeface="楷体" panose="02010609060101010101" pitchFamily="49" charset="-122"/>
              </a:rPr>
              <a:t>概念：</a:t>
            </a:r>
            <a:r>
              <a:rPr lang="zh-CN" altLang="en-US" sz="2400" b="1" dirty="0">
                <a:solidFill>
                  <a:srgbClr val="000000"/>
                </a:solidFill>
                <a:latin typeface="楷体" panose="02010609060101010101" pitchFamily="49" charset="-122"/>
                <a:ea typeface="楷体" panose="02010609060101010101" pitchFamily="49" charset="-122"/>
              </a:rPr>
              <a:t>是人的劳动能力，是人的体力和脑力的总和。</a:t>
            </a:r>
            <a:r>
              <a:rPr lang="zh-CN" altLang="en-US" sz="2800" b="1" dirty="0">
                <a:latin typeface="Times New Roman" panose="02020603050405020304" pitchFamily="18" charset="0"/>
              </a:rPr>
              <a:t>	</a:t>
            </a:r>
            <a:endParaRPr lang="zh-CN" altLang="en-US" sz="2800" b="1" dirty="0">
              <a:latin typeface="Times New Roman" panose="02020603050405020304" pitchFamily="18" charset="0"/>
            </a:endParaRPr>
          </a:p>
        </p:txBody>
      </p:sp>
      <p:sp>
        <p:nvSpPr>
          <p:cNvPr id="5128" name="Text Box 8"/>
          <p:cNvSpPr txBox="1">
            <a:spLocks noChangeArrowheads="1"/>
          </p:cNvSpPr>
          <p:nvPr/>
        </p:nvSpPr>
        <p:spPr bwMode="auto">
          <a:xfrm>
            <a:off x="357158" y="1500174"/>
            <a:ext cx="5715000" cy="523220"/>
          </a:xfrm>
          <a:prstGeom prst="rect">
            <a:avLst/>
          </a:prstGeom>
          <a:noFill/>
          <a:ln w="9525">
            <a:noFill/>
            <a:miter lim="800000"/>
          </a:ln>
        </p:spPr>
        <p:txBody>
          <a:bodyPr anchor="ctr">
            <a:spAutoFit/>
          </a:bodyPr>
          <a:lstStyle/>
          <a:p>
            <a:pPr>
              <a:spcBef>
                <a:spcPct val="50000"/>
              </a:spcBef>
            </a:pPr>
            <a:r>
              <a:rPr lang="zh-CN" altLang="en-US" sz="2800" b="1" dirty="0">
                <a:solidFill>
                  <a:srgbClr val="FF0000"/>
                </a:solidFill>
                <a:latin typeface="楷体" panose="02010609060101010101" pitchFamily="49" charset="-122"/>
                <a:ea typeface="楷体" panose="02010609060101010101" pitchFamily="49" charset="-122"/>
              </a:rPr>
              <a:t>劳动力成为商品的条件：</a:t>
            </a:r>
            <a:r>
              <a:rPr lang="zh-CN" altLang="en-US" sz="2800" b="1" dirty="0">
                <a:latin typeface="Times New Roman" panose="02020603050405020304" pitchFamily="18" charset="0"/>
              </a:rPr>
              <a:t>	</a:t>
            </a:r>
            <a:endParaRPr lang="zh-CN" altLang="en-US" sz="2800" b="1" dirty="0">
              <a:latin typeface="Times New Roman" panose="02020603050405020304" pitchFamily="18" charset="0"/>
            </a:endParaRPr>
          </a:p>
        </p:txBody>
      </p:sp>
      <p:sp>
        <p:nvSpPr>
          <p:cNvPr id="5129" name="Text Box 9"/>
          <p:cNvSpPr txBox="1">
            <a:spLocks noChangeArrowheads="1"/>
          </p:cNvSpPr>
          <p:nvPr/>
        </p:nvSpPr>
        <p:spPr bwMode="auto">
          <a:xfrm>
            <a:off x="214282" y="2500306"/>
            <a:ext cx="8001056" cy="461665"/>
          </a:xfrm>
          <a:prstGeom prst="rect">
            <a:avLst/>
          </a:prstGeom>
          <a:noFill/>
          <a:ln w="9525">
            <a:noFill/>
            <a:miter lim="800000"/>
          </a:ln>
        </p:spPr>
        <p:txBody>
          <a:bodyPr wrap="square">
            <a:spAutoFit/>
          </a:bodyPr>
          <a:lstStyle/>
          <a:p>
            <a:pPr eaLnBrk="0" hangingPunct="0">
              <a:spcBef>
                <a:spcPct val="50000"/>
              </a:spcBef>
            </a:pPr>
            <a:r>
              <a:rPr lang="zh-CN" altLang="zh-CN" sz="2400" b="1" dirty="0">
                <a:solidFill>
                  <a:srgbClr val="000000"/>
                </a:solidFill>
                <a:latin typeface="Times New Roman" panose="02020603050405020304" pitchFamily="18" charset="0"/>
                <a:ea typeface="楷体_GB2312" pitchFamily="49" charset="-122"/>
              </a:rPr>
              <a:t>  </a:t>
            </a:r>
            <a:r>
              <a:rPr lang="zh-CN" altLang="zh-CN" sz="2400" b="1" dirty="0">
                <a:solidFill>
                  <a:srgbClr val="000000"/>
                </a:solidFill>
                <a:latin typeface="楷体" panose="02010609060101010101" pitchFamily="49" charset="-122"/>
                <a:ea typeface="楷体" panose="02010609060101010101" pitchFamily="49" charset="-122"/>
              </a:rPr>
              <a:t>2.</a:t>
            </a:r>
            <a:r>
              <a:rPr lang="zh-CN" altLang="en-US" sz="2400" b="1" dirty="0" smtClean="0">
                <a:solidFill>
                  <a:srgbClr val="000000"/>
                </a:solidFill>
                <a:latin typeface="楷体" panose="02010609060101010101" pitchFamily="49" charset="-122"/>
                <a:ea typeface="楷体" panose="02010609060101010101" pitchFamily="49" charset="-122"/>
              </a:rPr>
              <a:t>除了自身的劳动力</a:t>
            </a:r>
            <a:r>
              <a:rPr lang="zh-CN" altLang="en-US" sz="2400" b="1" dirty="0">
                <a:solidFill>
                  <a:srgbClr val="000000"/>
                </a:solidFill>
                <a:latin typeface="楷体" panose="02010609060101010101" pitchFamily="49" charset="-122"/>
                <a:ea typeface="楷体" panose="02010609060101010101" pitchFamily="49" charset="-122"/>
              </a:rPr>
              <a:t>之外</a:t>
            </a:r>
            <a:r>
              <a:rPr lang="zh-CN" altLang="en-US" sz="2400" b="1" dirty="0" smtClean="0">
                <a:solidFill>
                  <a:srgbClr val="000000"/>
                </a:solidFill>
                <a:latin typeface="楷体" panose="02010609060101010101" pitchFamily="49" charset="-122"/>
                <a:ea typeface="楷体" panose="02010609060101010101" pitchFamily="49" charset="-122"/>
              </a:rPr>
              <a:t>，不占有任何生产资料。</a:t>
            </a:r>
            <a:endParaRPr lang="zh-CN" altLang="en-US" sz="2400" b="1" dirty="0">
              <a:solidFill>
                <a:srgbClr val="000000"/>
              </a:solidFill>
              <a:latin typeface="楷体" panose="02010609060101010101" pitchFamily="49" charset="-122"/>
              <a:ea typeface="楷体" panose="02010609060101010101" pitchFamily="49" charset="-122"/>
            </a:endParaRPr>
          </a:p>
        </p:txBody>
      </p:sp>
      <p:sp>
        <p:nvSpPr>
          <p:cNvPr id="5131" name="Text Box 11"/>
          <p:cNvSpPr txBox="1">
            <a:spLocks noChangeArrowheads="1"/>
          </p:cNvSpPr>
          <p:nvPr/>
        </p:nvSpPr>
        <p:spPr bwMode="auto">
          <a:xfrm>
            <a:off x="285720" y="3643314"/>
            <a:ext cx="8610600" cy="2246769"/>
          </a:xfrm>
          <a:prstGeom prst="rect">
            <a:avLst/>
          </a:prstGeom>
          <a:noFill/>
          <a:ln w="9525">
            <a:noFill/>
            <a:miter lim="800000"/>
          </a:ln>
        </p:spPr>
        <p:txBody>
          <a:bodyPr anchor="ctr">
            <a:spAutoFit/>
          </a:bodyPr>
          <a:lstStyle/>
          <a:p>
            <a:pPr>
              <a:spcBef>
                <a:spcPct val="50000"/>
              </a:spcBef>
            </a:pPr>
            <a:r>
              <a:rPr lang="zh-CN" altLang="en-US" sz="2800" b="1" dirty="0" smtClean="0">
                <a:solidFill>
                  <a:srgbClr val="000000"/>
                </a:solidFill>
                <a:latin typeface="楷体" panose="02010609060101010101" pitchFamily="49" charset="-122"/>
                <a:ea typeface="楷体" panose="02010609060101010101" pitchFamily="49" charset="-122"/>
              </a:rPr>
              <a:t>劳动力的</a:t>
            </a:r>
            <a:r>
              <a:rPr lang="zh-CN" altLang="en-US" sz="2800" b="1" dirty="0" smtClean="0">
                <a:solidFill>
                  <a:srgbClr val="FF0000"/>
                </a:solidFill>
                <a:latin typeface="楷体" panose="02010609060101010101" pitchFamily="49" charset="-122"/>
                <a:ea typeface="楷体" panose="02010609060101010101" pitchFamily="49" charset="-122"/>
              </a:rPr>
              <a:t>价值：</a:t>
            </a:r>
            <a:r>
              <a:rPr lang="zh-CN" altLang="en-US" sz="2400" b="1" dirty="0" smtClean="0">
                <a:solidFill>
                  <a:srgbClr val="000000"/>
                </a:solidFill>
                <a:latin typeface="楷体" panose="02010609060101010101" pitchFamily="49" charset="-122"/>
                <a:ea typeface="楷体" panose="02010609060101010101" pitchFamily="49" charset="-122"/>
              </a:rPr>
              <a:t>由生产、发展、维持和延续劳动力所必需的生活必需品的价值决定。</a:t>
            </a:r>
            <a:endParaRPr lang="en-US" altLang="zh-CN" sz="2400" b="1" dirty="0" smtClean="0">
              <a:solidFill>
                <a:srgbClr val="000000"/>
              </a:solidFill>
              <a:latin typeface="楷体" panose="02010609060101010101" pitchFamily="49" charset="-122"/>
              <a:ea typeface="楷体" panose="02010609060101010101" pitchFamily="49" charset="-122"/>
            </a:endParaRPr>
          </a:p>
          <a:p>
            <a:pPr>
              <a:spcBef>
                <a:spcPct val="50000"/>
              </a:spcBef>
            </a:pPr>
            <a:r>
              <a:rPr lang="zh-CN" altLang="en-US" sz="2400" b="1" dirty="0" smtClean="0">
                <a:solidFill>
                  <a:srgbClr val="000000"/>
                </a:solidFill>
                <a:latin typeface="楷体" panose="02010609060101010101" pitchFamily="49" charset="-122"/>
                <a:ea typeface="楷体" panose="02010609060101010101" pitchFamily="49" charset="-122"/>
              </a:rPr>
              <a:t>包括</a:t>
            </a:r>
            <a:r>
              <a:rPr lang="zh-CN" altLang="en-US" sz="2400" b="1" dirty="0">
                <a:solidFill>
                  <a:srgbClr val="000000"/>
                </a:solidFill>
                <a:latin typeface="楷体" panose="02010609060101010101" pitchFamily="49" charset="-122"/>
                <a:ea typeface="楷体" panose="02010609060101010101" pitchFamily="49" charset="-122"/>
              </a:rPr>
              <a:t>三部分</a:t>
            </a:r>
            <a:r>
              <a:rPr lang="zh-CN" altLang="en-US" sz="2400" b="1" dirty="0" smtClean="0">
                <a:solidFill>
                  <a:srgbClr val="000000"/>
                </a:solidFill>
                <a:latin typeface="楷体" panose="02010609060101010101" pitchFamily="49" charset="-122"/>
                <a:ea typeface="楷体" panose="02010609060101010101" pitchFamily="49" charset="-122"/>
              </a:rPr>
              <a:t>：维持劳动者</a:t>
            </a:r>
            <a:r>
              <a:rPr lang="zh-CN" altLang="en-US" sz="2400" b="1" dirty="0" smtClean="0">
                <a:solidFill>
                  <a:srgbClr val="FF0000"/>
                </a:solidFill>
                <a:latin typeface="楷体" panose="02010609060101010101" pitchFamily="49" charset="-122"/>
                <a:ea typeface="楷体" panose="02010609060101010101" pitchFamily="49" charset="-122"/>
              </a:rPr>
              <a:t>本人生存</a:t>
            </a:r>
            <a:r>
              <a:rPr lang="zh-CN" altLang="en-US" sz="2400" b="1" dirty="0" smtClean="0">
                <a:solidFill>
                  <a:srgbClr val="000000"/>
                </a:solidFill>
                <a:latin typeface="楷体" panose="02010609060101010101" pitchFamily="49" charset="-122"/>
                <a:ea typeface="楷体" panose="02010609060101010101" pitchFamily="49" charset="-122"/>
              </a:rPr>
              <a:t>所必需的</a:t>
            </a:r>
            <a:r>
              <a:rPr lang="zh-CN" altLang="en-US" sz="2400" b="1" dirty="0" smtClean="0">
                <a:solidFill>
                  <a:srgbClr val="FF0000"/>
                </a:solidFill>
                <a:latin typeface="楷体" panose="02010609060101010101" pitchFamily="49" charset="-122"/>
                <a:ea typeface="楷体" panose="02010609060101010101" pitchFamily="49" charset="-122"/>
              </a:rPr>
              <a:t>生活资料的价值</a:t>
            </a:r>
            <a:r>
              <a:rPr lang="zh-CN" altLang="en-US" sz="2400" b="1" dirty="0">
                <a:solidFill>
                  <a:srgbClr val="FF0000"/>
                </a:solidFill>
                <a:latin typeface="楷体" panose="02010609060101010101" pitchFamily="49" charset="-122"/>
                <a:ea typeface="楷体" panose="02010609060101010101" pitchFamily="49" charset="-122"/>
              </a:rPr>
              <a:t>；</a:t>
            </a:r>
            <a:r>
              <a:rPr lang="zh-CN" altLang="en-US" sz="2400" b="1" dirty="0">
                <a:solidFill>
                  <a:srgbClr val="000000"/>
                </a:solidFill>
                <a:latin typeface="楷体" panose="02010609060101010101" pitchFamily="49" charset="-122"/>
                <a:ea typeface="楷体" panose="02010609060101010101" pitchFamily="49" charset="-122"/>
              </a:rPr>
              <a:t>维持</a:t>
            </a:r>
            <a:r>
              <a:rPr lang="zh-CN" altLang="en-US" sz="2400" b="1" dirty="0" smtClean="0">
                <a:solidFill>
                  <a:srgbClr val="000000"/>
                </a:solidFill>
                <a:latin typeface="楷体" panose="02010609060101010101" pitchFamily="49" charset="-122"/>
                <a:ea typeface="楷体" panose="02010609060101010101" pitchFamily="49" charset="-122"/>
              </a:rPr>
              <a:t>劳动者</a:t>
            </a:r>
            <a:r>
              <a:rPr lang="zh-CN" altLang="en-US" sz="2400" b="1" dirty="0" smtClean="0">
                <a:solidFill>
                  <a:srgbClr val="FF0000"/>
                </a:solidFill>
                <a:latin typeface="楷体" panose="02010609060101010101" pitchFamily="49" charset="-122"/>
                <a:ea typeface="楷体" panose="02010609060101010101" pitchFamily="49" charset="-122"/>
              </a:rPr>
              <a:t>家属的生存</a:t>
            </a:r>
            <a:r>
              <a:rPr lang="zh-CN" altLang="en-US" sz="2400" b="1" dirty="0" smtClean="0">
                <a:solidFill>
                  <a:srgbClr val="000000"/>
                </a:solidFill>
                <a:latin typeface="楷体" panose="02010609060101010101" pitchFamily="49" charset="-122"/>
                <a:ea typeface="楷体" panose="02010609060101010101" pitchFamily="49" charset="-122"/>
              </a:rPr>
              <a:t>所必需的</a:t>
            </a:r>
            <a:r>
              <a:rPr lang="zh-CN" altLang="en-US" sz="2400" b="1" dirty="0" smtClean="0">
                <a:solidFill>
                  <a:srgbClr val="FF0000"/>
                </a:solidFill>
                <a:latin typeface="楷体" panose="02010609060101010101" pitchFamily="49" charset="-122"/>
                <a:ea typeface="楷体" panose="02010609060101010101" pitchFamily="49" charset="-122"/>
              </a:rPr>
              <a:t>生活资料的价值</a:t>
            </a:r>
            <a:r>
              <a:rPr lang="zh-CN" altLang="en-US" sz="2400" b="1" dirty="0">
                <a:solidFill>
                  <a:srgbClr val="FF0000"/>
                </a:solidFill>
                <a:latin typeface="楷体" panose="02010609060101010101" pitchFamily="49" charset="-122"/>
                <a:ea typeface="楷体" panose="02010609060101010101" pitchFamily="49" charset="-122"/>
              </a:rPr>
              <a:t>；</a:t>
            </a:r>
            <a:r>
              <a:rPr lang="zh-CN" altLang="en-US" sz="2400" b="1" dirty="0" smtClean="0">
                <a:solidFill>
                  <a:srgbClr val="000000"/>
                </a:solidFill>
                <a:latin typeface="楷体" panose="02010609060101010101" pitchFamily="49" charset="-122"/>
                <a:ea typeface="楷体" panose="02010609060101010101" pitchFamily="49" charset="-122"/>
              </a:rPr>
              <a:t>劳动者接受</a:t>
            </a:r>
            <a:r>
              <a:rPr lang="zh-CN" altLang="en-US" sz="2400" b="1" dirty="0" smtClean="0">
                <a:solidFill>
                  <a:srgbClr val="FF0000"/>
                </a:solidFill>
                <a:latin typeface="楷体" panose="02010609060101010101" pitchFamily="49" charset="-122"/>
                <a:ea typeface="楷体" panose="02010609060101010101" pitchFamily="49" charset="-122"/>
              </a:rPr>
              <a:t>教育和训练所支出的费用</a:t>
            </a:r>
            <a:r>
              <a:rPr lang="zh-CN" altLang="en-US" sz="2400" b="1" dirty="0">
                <a:solidFill>
                  <a:srgbClr val="FF0000"/>
                </a:solidFill>
                <a:latin typeface="楷体" panose="02010609060101010101" pitchFamily="49" charset="-122"/>
                <a:ea typeface="楷体" panose="02010609060101010101" pitchFamily="49" charset="-122"/>
              </a:rPr>
              <a:t>。</a:t>
            </a:r>
            <a:r>
              <a:rPr lang="zh-CN" altLang="en-US" sz="2800" b="1" dirty="0">
                <a:solidFill>
                  <a:srgbClr val="FF99CC"/>
                </a:solidFill>
                <a:latin typeface="Times New Roman" panose="02020603050405020304" pitchFamily="18" charset="0"/>
              </a:rPr>
              <a:t>	</a:t>
            </a:r>
            <a:endParaRPr lang="zh-CN" altLang="en-US" sz="2800" b="1" dirty="0">
              <a:solidFill>
                <a:srgbClr val="FF99CC"/>
              </a:solidFill>
              <a:latin typeface="Times New Roman" panose="02020603050405020304" pitchFamily="18" charset="0"/>
            </a:endParaRPr>
          </a:p>
        </p:txBody>
      </p:sp>
      <p:sp>
        <p:nvSpPr>
          <p:cNvPr id="5132" name="Text Box 12"/>
          <p:cNvSpPr txBox="1">
            <a:spLocks noChangeArrowheads="1"/>
          </p:cNvSpPr>
          <p:nvPr/>
        </p:nvSpPr>
        <p:spPr bwMode="auto">
          <a:xfrm>
            <a:off x="357158" y="5929330"/>
            <a:ext cx="8458200" cy="830997"/>
          </a:xfrm>
          <a:prstGeom prst="rect">
            <a:avLst/>
          </a:prstGeom>
          <a:noFill/>
          <a:ln>
            <a:noFill/>
          </a:ln>
          <a:effectLst/>
        </p:spPr>
        <p:txBody>
          <a:bodyPr anchor="ctr">
            <a:spAutoFit/>
          </a:bodyPr>
          <a:lstStyle/>
          <a:p>
            <a:pPr>
              <a:spcBef>
                <a:spcPct val="50000"/>
              </a:spcBef>
              <a:defRPr/>
            </a:pPr>
            <a:r>
              <a:rPr lang="zh-CN" sz="2400" b="1" dirty="0" smtClean="0">
                <a:solidFill>
                  <a:srgbClr val="000000"/>
                </a:solidFill>
                <a:latin typeface="楷体" panose="02010609060101010101" pitchFamily="49" charset="-122"/>
                <a:ea typeface="楷体" panose="02010609060101010101" pitchFamily="49" charset="-122"/>
                <a:sym typeface="+mn-ea"/>
              </a:rPr>
              <a:t>劳动力价值的</a:t>
            </a:r>
            <a:r>
              <a:rPr lang="zh-CN" sz="2400" b="1" dirty="0">
                <a:solidFill>
                  <a:srgbClr val="000000"/>
                </a:solidFill>
                <a:latin typeface="楷体" panose="02010609060101010101" pitchFamily="49" charset="-122"/>
                <a:ea typeface="楷体" panose="02010609060101010101" pitchFamily="49" charset="-122"/>
                <a:sym typeface="+mn-ea"/>
              </a:rPr>
              <a:t>特点：</a:t>
            </a:r>
            <a:r>
              <a:rPr lang="zh-CN" altLang="zh-CN" sz="2400" b="1" dirty="0">
                <a:solidFill>
                  <a:srgbClr val="000000"/>
                </a:solidFill>
                <a:latin typeface="楷体" panose="02010609060101010101" pitchFamily="49" charset="-122"/>
                <a:ea typeface="楷体" panose="02010609060101010101" pitchFamily="49" charset="-122"/>
                <a:sym typeface="+mn-ea"/>
              </a:rPr>
              <a:t>1.</a:t>
            </a:r>
            <a:r>
              <a:rPr lang="zh-CN" sz="2400" b="1" dirty="0">
                <a:solidFill>
                  <a:srgbClr val="000000"/>
                </a:solidFill>
                <a:latin typeface="楷体" panose="02010609060101010101" pitchFamily="49" charset="-122"/>
                <a:ea typeface="楷体" panose="02010609060101010101" pitchFamily="49" charset="-122"/>
                <a:sym typeface="+mn-ea"/>
              </a:rPr>
              <a:t>有一个最低</a:t>
            </a:r>
            <a:r>
              <a:rPr lang="zh-CN" sz="2400" b="1" dirty="0" smtClean="0">
                <a:solidFill>
                  <a:srgbClr val="000000"/>
                </a:solidFill>
                <a:latin typeface="楷体" panose="02010609060101010101" pitchFamily="49" charset="-122"/>
                <a:ea typeface="楷体" panose="02010609060101010101" pitchFamily="49" charset="-122"/>
                <a:sym typeface="+mn-ea"/>
              </a:rPr>
              <a:t>限度</a:t>
            </a:r>
            <a:r>
              <a:rPr lang="zh-CN" altLang="en-US" sz="2400" b="1" dirty="0">
                <a:solidFill>
                  <a:srgbClr val="000000"/>
                </a:solidFill>
                <a:latin typeface="楷体" panose="02010609060101010101" pitchFamily="49" charset="-122"/>
                <a:ea typeface="楷体" panose="02010609060101010101" pitchFamily="49" charset="-122"/>
                <a:sym typeface="+mn-ea"/>
              </a:rPr>
              <a:t>；</a:t>
            </a:r>
            <a:r>
              <a:rPr lang="zh-CN" altLang="zh-CN" sz="2400" b="1" dirty="0" smtClean="0">
                <a:solidFill>
                  <a:srgbClr val="000000"/>
                </a:solidFill>
                <a:latin typeface="楷体" panose="02010609060101010101" pitchFamily="49" charset="-122"/>
                <a:ea typeface="楷体" panose="02010609060101010101" pitchFamily="49" charset="-122"/>
                <a:sym typeface="+mn-ea"/>
              </a:rPr>
              <a:t>2</a:t>
            </a:r>
            <a:r>
              <a:rPr lang="zh-CN" altLang="zh-CN" sz="2400" b="1" dirty="0">
                <a:solidFill>
                  <a:srgbClr val="000000"/>
                </a:solidFill>
                <a:latin typeface="楷体" panose="02010609060101010101" pitchFamily="49" charset="-122"/>
                <a:ea typeface="楷体" panose="02010609060101010101" pitchFamily="49" charset="-122"/>
                <a:sym typeface="+mn-ea"/>
              </a:rPr>
              <a:t>.</a:t>
            </a:r>
            <a:r>
              <a:rPr lang="zh-CN" sz="2400" b="1" dirty="0">
                <a:solidFill>
                  <a:srgbClr val="000000"/>
                </a:solidFill>
                <a:latin typeface="楷体" panose="02010609060101010101" pitchFamily="49" charset="-122"/>
                <a:ea typeface="楷体" panose="02010609060101010101" pitchFamily="49" charset="-122"/>
                <a:sym typeface="+mn-ea"/>
              </a:rPr>
              <a:t>包含历史和道德因素</a:t>
            </a:r>
            <a:endParaRPr lang="zh-CN" sz="2400" b="1" dirty="0">
              <a:solidFill>
                <a:srgbClr val="000000"/>
              </a:solidFill>
              <a:latin typeface="楷体" panose="02010609060101010101" pitchFamily="49" charset="-122"/>
              <a:ea typeface="楷体" panose="02010609060101010101" pitchFamily="49" charset="-122"/>
              <a:sym typeface="+mn-ea"/>
            </a:endParaRPr>
          </a:p>
        </p:txBody>
      </p:sp>
      <p:sp>
        <p:nvSpPr>
          <p:cNvPr id="17" name="Text Box 8"/>
          <p:cNvSpPr txBox="1">
            <a:spLocks noChangeArrowheads="1"/>
          </p:cNvSpPr>
          <p:nvPr/>
        </p:nvSpPr>
        <p:spPr bwMode="auto">
          <a:xfrm>
            <a:off x="357158" y="3000372"/>
            <a:ext cx="8382000" cy="585787"/>
          </a:xfrm>
          <a:prstGeom prst="rect">
            <a:avLst/>
          </a:prstGeom>
          <a:noFill/>
          <a:ln w="9525">
            <a:noFill/>
            <a:miter lim="800000"/>
          </a:ln>
        </p:spPr>
        <p:txBody>
          <a:bodyPr anchor="ctr">
            <a:spAutoFit/>
          </a:bodyPr>
          <a:lstStyle/>
          <a:p>
            <a:pPr>
              <a:spcBef>
                <a:spcPct val="20000"/>
              </a:spcBef>
            </a:pPr>
            <a:r>
              <a:rPr lang="zh-CN" altLang="en-US" sz="3200" b="1" kern="0" dirty="0">
                <a:solidFill>
                  <a:srgbClr val="9900CC"/>
                </a:solidFill>
                <a:latin typeface="华文新魏" pitchFamily="2" charset="-122"/>
                <a:ea typeface="华文新魏" pitchFamily="2" charset="-122"/>
                <a:cs typeface="+mj-cs"/>
              </a:rPr>
              <a:t>（二）劳动力商品的特点与货币转化为资本</a:t>
            </a:r>
            <a:endParaRPr lang="zh-CN" altLang="en-US" sz="3200" b="1" kern="0" dirty="0">
              <a:solidFill>
                <a:srgbClr val="9900CC"/>
              </a:solidFill>
              <a:latin typeface="华文新魏" pitchFamily="2" charset="-122"/>
              <a:ea typeface="华文新魏" pitchFamily="2"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22">
                                            <p:txEl>
                                              <p:pRg st="0" end="0"/>
                                            </p:txEl>
                                          </p:spTgt>
                                        </p:tgtEl>
                                        <p:attrNameLst>
                                          <p:attrName>style.visibility</p:attrName>
                                        </p:attrNameLst>
                                      </p:cBhvr>
                                      <p:to>
                                        <p:strVal val="visible"/>
                                      </p:to>
                                    </p:set>
                                    <p:anim calcmode="lin" valueType="num">
                                      <p:cBhvr additive="base">
                                        <p:cTn id="7" dur="500" fill="hold"/>
                                        <p:tgtEl>
                                          <p:spTgt spid="512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2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26">
                                            <p:txEl>
                                              <p:pRg st="0" end="0"/>
                                            </p:txEl>
                                          </p:spTgt>
                                        </p:tgtEl>
                                        <p:attrNameLst>
                                          <p:attrName>style.visibility</p:attrName>
                                        </p:attrNameLst>
                                      </p:cBhvr>
                                      <p:to>
                                        <p:strVal val="visible"/>
                                      </p:to>
                                    </p:set>
                                    <p:anim calcmode="lin" valueType="num">
                                      <p:cBhvr additive="base">
                                        <p:cTn id="13" dur="500" fill="hold"/>
                                        <p:tgtEl>
                                          <p:spTgt spid="5126">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2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128">
                                            <p:txEl>
                                              <p:pRg st="0" end="0"/>
                                            </p:txEl>
                                          </p:spTgt>
                                        </p:tgtEl>
                                        <p:attrNameLst>
                                          <p:attrName>style.visibility</p:attrName>
                                        </p:attrNameLst>
                                      </p:cBhvr>
                                      <p:to>
                                        <p:strVal val="visible"/>
                                      </p:to>
                                    </p:set>
                                    <p:anim calcmode="lin" valueType="num">
                                      <p:cBhvr additive="base">
                                        <p:cTn id="19" dur="500" fill="hold"/>
                                        <p:tgtEl>
                                          <p:spTgt spid="5128">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12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123">
                                            <p:txEl>
                                              <p:pRg st="0" end="0"/>
                                            </p:txEl>
                                          </p:spTgt>
                                        </p:tgtEl>
                                        <p:attrNameLst>
                                          <p:attrName>style.visibility</p:attrName>
                                        </p:attrNameLst>
                                      </p:cBhvr>
                                      <p:to>
                                        <p:strVal val="visible"/>
                                      </p:to>
                                    </p:set>
                                    <p:anim calcmode="lin" valueType="num">
                                      <p:cBhvr additive="base">
                                        <p:cTn id="25" dur="500" fill="hold"/>
                                        <p:tgtEl>
                                          <p:spTgt spid="5123">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1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129">
                                            <p:txEl>
                                              <p:pRg st="0" end="0"/>
                                            </p:txEl>
                                          </p:spTgt>
                                        </p:tgtEl>
                                        <p:attrNameLst>
                                          <p:attrName>style.visibility</p:attrName>
                                        </p:attrNameLst>
                                      </p:cBhvr>
                                      <p:to>
                                        <p:strVal val="visible"/>
                                      </p:to>
                                    </p:set>
                                    <p:anim calcmode="lin" valueType="num">
                                      <p:cBhvr additive="base">
                                        <p:cTn id="31" dur="500" fill="hold"/>
                                        <p:tgtEl>
                                          <p:spTgt spid="5129">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12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 calcmode="lin" valueType="num">
                                      <p:cBhvr additive="base">
                                        <p:cTn id="37"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5131">
                                            <p:txEl>
                                              <p:pRg st="0" end="0"/>
                                            </p:txEl>
                                          </p:spTgt>
                                        </p:tgtEl>
                                        <p:attrNameLst>
                                          <p:attrName>style.visibility</p:attrName>
                                        </p:attrNameLst>
                                      </p:cBhvr>
                                      <p:to>
                                        <p:strVal val="visible"/>
                                      </p:to>
                                    </p:set>
                                    <p:anim calcmode="lin" valueType="num">
                                      <p:cBhvr additive="base">
                                        <p:cTn id="43" dur="500" fill="hold"/>
                                        <p:tgtEl>
                                          <p:spTgt spid="5131">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1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5131">
                                            <p:txEl>
                                              <p:pRg st="1" end="1"/>
                                            </p:txEl>
                                          </p:spTgt>
                                        </p:tgtEl>
                                        <p:attrNameLst>
                                          <p:attrName>style.visibility</p:attrName>
                                        </p:attrNameLst>
                                      </p:cBhvr>
                                      <p:to>
                                        <p:strVal val="visible"/>
                                      </p:to>
                                    </p:set>
                                    <p:anim calcmode="lin" valueType="num">
                                      <p:cBhvr additive="base">
                                        <p:cTn id="49" dur="500" fill="hold"/>
                                        <p:tgtEl>
                                          <p:spTgt spid="5131">
                                            <p:txEl>
                                              <p:pRg st="1" end="1"/>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1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5132">
                                            <p:txEl>
                                              <p:pRg st="0" end="0"/>
                                            </p:txEl>
                                          </p:spTgt>
                                        </p:tgtEl>
                                        <p:attrNameLst>
                                          <p:attrName>style.visibility</p:attrName>
                                        </p:attrNameLst>
                                      </p:cBhvr>
                                      <p:to>
                                        <p:strVal val="visible"/>
                                      </p:to>
                                    </p:set>
                                    <p:anim calcmode="lin" valueType="num">
                                      <p:cBhvr additive="base">
                                        <p:cTn id="55" dur="500" fill="hold"/>
                                        <p:tgtEl>
                                          <p:spTgt spid="5132">
                                            <p:txEl>
                                              <p:pRg st="0" end="0"/>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513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dvAuto="0" build="p"/>
      <p:bldP spid="5123" grpId="0" build="p"/>
      <p:bldP spid="5126" grpId="0" build="p"/>
      <p:bldP spid="5128" grpId="0" build="p"/>
      <p:bldP spid="5129" grpId="0" build="p"/>
      <p:bldP spid="5131" grpId="0" build="p"/>
      <p:bldP spid="5132" grpId="0" build="p"/>
      <p:bldP spid="1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57158" y="2143116"/>
            <a:ext cx="8501121" cy="2308324"/>
          </a:xfrm>
          <a:prstGeom prst="rect">
            <a:avLst/>
          </a:prstGeom>
        </p:spPr>
        <p:txBody>
          <a:bodyPr wrap="square">
            <a:spAutoFit/>
          </a:bodyPr>
          <a:lstStyle/>
          <a:p>
            <a:pPr eaLnBrk="1" hangingPunct="1"/>
            <a:r>
              <a:rPr lang="zh-CN" altLang="en-US" sz="2400" b="1" dirty="0" smtClean="0">
                <a:solidFill>
                  <a:srgbClr val="FF0000"/>
                </a:solidFill>
                <a:latin typeface="楷体" panose="02010609060101010101" pitchFamily="49" charset="-122"/>
                <a:ea typeface="楷体" panose="02010609060101010101" pitchFamily="49" charset="-122"/>
              </a:rPr>
              <a:t>劳动力使用价值</a:t>
            </a:r>
            <a:r>
              <a:rPr lang="zh-CN" altLang="en-US" sz="2400" b="1" dirty="0" smtClean="0">
                <a:solidFill>
                  <a:srgbClr val="000000"/>
                </a:solidFill>
                <a:latin typeface="楷体" panose="02010609060101010101" pitchFamily="49" charset="-122"/>
                <a:ea typeface="楷体" panose="02010609060101010101" pitchFamily="49" charset="-122"/>
              </a:rPr>
              <a:t>的消费不是价值的消失，而是价值和剩余价值的创造，它</a:t>
            </a:r>
            <a:r>
              <a:rPr lang="zh-CN" altLang="en-US" sz="2400" b="1" dirty="0" smtClean="0">
                <a:solidFill>
                  <a:srgbClr val="FF0000"/>
                </a:solidFill>
                <a:latin typeface="楷体" panose="02010609060101010101" pitchFamily="49" charset="-122"/>
                <a:ea typeface="楷体" panose="02010609060101010101" pitchFamily="49" charset="-122"/>
              </a:rPr>
              <a:t>是价值的源泉</a:t>
            </a:r>
            <a:r>
              <a:rPr lang="zh-CN" altLang="en-US" sz="2400" b="1" dirty="0" smtClean="0">
                <a:solidFill>
                  <a:srgbClr val="000000"/>
                </a:solidFill>
                <a:latin typeface="楷体" panose="02010609060101010101" pitchFamily="49" charset="-122"/>
                <a:ea typeface="楷体" panose="02010609060101010101" pitchFamily="49" charset="-122"/>
              </a:rPr>
              <a:t>。劳动创造的价值</a:t>
            </a:r>
            <a:r>
              <a:rPr lang="zh-CN" altLang="en-US" sz="2400" b="1" dirty="0" smtClean="0">
                <a:solidFill>
                  <a:srgbClr val="FF0000"/>
                </a:solidFill>
                <a:latin typeface="楷体" panose="02010609060101010101" pitchFamily="49" charset="-122"/>
                <a:ea typeface="楷体" panose="02010609060101010101" pitchFamily="49" charset="-122"/>
              </a:rPr>
              <a:t>始终大于</a:t>
            </a:r>
            <a:r>
              <a:rPr lang="zh-CN" altLang="en-US" sz="2400" b="1" dirty="0" smtClean="0">
                <a:solidFill>
                  <a:srgbClr val="000000"/>
                </a:solidFill>
                <a:latin typeface="楷体" panose="02010609060101010101" pitchFamily="49" charset="-122"/>
                <a:ea typeface="楷体" panose="02010609060101010101" pitchFamily="49" charset="-122"/>
              </a:rPr>
              <a:t>劳动力本身的价值。</a:t>
            </a:r>
            <a:endParaRPr lang="en-US" altLang="zh-CN" sz="2400" b="1" dirty="0" smtClean="0">
              <a:solidFill>
                <a:srgbClr val="000000"/>
              </a:solidFill>
              <a:latin typeface="楷体" panose="02010609060101010101" pitchFamily="49" charset="-122"/>
              <a:ea typeface="楷体" panose="02010609060101010101" pitchFamily="49" charset="-122"/>
            </a:endParaRPr>
          </a:p>
          <a:p>
            <a:pPr eaLnBrk="1" hangingPunct="1"/>
            <a:r>
              <a:rPr lang="zh-CN" altLang="en-US" sz="2400" b="1" dirty="0" smtClean="0">
                <a:solidFill>
                  <a:srgbClr val="FF0000"/>
                </a:solidFill>
                <a:latin typeface="楷体" panose="02010609060101010101" pitchFamily="49" charset="-122"/>
                <a:ea typeface="楷体" panose="02010609060101010101" pitchFamily="49" charset="-122"/>
              </a:rPr>
              <a:t>货币</a:t>
            </a:r>
            <a:r>
              <a:rPr lang="zh-CN" altLang="en-US" sz="2400" b="1" dirty="0" smtClean="0">
                <a:solidFill>
                  <a:srgbClr val="000000"/>
                </a:solidFill>
                <a:latin typeface="楷体" panose="02010609060101010101" pitchFamily="49" charset="-122"/>
                <a:ea typeface="楷体" panose="02010609060101010101" pitchFamily="49" charset="-122"/>
              </a:rPr>
              <a:t>所有者购买劳动力，不仅能够</a:t>
            </a:r>
            <a:r>
              <a:rPr lang="zh-CN" altLang="en-US" sz="2400" b="1" dirty="0" smtClean="0">
                <a:solidFill>
                  <a:srgbClr val="FF0000"/>
                </a:solidFill>
                <a:latin typeface="楷体" panose="02010609060101010101" pitchFamily="49" charset="-122"/>
                <a:ea typeface="楷体" panose="02010609060101010101" pitchFamily="49" charset="-122"/>
              </a:rPr>
              <a:t>收回</a:t>
            </a:r>
            <a:r>
              <a:rPr lang="zh-CN" altLang="en-US" sz="2400" b="1" dirty="0" smtClean="0">
                <a:solidFill>
                  <a:srgbClr val="000000"/>
                </a:solidFill>
                <a:latin typeface="楷体" panose="02010609060101010101" pitchFamily="49" charset="-122"/>
                <a:ea typeface="楷体" panose="02010609060101010101" pitchFamily="49" charset="-122"/>
              </a:rPr>
              <a:t>他购买劳动力时</a:t>
            </a:r>
            <a:r>
              <a:rPr lang="zh-CN" altLang="en-US" sz="2400" b="1" dirty="0" smtClean="0">
                <a:solidFill>
                  <a:srgbClr val="FF0000"/>
                </a:solidFill>
                <a:latin typeface="楷体" panose="02010609060101010101" pitchFamily="49" charset="-122"/>
                <a:ea typeface="楷体" panose="02010609060101010101" pitchFamily="49" charset="-122"/>
              </a:rPr>
              <a:t>支付的价值</a:t>
            </a:r>
            <a:r>
              <a:rPr lang="zh-CN" altLang="en-US" sz="2400" b="1" dirty="0" smtClean="0">
                <a:solidFill>
                  <a:srgbClr val="000000"/>
                </a:solidFill>
                <a:latin typeface="楷体" panose="02010609060101010101" pitchFamily="49" charset="-122"/>
                <a:ea typeface="楷体" panose="02010609060101010101" pitchFamily="49" charset="-122"/>
              </a:rPr>
              <a:t>，还能够得到一个</a:t>
            </a:r>
            <a:r>
              <a:rPr lang="zh-CN" altLang="en-US" sz="2400" b="1" dirty="0" smtClean="0">
                <a:solidFill>
                  <a:srgbClr val="FF0000"/>
                </a:solidFill>
                <a:latin typeface="楷体" panose="02010609060101010101" pitchFamily="49" charset="-122"/>
                <a:ea typeface="楷体" panose="02010609060101010101" pitchFamily="49" charset="-122"/>
              </a:rPr>
              <a:t>增殖的价值</a:t>
            </a:r>
            <a:r>
              <a:rPr lang="zh-CN" altLang="en-US" sz="2400" b="1" dirty="0" smtClean="0">
                <a:solidFill>
                  <a:srgbClr val="000000"/>
                </a:solidFill>
                <a:latin typeface="楷体" panose="02010609060101010101" pitchFamily="49" charset="-122"/>
                <a:ea typeface="楷体" panose="02010609060101010101" pitchFamily="49" charset="-122"/>
              </a:rPr>
              <a:t>，即</a:t>
            </a:r>
            <a:r>
              <a:rPr lang="zh-CN" altLang="en-US" sz="2400" b="1" dirty="0" smtClean="0">
                <a:solidFill>
                  <a:srgbClr val="FF0000"/>
                </a:solidFill>
                <a:latin typeface="楷体" panose="02010609060101010101" pitchFamily="49" charset="-122"/>
                <a:ea typeface="楷体" panose="02010609060101010101" pitchFamily="49" charset="-122"/>
              </a:rPr>
              <a:t>剩余价值</a:t>
            </a:r>
            <a:r>
              <a:rPr lang="zh-CN" altLang="en-US" sz="2400" b="1" dirty="0" smtClean="0">
                <a:solidFill>
                  <a:srgbClr val="000000"/>
                </a:solidFill>
                <a:latin typeface="楷体" panose="02010609060101010101" pitchFamily="49" charset="-122"/>
                <a:ea typeface="楷体" panose="02010609060101010101" pitchFamily="49" charset="-122"/>
              </a:rPr>
              <a:t>。当货币购买的劳动力带来剩余价值，货币就变成了资本。</a:t>
            </a:r>
            <a:endParaRPr lang="en-US" altLang="zh-CN" sz="2400" b="1" dirty="0">
              <a:solidFill>
                <a:srgbClr val="000000"/>
              </a:solidFill>
              <a:latin typeface="楷体" panose="02010609060101010101" pitchFamily="49" charset="-122"/>
              <a:ea typeface="楷体" panose="02010609060101010101" pitchFamily="49" charset="-122"/>
            </a:endParaRPr>
          </a:p>
        </p:txBody>
      </p:sp>
      <p:sp>
        <p:nvSpPr>
          <p:cNvPr id="17" name="Rectangle 2"/>
          <p:cNvSpPr txBox="1">
            <a:spLocks noChangeArrowheads="1"/>
          </p:cNvSpPr>
          <p:nvPr/>
        </p:nvSpPr>
        <p:spPr>
          <a:xfrm>
            <a:off x="428596" y="1000108"/>
            <a:ext cx="8358246" cy="928694"/>
          </a:xfrm>
          <a:prstGeom prst="rect">
            <a:avLst/>
          </a:prstGeom>
        </p:spPr>
        <p:txBody>
          <a:bodyPr/>
          <a:lstStyle/>
          <a:p>
            <a:pPr>
              <a:lnSpc>
                <a:spcPct val="90000"/>
              </a:lnSpc>
              <a:defRPr/>
            </a:pPr>
            <a:r>
              <a:rPr kumimoji="0" lang="zh-CN" altLang="en-US" sz="3200" b="1"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mj-cs"/>
              </a:rPr>
              <a:t>劳动力的</a:t>
            </a:r>
            <a:r>
              <a:rPr kumimoji="0" lang="zh-CN" altLang="en-US" sz="3200" b="1" i="0" u="none" strike="noStrike" kern="0" cap="none" spc="0" normalizeH="0" baseline="0" noProof="0" dirty="0" smtClean="0">
                <a:ln>
                  <a:noFill/>
                </a:ln>
                <a:solidFill>
                  <a:srgbClr val="FF0000"/>
                </a:solidFill>
                <a:effectLst/>
                <a:uLnTx/>
                <a:uFillTx/>
                <a:latin typeface="楷体" panose="02010609060101010101" pitchFamily="49" charset="-122"/>
                <a:ea typeface="楷体" panose="02010609060101010101" pitchFamily="49" charset="-122"/>
                <a:cs typeface="+mj-cs"/>
              </a:rPr>
              <a:t>使用价值</a:t>
            </a:r>
            <a:r>
              <a:rPr kumimoji="0" lang="zh-CN" altLang="en-US" sz="3200" b="1"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mj-cs"/>
              </a:rPr>
              <a:t>：</a:t>
            </a:r>
            <a:r>
              <a:rPr kumimoji="0" lang="zh-CN" altLang="en-US" sz="2800" b="1"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mj-cs"/>
              </a:rPr>
              <a:t>即</a:t>
            </a:r>
            <a:r>
              <a:rPr lang="zh-CN" altLang="en-US" sz="2800" b="1" dirty="0" smtClean="0">
                <a:solidFill>
                  <a:srgbClr val="000000"/>
                </a:solidFill>
                <a:latin typeface="楷体" panose="02010609060101010101" pitchFamily="49" charset="-122"/>
                <a:ea typeface="楷体" panose="02010609060101010101" pitchFamily="49" charset="-122"/>
              </a:rPr>
              <a:t>劳动力的</a:t>
            </a:r>
            <a:r>
              <a:rPr lang="zh-CN" altLang="en-US" sz="2800" b="1" dirty="0" smtClean="0">
                <a:solidFill>
                  <a:srgbClr val="FF0000"/>
                </a:solidFill>
                <a:latin typeface="楷体" panose="02010609060101010101" pitchFamily="49" charset="-122"/>
                <a:ea typeface="楷体" panose="02010609060101010101" pitchFamily="49" charset="-122"/>
              </a:rPr>
              <a:t>支出</a:t>
            </a:r>
            <a:r>
              <a:rPr lang="zh-CN" altLang="en-US" sz="2800" b="1" dirty="0" smtClean="0">
                <a:solidFill>
                  <a:srgbClr val="000000"/>
                </a:solidFill>
                <a:latin typeface="楷体" panose="02010609060101010101" pitchFamily="49" charset="-122"/>
                <a:ea typeface="楷体" panose="02010609060101010101" pitchFamily="49" charset="-122"/>
              </a:rPr>
              <a:t>，就是</a:t>
            </a:r>
            <a:r>
              <a:rPr lang="zh-CN" altLang="en-US" sz="2800" b="1" dirty="0" smtClean="0">
                <a:solidFill>
                  <a:srgbClr val="FF0000"/>
                </a:solidFill>
                <a:latin typeface="楷体" panose="02010609060101010101" pitchFamily="49" charset="-122"/>
                <a:ea typeface="楷体" panose="02010609060101010101" pitchFamily="49" charset="-122"/>
              </a:rPr>
              <a:t>劳动</a:t>
            </a:r>
            <a:r>
              <a:rPr lang="zh-CN" altLang="en-US" sz="2800" b="1" dirty="0" smtClean="0">
                <a:solidFill>
                  <a:srgbClr val="000000"/>
                </a:solidFill>
                <a:latin typeface="楷体" panose="02010609060101010101" pitchFamily="49" charset="-122"/>
                <a:ea typeface="楷体" panose="02010609060101010101" pitchFamily="49" charset="-122"/>
              </a:rPr>
              <a:t>，即</a:t>
            </a:r>
            <a:r>
              <a:rPr lang="zh-CN" altLang="en-US" sz="2800" b="1" dirty="0" smtClean="0">
                <a:solidFill>
                  <a:srgbClr val="FF0000"/>
                </a:solidFill>
                <a:latin typeface="楷体" panose="02010609060101010101" pitchFamily="49" charset="-122"/>
                <a:ea typeface="楷体" panose="02010609060101010101" pitchFamily="49" charset="-122"/>
              </a:rPr>
              <a:t>创造价值的能力</a:t>
            </a:r>
            <a:r>
              <a:rPr lang="zh-CN" altLang="en-US" sz="2800" b="1" dirty="0" smtClean="0">
                <a:solidFill>
                  <a:srgbClr val="000000"/>
                </a:solidFill>
                <a:latin typeface="楷体" panose="02010609060101010101" pitchFamily="49" charset="-122"/>
                <a:ea typeface="楷体" panose="02010609060101010101" pitchFamily="49" charset="-122"/>
              </a:rPr>
              <a:t>。</a:t>
            </a:r>
            <a:endParaRPr lang="en-US" altLang="zh-CN" sz="2800" b="1" dirty="0" smtClean="0">
              <a:solidFill>
                <a:srgbClr val="000000"/>
              </a:solidFill>
              <a:latin typeface="楷体" panose="02010609060101010101" pitchFamily="49" charset="-122"/>
              <a:ea typeface="楷体" panose="02010609060101010101" pitchFamily="49" charset="-122"/>
            </a:endParaRPr>
          </a:p>
          <a:p>
            <a:pPr marL="0" marR="0" lvl="0" indent="0" algn="l" defTabSz="914400" rtl="0" eaLnBrk="1" fontAlgn="base" latinLnBrk="0" hangingPunct="1">
              <a:lnSpc>
                <a:spcPct val="90000"/>
              </a:lnSpc>
              <a:spcBef>
                <a:spcPct val="0"/>
              </a:spcBef>
              <a:spcAft>
                <a:spcPct val="0"/>
              </a:spcAft>
              <a:buClrTx/>
              <a:buSzTx/>
              <a:buFontTx/>
              <a:buNone/>
              <a:defRPr/>
            </a:pPr>
            <a:endParaRPr kumimoji="0" lang="zh-CN" altLang="en-US" sz="3200" b="1"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mj-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algn="l" eaLnBrk="1" hangingPunct="1"/>
            <a:r>
              <a:rPr lang="zh-CN" altLang="en-US" sz="3600" b="1" dirty="0" smtClean="0">
                <a:solidFill>
                  <a:srgbClr val="0000FF"/>
                </a:solidFill>
                <a:effectLst/>
                <a:latin typeface="华文新魏" pitchFamily="2" charset="-122"/>
                <a:ea typeface="华文新魏" pitchFamily="2" charset="-122"/>
              </a:rPr>
              <a:t>三、生产剩余价值是资本主义生产方式的绝对规律</a:t>
            </a:r>
            <a:endParaRPr lang="zh-CN" altLang="en-US" sz="3600" b="1" dirty="0" smtClean="0">
              <a:solidFill>
                <a:srgbClr val="0000FF"/>
              </a:solidFill>
              <a:effectLst/>
              <a:latin typeface="华文新魏" pitchFamily="2" charset="-122"/>
              <a:ea typeface="华文新魏" pitchFamily="2" charset="-122"/>
            </a:endParaRPr>
          </a:p>
        </p:txBody>
      </p:sp>
      <p:sp>
        <p:nvSpPr>
          <p:cNvPr id="75779" name="Rectangle 3"/>
          <p:cNvSpPr>
            <a:spLocks noGrp="1" noChangeArrowheads="1"/>
          </p:cNvSpPr>
          <p:nvPr>
            <p:ph idx="1"/>
          </p:nvPr>
        </p:nvSpPr>
        <p:spPr>
          <a:xfrm>
            <a:off x="304800" y="1524000"/>
            <a:ext cx="8540750" cy="5029200"/>
          </a:xfrm>
        </p:spPr>
        <p:txBody>
          <a:bodyPr/>
          <a:lstStyle/>
          <a:p>
            <a:pPr eaLnBrk="1" hangingPunct="1"/>
            <a:r>
              <a:rPr lang="zh-CN" altLang="en-US" sz="2800" b="1" dirty="0" smtClean="0">
                <a:latin typeface="楷体" panose="02010609060101010101" pitchFamily="49" charset="-122"/>
                <a:ea typeface="楷体" panose="02010609060101010101" pitchFamily="49" charset="-122"/>
              </a:rPr>
              <a:t>资本主义生产的</a:t>
            </a:r>
            <a:r>
              <a:rPr lang="zh-CN" altLang="en-US" sz="2800" b="1" u="sng" dirty="0" smtClean="0">
                <a:solidFill>
                  <a:srgbClr val="FF0000"/>
                </a:solidFill>
                <a:latin typeface="楷体" panose="02010609060101010101" pitchFamily="49" charset="-122"/>
                <a:ea typeface="楷体" panose="02010609060101010101" pitchFamily="49" charset="-122"/>
              </a:rPr>
              <a:t>直接目的和决定性动机：无休止</a:t>
            </a:r>
            <a:r>
              <a:rPr lang="zh-CN" altLang="en-US" sz="2800" b="1" u="sng" dirty="0" smtClean="0">
                <a:solidFill>
                  <a:srgbClr val="FF0000"/>
                </a:solidFill>
                <a:latin typeface="楷体" panose="02010609060101010101" pitchFamily="49" charset="-122"/>
                <a:ea typeface="楷体" panose="02010609060101010101" pitchFamily="49" charset="-122"/>
              </a:rPr>
              <a:t>地获取</a:t>
            </a:r>
            <a:r>
              <a:rPr lang="zh-CN" altLang="en-US" sz="2800" b="1" u="sng" dirty="0" smtClean="0">
                <a:solidFill>
                  <a:srgbClr val="FF0000"/>
                </a:solidFill>
                <a:latin typeface="楷体" panose="02010609060101010101" pitchFamily="49" charset="-122"/>
                <a:ea typeface="楷体" panose="02010609060101010101" pitchFamily="49" charset="-122"/>
              </a:rPr>
              <a:t>尽可能多的</a:t>
            </a:r>
            <a:r>
              <a:rPr lang="zh-CN" altLang="en-US" sz="2800" b="1" u="sng" dirty="0" smtClean="0">
                <a:solidFill>
                  <a:srgbClr val="00B050"/>
                </a:solidFill>
                <a:latin typeface="楷体" panose="02010609060101010101" pitchFamily="49" charset="-122"/>
                <a:ea typeface="楷体" panose="02010609060101010101" pitchFamily="49" charset="-122"/>
              </a:rPr>
              <a:t>剩余价值。</a:t>
            </a:r>
            <a:endParaRPr lang="zh-CN" altLang="en-US" sz="2800" b="1" u="sng" dirty="0" smtClean="0">
              <a:solidFill>
                <a:srgbClr val="00B050"/>
              </a:solidFill>
              <a:latin typeface="楷体" panose="02010609060101010101" pitchFamily="49" charset="-122"/>
              <a:ea typeface="楷体" panose="02010609060101010101" pitchFamily="49" charset="-122"/>
            </a:endParaRPr>
          </a:p>
          <a:p>
            <a:pPr eaLnBrk="1" hangingPunct="1">
              <a:buFontTx/>
              <a:buNone/>
            </a:pPr>
            <a:r>
              <a:rPr lang="zh-CN" altLang="en-US" b="1" dirty="0" smtClean="0">
                <a:solidFill>
                  <a:srgbClr val="0000FF"/>
                </a:solidFill>
                <a:latin typeface="楷体" panose="02010609060101010101" pitchFamily="49" charset="-122"/>
                <a:ea typeface="楷体" panose="02010609060101010101" pitchFamily="49" charset="-122"/>
              </a:rPr>
              <a:t>（一）剩余价值的生产过程和资本的不同部分在剩余价值生产中的作用</a:t>
            </a:r>
            <a:endParaRPr lang="zh-CN" altLang="en-US" b="1" dirty="0" smtClean="0">
              <a:solidFill>
                <a:srgbClr val="0000FF"/>
              </a:solidFill>
              <a:latin typeface="楷体" panose="02010609060101010101" pitchFamily="49" charset="-122"/>
              <a:ea typeface="楷体" panose="02010609060101010101" pitchFamily="49" charset="-122"/>
            </a:endParaRPr>
          </a:p>
          <a:p>
            <a:pPr eaLnBrk="1" hangingPunct="1"/>
            <a:r>
              <a:rPr lang="zh-CN" altLang="en-US" sz="2800" b="1" dirty="0" smtClean="0">
                <a:latin typeface="楷体" panose="02010609060101010101" pitchFamily="49" charset="-122"/>
                <a:ea typeface="楷体" panose="02010609060101010101" pitchFamily="49" charset="-122"/>
              </a:rPr>
              <a:t>资本主义生产过程的</a:t>
            </a:r>
            <a:r>
              <a:rPr lang="zh-CN" altLang="en-US" sz="2800" b="1" dirty="0" smtClean="0">
                <a:solidFill>
                  <a:srgbClr val="FF0000"/>
                </a:solidFill>
                <a:latin typeface="楷体" panose="02010609060101010101" pitchFamily="49" charset="-122"/>
                <a:ea typeface="楷体" panose="02010609060101010101" pitchFamily="49" charset="-122"/>
              </a:rPr>
              <a:t>二重性</a:t>
            </a:r>
            <a:r>
              <a:rPr lang="zh-CN" altLang="en-US" sz="2800" b="1" dirty="0" smtClean="0">
                <a:latin typeface="楷体" panose="02010609060101010101" pitchFamily="49" charset="-122"/>
                <a:ea typeface="楷体" panose="02010609060101010101" pitchFamily="49" charset="-122"/>
              </a:rPr>
              <a:t>：</a:t>
            </a:r>
            <a:r>
              <a:rPr lang="zh-CN" altLang="en-US" sz="2800" b="1" dirty="0" smtClean="0">
                <a:solidFill>
                  <a:srgbClr val="FF0000"/>
                </a:solidFill>
                <a:latin typeface="楷体" panose="02010609060101010101" pitchFamily="49" charset="-122"/>
                <a:ea typeface="楷体" panose="02010609060101010101" pitchFamily="49" charset="-122"/>
              </a:rPr>
              <a:t>生产物质资料</a:t>
            </a:r>
            <a:r>
              <a:rPr lang="zh-CN" altLang="en-US" sz="2800" b="1" dirty="0" smtClean="0">
                <a:solidFill>
                  <a:schemeClr val="accent4"/>
                </a:solidFill>
                <a:latin typeface="楷体" panose="02010609060101010101" pitchFamily="49" charset="-122"/>
                <a:ea typeface="楷体" panose="02010609060101010101" pitchFamily="49" charset="-122"/>
              </a:rPr>
              <a:t>的劳动过程</a:t>
            </a:r>
            <a:r>
              <a:rPr lang="zh-CN" altLang="en-US" sz="2800" b="1" dirty="0" smtClean="0">
                <a:latin typeface="楷体" panose="02010609060101010101" pitchFamily="49" charset="-122"/>
                <a:ea typeface="楷体" panose="02010609060101010101" pitchFamily="49" charset="-122"/>
              </a:rPr>
              <a:t>（即</a:t>
            </a:r>
            <a:r>
              <a:rPr lang="zh-CN" altLang="en-US" sz="2800" b="1" u="sng" dirty="0" smtClean="0">
                <a:latin typeface="楷体" panose="02010609060101010101" pitchFamily="49" charset="-122"/>
                <a:ea typeface="楷体" panose="02010609060101010101" pitchFamily="49" charset="-122"/>
              </a:rPr>
              <a:t>价值</a:t>
            </a:r>
            <a:r>
              <a:rPr lang="zh-CN" altLang="en-US" sz="2800" b="1" u="sng" dirty="0" smtClean="0">
                <a:latin typeface="楷体" panose="02010609060101010101" pitchFamily="49" charset="-122"/>
                <a:ea typeface="楷体" panose="02010609060101010101" pitchFamily="49" charset="-122"/>
              </a:rPr>
              <a:t>形成</a:t>
            </a:r>
            <a:r>
              <a:rPr lang="zh-CN" altLang="en-US" sz="2800" b="1" dirty="0" smtClean="0">
                <a:latin typeface="楷体" panose="02010609060101010101" pitchFamily="49" charset="-122"/>
                <a:ea typeface="楷体" panose="02010609060101010101" pitchFamily="49" charset="-122"/>
              </a:rPr>
              <a:t>过程）</a:t>
            </a:r>
            <a:r>
              <a:rPr lang="zh-CN" altLang="en-US" sz="2800" b="1" dirty="0" smtClean="0">
                <a:latin typeface="楷体" panose="02010609060101010101" pitchFamily="49" charset="-122"/>
                <a:ea typeface="楷体" panose="02010609060101010101" pitchFamily="49" charset="-122"/>
              </a:rPr>
              <a:t>和</a:t>
            </a:r>
            <a:r>
              <a:rPr lang="zh-CN" altLang="en-US" sz="2800" b="1" dirty="0" smtClean="0">
                <a:solidFill>
                  <a:srgbClr val="FF0000"/>
                </a:solidFill>
                <a:latin typeface="楷体" panose="02010609060101010101" pitchFamily="49" charset="-122"/>
                <a:ea typeface="楷体" panose="02010609060101010101" pitchFamily="49" charset="-122"/>
              </a:rPr>
              <a:t>生产剩余价值</a:t>
            </a:r>
            <a:r>
              <a:rPr lang="zh-CN" altLang="en-US" sz="2800" b="1" dirty="0" smtClean="0">
                <a:latin typeface="楷体" panose="02010609060101010101" pitchFamily="49" charset="-122"/>
                <a:ea typeface="楷体" panose="02010609060101010101" pitchFamily="49" charset="-122"/>
              </a:rPr>
              <a:t>的过程，（即</a:t>
            </a:r>
            <a:r>
              <a:rPr lang="zh-CN" altLang="en-US" sz="2800" b="1" u="sng" dirty="0" smtClean="0">
                <a:latin typeface="楷体" panose="02010609060101010101" pitchFamily="49" charset="-122"/>
                <a:ea typeface="楷体" panose="02010609060101010101" pitchFamily="49" charset="-122"/>
              </a:rPr>
              <a:t>价值</a:t>
            </a:r>
            <a:r>
              <a:rPr lang="zh-CN" altLang="en-US" sz="2800" b="1" u="sng" dirty="0" smtClean="0">
                <a:latin typeface="楷体" panose="02010609060101010101" pitchFamily="49" charset="-122"/>
                <a:ea typeface="楷体" panose="02010609060101010101" pitchFamily="49" charset="-122"/>
              </a:rPr>
              <a:t>增值</a:t>
            </a:r>
            <a:r>
              <a:rPr lang="zh-CN" altLang="en-US" sz="2800" b="1" dirty="0" smtClean="0">
                <a:latin typeface="楷体" panose="02010609060101010101" pitchFamily="49" charset="-122"/>
                <a:ea typeface="楷体" panose="02010609060101010101" pitchFamily="49" charset="-122"/>
              </a:rPr>
              <a:t>过程）的</a:t>
            </a:r>
            <a:r>
              <a:rPr lang="zh-CN" altLang="en-US" sz="2800" b="1" dirty="0" smtClean="0">
                <a:latin typeface="楷体" panose="02010609060101010101" pitchFamily="49" charset="-122"/>
                <a:ea typeface="楷体" panose="02010609060101010101" pitchFamily="49" charset="-122"/>
              </a:rPr>
              <a:t>统一。</a:t>
            </a:r>
            <a:endParaRPr lang="zh-CN" altLang="en-US" sz="2800" b="1" dirty="0" smtClean="0">
              <a:latin typeface="楷体" panose="02010609060101010101" pitchFamily="49" charset="-122"/>
              <a:ea typeface="楷体" panose="02010609060101010101" pitchFamily="49" charset="-122"/>
            </a:endParaRPr>
          </a:p>
          <a:p>
            <a:pPr eaLnBrk="1" hangingPunct="1"/>
            <a:r>
              <a:rPr lang="zh-CN" altLang="en-US" sz="2800" b="1" dirty="0" smtClean="0">
                <a:latin typeface="楷体" panose="02010609060101010101" pitchFamily="49" charset="-122"/>
                <a:ea typeface="楷体" panose="02010609060101010101" pitchFamily="49" charset="-122"/>
              </a:rPr>
              <a:t>资本主义劳动过程的</a:t>
            </a:r>
            <a:r>
              <a:rPr lang="zh-CN" altLang="en-US" sz="2800" b="1" dirty="0" smtClean="0">
                <a:solidFill>
                  <a:srgbClr val="FF0000"/>
                </a:solidFill>
                <a:latin typeface="楷体" panose="02010609060101010101" pitchFamily="49" charset="-122"/>
                <a:ea typeface="楷体" panose="02010609060101010101" pitchFamily="49" charset="-122"/>
              </a:rPr>
              <a:t>特点</a:t>
            </a:r>
            <a:r>
              <a:rPr lang="zh-CN" altLang="en-US" sz="2800" b="1" dirty="0" smtClean="0">
                <a:latin typeface="楷体" panose="02010609060101010101" pitchFamily="49" charset="-122"/>
                <a:ea typeface="楷体" panose="02010609060101010101" pitchFamily="49" charset="-122"/>
              </a:rPr>
              <a:t>：</a:t>
            </a:r>
            <a:endParaRPr lang="zh-CN" altLang="en-US" sz="2800" b="1" dirty="0" smtClean="0">
              <a:latin typeface="楷体" panose="02010609060101010101" pitchFamily="49" charset="-122"/>
              <a:ea typeface="楷体" panose="02010609060101010101" pitchFamily="49" charset="-122"/>
            </a:endParaRPr>
          </a:p>
          <a:p>
            <a:pPr eaLnBrk="1" hangingPunct="1">
              <a:buFontTx/>
              <a:buNone/>
            </a:pPr>
            <a:r>
              <a:rPr lang="zh-CN" altLang="en-US" sz="2400" b="1" dirty="0" smtClean="0">
                <a:latin typeface="楷体" panose="02010609060101010101" pitchFamily="49" charset="-122"/>
                <a:ea typeface="楷体" panose="02010609060101010101" pitchFamily="49" charset="-122"/>
              </a:rPr>
              <a:t>（</a:t>
            </a:r>
            <a:r>
              <a:rPr lang="zh-CN" altLang="zh-CN" sz="2400" b="1" dirty="0" smtClean="0">
                <a:latin typeface="楷体" panose="02010609060101010101" pitchFamily="49" charset="-122"/>
                <a:ea typeface="楷体" panose="02010609060101010101" pitchFamily="49" charset="-122"/>
              </a:rPr>
              <a:t>1</a:t>
            </a:r>
            <a:r>
              <a:rPr lang="zh-CN" altLang="en-US" sz="2400" b="1" dirty="0" smtClean="0">
                <a:latin typeface="楷体" panose="02010609060101010101" pitchFamily="49" charset="-122"/>
                <a:ea typeface="楷体" panose="02010609060101010101" pitchFamily="49" charset="-122"/>
              </a:rPr>
              <a:t>）工人在资本家的监督下</a:t>
            </a:r>
            <a:r>
              <a:rPr lang="zh-CN" altLang="en-US" sz="2400" b="1" dirty="0" smtClean="0">
                <a:latin typeface="楷体" panose="02010609060101010101" pitchFamily="49" charset="-122"/>
                <a:ea typeface="楷体" panose="02010609060101010101" pitchFamily="49" charset="-122"/>
              </a:rPr>
              <a:t>劳动，其劳动隶属于资本家。</a:t>
            </a:r>
            <a:endParaRPr lang="zh-CN" altLang="en-US" sz="2400" b="1" dirty="0" smtClean="0">
              <a:latin typeface="楷体" panose="02010609060101010101" pitchFamily="49" charset="-122"/>
              <a:ea typeface="楷体" panose="02010609060101010101" pitchFamily="49" charset="-122"/>
            </a:endParaRPr>
          </a:p>
          <a:p>
            <a:pPr eaLnBrk="1" hangingPunct="1">
              <a:buFontTx/>
              <a:buNone/>
            </a:pPr>
            <a:r>
              <a:rPr lang="zh-CN" altLang="en-US" sz="2400" b="1" dirty="0" smtClean="0">
                <a:latin typeface="楷体" panose="02010609060101010101" pitchFamily="49" charset="-122"/>
                <a:ea typeface="楷体" panose="02010609060101010101" pitchFamily="49" charset="-122"/>
              </a:rPr>
              <a:t>（</a:t>
            </a:r>
            <a:r>
              <a:rPr lang="zh-CN" altLang="zh-CN" sz="2400" b="1" dirty="0" smtClean="0">
                <a:latin typeface="楷体" panose="02010609060101010101" pitchFamily="49" charset="-122"/>
                <a:ea typeface="楷体" panose="02010609060101010101" pitchFamily="49" charset="-122"/>
              </a:rPr>
              <a:t>2</a:t>
            </a:r>
            <a:r>
              <a:rPr lang="zh-CN" altLang="en-US" sz="2400" b="1" dirty="0" smtClean="0">
                <a:latin typeface="楷体" panose="02010609060101010101" pitchFamily="49" charset="-122"/>
                <a:ea typeface="楷体" panose="02010609060101010101" pitchFamily="49" charset="-122"/>
              </a:rPr>
              <a:t>）劳动的成果或产品全部归资本家所有。</a:t>
            </a:r>
            <a:endParaRPr lang="zh-CN" altLang="en-US" sz="2400" b="1" dirty="0" smtClean="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9217"/>
          <p:cNvSpPr>
            <a:spLocks noGrp="1" noRot="1" noChangeArrowheads="1"/>
          </p:cNvSpPr>
          <p:nvPr>
            <p:ph idx="1"/>
          </p:nvPr>
        </p:nvSpPr>
        <p:spPr>
          <a:xfrm>
            <a:off x="285720" y="2214554"/>
            <a:ext cx="4897437" cy="2928958"/>
          </a:xfrm>
          <a:solidFill>
            <a:srgbClr val="CCFFCC"/>
          </a:solidFill>
          <a:ln w="28575">
            <a:solidFill>
              <a:srgbClr val="FF0000"/>
            </a:solidFill>
          </a:ln>
        </p:spPr>
        <p:txBody>
          <a:bodyPr/>
          <a:lstStyle/>
          <a:p>
            <a:pPr>
              <a:lnSpc>
                <a:spcPct val="125000"/>
              </a:lnSpc>
              <a:spcBef>
                <a:spcPct val="0"/>
              </a:spcBef>
              <a:buFontTx/>
              <a:buNone/>
            </a:pPr>
            <a:r>
              <a:rPr lang="zh-CN" altLang="en-US" sz="2800" b="1" dirty="0" smtClean="0">
                <a:solidFill>
                  <a:srgbClr val="0000FF"/>
                </a:solidFill>
                <a:latin typeface="黑体" panose="02010609060101010101" pitchFamily="49" charset="-122"/>
                <a:ea typeface="黑体" panose="02010609060101010101" pitchFamily="49" charset="-122"/>
              </a:rPr>
              <a:t>第一节 商品经济和价值规律</a:t>
            </a:r>
            <a:endParaRPr lang="zh-CN" altLang="en-US" sz="2800" b="1" dirty="0" smtClean="0">
              <a:solidFill>
                <a:srgbClr val="0000FF"/>
              </a:solidFill>
              <a:latin typeface="黑体" panose="02010609060101010101" pitchFamily="49" charset="-122"/>
              <a:ea typeface="黑体" panose="02010609060101010101" pitchFamily="49" charset="-122"/>
            </a:endParaRPr>
          </a:p>
          <a:p>
            <a:pPr>
              <a:lnSpc>
                <a:spcPct val="125000"/>
              </a:lnSpc>
              <a:spcBef>
                <a:spcPct val="0"/>
              </a:spcBef>
              <a:buFontTx/>
              <a:buNone/>
            </a:pPr>
            <a:r>
              <a:rPr lang="zh-CN" altLang="en-US" sz="2800" b="1" dirty="0" smtClean="0">
                <a:solidFill>
                  <a:srgbClr val="0000FF"/>
                </a:solidFill>
                <a:latin typeface="黑体" panose="02010609060101010101" pitchFamily="49" charset="-122"/>
                <a:ea typeface="黑体" panose="02010609060101010101" pitchFamily="49" charset="-122"/>
              </a:rPr>
              <a:t>第二节 资本主义经济制度</a:t>
            </a:r>
            <a:endParaRPr lang="zh-CN" altLang="en-US" sz="2800" b="1" dirty="0" smtClean="0">
              <a:solidFill>
                <a:srgbClr val="0000FF"/>
              </a:solidFill>
              <a:latin typeface="黑体" panose="02010609060101010101" pitchFamily="49" charset="-122"/>
              <a:ea typeface="黑体" panose="02010609060101010101" pitchFamily="49" charset="-122"/>
            </a:endParaRPr>
          </a:p>
          <a:p>
            <a:pPr>
              <a:lnSpc>
                <a:spcPct val="125000"/>
              </a:lnSpc>
              <a:spcBef>
                <a:spcPct val="0"/>
              </a:spcBef>
              <a:buFontTx/>
              <a:buNone/>
            </a:pPr>
            <a:r>
              <a:rPr lang="zh-CN" altLang="en-US" sz="2800" b="1" dirty="0" smtClean="0">
                <a:solidFill>
                  <a:srgbClr val="0000FF"/>
                </a:solidFill>
                <a:latin typeface="黑体" panose="02010609060101010101" pitchFamily="49" charset="-122"/>
                <a:ea typeface="黑体" panose="02010609060101010101" pitchFamily="49" charset="-122"/>
              </a:rPr>
              <a:t>第三节 资本主义</a:t>
            </a:r>
            <a:r>
              <a:rPr lang="zh-CN" altLang="en-US" sz="2800" b="1" dirty="0" smtClean="0">
                <a:solidFill>
                  <a:srgbClr val="0000FF"/>
                </a:solidFill>
                <a:latin typeface="黑体" panose="02010609060101010101" pitchFamily="49" charset="-122"/>
                <a:ea typeface="黑体" panose="02010609060101010101" pitchFamily="49" charset="-122"/>
              </a:rPr>
              <a:t>上层建筑</a:t>
            </a:r>
            <a:endParaRPr lang="zh-CN" altLang="en-US" sz="2800" b="1" dirty="0" smtClean="0">
              <a:solidFill>
                <a:srgbClr val="0000FF"/>
              </a:solidFill>
              <a:latin typeface="黑体" panose="02010609060101010101" pitchFamily="49" charset="-122"/>
              <a:ea typeface="黑体" panose="02010609060101010101" pitchFamily="49" charset="-122"/>
            </a:endParaRPr>
          </a:p>
        </p:txBody>
      </p:sp>
      <p:sp>
        <p:nvSpPr>
          <p:cNvPr id="2" name="矩形 9219"/>
          <p:cNvSpPr>
            <a:spLocks noChangeArrowheads="1"/>
          </p:cNvSpPr>
          <p:nvPr/>
        </p:nvSpPr>
        <p:spPr bwMode="auto">
          <a:xfrm>
            <a:off x="304800" y="260350"/>
            <a:ext cx="8534400" cy="1525576"/>
          </a:xfrm>
          <a:prstGeom prst="rect">
            <a:avLst/>
          </a:prstGeom>
          <a:solidFill>
            <a:srgbClr val="B7E7D2"/>
          </a:solidFill>
          <a:ln w="9525">
            <a:noFill/>
            <a:miter lim="800000"/>
          </a:ln>
          <a:effectLst>
            <a:outerShdw dist="53882" dir="2700000" algn="ctr" rotWithShape="0">
              <a:schemeClr val="bg2"/>
            </a:outerShdw>
          </a:effectLst>
        </p:spPr>
        <p:txBody>
          <a:bodyPr/>
          <a:lstStyle/>
          <a:p>
            <a:pPr>
              <a:lnSpc>
                <a:spcPct val="125000"/>
              </a:lnSpc>
              <a:spcBef>
                <a:spcPct val="20000"/>
              </a:spcBef>
              <a:defRPr/>
            </a:pPr>
            <a:r>
              <a:rPr lang="zh-CN" altLang="en-US" sz="1400" dirty="0">
                <a:solidFill>
                  <a:srgbClr val="3333FF"/>
                </a:solidFill>
                <a:latin typeface="幼圆" pitchFamily="49" charset="-122"/>
                <a:ea typeface="幼圆" pitchFamily="49" charset="-122"/>
              </a:rPr>
              <a:t>  </a:t>
            </a:r>
            <a:r>
              <a:rPr lang="zh-CN" altLang="en-US" b="1" dirty="0">
                <a:solidFill>
                  <a:srgbClr val="3333FF"/>
                </a:solidFill>
                <a:latin typeface="幼圆" pitchFamily="49" charset="-122"/>
                <a:ea typeface="幼圆" pitchFamily="49" charset="-122"/>
              </a:rPr>
              <a:t>马克思运用唯物史不仅揭示</a:t>
            </a:r>
            <a:r>
              <a:rPr lang="zh-CN" altLang="en-US" b="1" dirty="0" smtClean="0">
                <a:solidFill>
                  <a:srgbClr val="3333FF"/>
                </a:solidFill>
                <a:latin typeface="幼圆" pitchFamily="49" charset="-122"/>
                <a:ea typeface="幼圆" pitchFamily="49" charset="-122"/>
              </a:rPr>
              <a:t>了人类社会发展的一般规律，而且揭示了资本主义社会发展的特殊规律。特别是马克思的劳动价值论和</a:t>
            </a:r>
            <a:r>
              <a:rPr lang="zh-CN" altLang="en-US" b="1" dirty="0" smtClean="0">
                <a:solidFill>
                  <a:srgbClr val="FF0000"/>
                </a:solidFill>
                <a:latin typeface="幼圆" pitchFamily="49" charset="-122"/>
                <a:ea typeface="幼圆" pitchFamily="49" charset="-122"/>
              </a:rPr>
              <a:t>剩余价值论，</a:t>
            </a:r>
            <a:r>
              <a:rPr lang="zh-CN" altLang="en-US" b="1" dirty="0" smtClean="0">
                <a:solidFill>
                  <a:srgbClr val="3333FF"/>
                </a:solidFill>
                <a:latin typeface="幼圆" pitchFamily="49" charset="-122"/>
                <a:ea typeface="幼圆" pitchFamily="49" charset="-122"/>
              </a:rPr>
              <a:t>揭示</a:t>
            </a:r>
            <a:r>
              <a:rPr lang="zh-CN" altLang="en-US" b="1" dirty="0">
                <a:solidFill>
                  <a:srgbClr val="3333FF"/>
                </a:solidFill>
                <a:latin typeface="幼圆" pitchFamily="49" charset="-122"/>
                <a:ea typeface="幼圆" pitchFamily="49" charset="-122"/>
              </a:rPr>
              <a:t>了</a:t>
            </a:r>
            <a:r>
              <a:rPr lang="zh-CN" altLang="en-US" b="1" dirty="0" smtClean="0">
                <a:solidFill>
                  <a:srgbClr val="3333FF"/>
                </a:solidFill>
                <a:latin typeface="幼圆" pitchFamily="49" charset="-122"/>
                <a:ea typeface="幼圆" pitchFamily="49" charset="-122"/>
              </a:rPr>
              <a:t>资本主义社会生产方式的本质和资本主义剥削的秘密，为我们透视资本主义政治和文化的本质、把握资本主义的历史命运奠定了坚实的基础。</a:t>
            </a:r>
            <a:endParaRPr lang="zh-CN" altLang="en-US" b="1" dirty="0">
              <a:solidFill>
                <a:srgbClr val="3333FF"/>
              </a:solidFill>
              <a:latin typeface="幼圆" pitchFamily="49" charset="-122"/>
              <a:ea typeface="幼圆" pitchFamily="49" charset="-122"/>
            </a:endParaRPr>
          </a:p>
        </p:txBody>
      </p:sp>
      <p:grpSp>
        <p:nvGrpSpPr>
          <p:cNvPr id="11269" name="组合 9223"/>
          <p:cNvGrpSpPr/>
          <p:nvPr/>
        </p:nvGrpSpPr>
        <p:grpSpPr bwMode="auto">
          <a:xfrm>
            <a:off x="5435600" y="2133600"/>
            <a:ext cx="3313113" cy="3254375"/>
            <a:chOff x="0" y="0"/>
            <a:chExt cx="2087" cy="2050"/>
          </a:xfrm>
        </p:grpSpPr>
        <p:sp>
          <p:nvSpPr>
            <p:cNvPr id="11271" name="矩形 9224"/>
            <p:cNvSpPr>
              <a:spLocks noChangeArrowheads="1" noChangeShapeType="1" noTextEdit="1"/>
            </p:cNvSpPr>
            <p:nvPr/>
          </p:nvSpPr>
          <p:spPr bwMode="auto">
            <a:xfrm rot="5400000">
              <a:off x="-751" y="887"/>
              <a:ext cx="1728" cy="226"/>
            </a:xfrm>
            <a:prstGeom prst="rect">
              <a:avLst/>
            </a:prstGeom>
          </p:spPr>
          <p:txBody>
            <a:bodyPr vert="eaVert" wrap="none" fromWordArt="1">
              <a:prstTxWarp prst="textPlain">
                <a:avLst>
                  <a:gd name="adj" fmla="val 50000"/>
                </a:avLst>
              </a:prstTxWarp>
              <a:scene3d>
                <a:camera prst="legacyPerspectiveFront">
                  <a:rot lat="20639998" lon="20699998" rev="0"/>
                </a:camera>
                <a:lightRig rig="legacyNormal3" dir="l"/>
              </a:scene3d>
              <a:sp3d extrusionH="201600" prstMaterial="legacyPlastic">
                <a:extrusionClr>
                  <a:srgbClr val="FF9966"/>
                </a:extrusionClr>
              </a:sp3d>
            </a:bodyPr>
            <a:lstStyle/>
            <a:p>
              <a:pPr algn="ctr" fontAlgn="auto"/>
              <a:r>
                <a:rPr lang="zh-CN" altLang="en-US" sz="3600" kern="10" dirty="0">
                  <a:ln w="9525">
                    <a:round/>
                  </a:ln>
                  <a:solidFill>
                    <a:srgbClr val="CC0000"/>
                  </a:solidFill>
                  <a:latin typeface="宋体" panose="02010600030101010101" pitchFamily="2" charset="-122"/>
                  <a:ea typeface="宋体" panose="02010600030101010101" pitchFamily="2" charset="-122"/>
                </a:rPr>
                <a:t>四大基础理论</a:t>
              </a:r>
              <a:endParaRPr lang="zh-CN" altLang="en-US" sz="3600" kern="10" dirty="0">
                <a:ln w="9525">
                  <a:round/>
                </a:ln>
                <a:solidFill>
                  <a:srgbClr val="CC0000"/>
                </a:solidFill>
                <a:latin typeface="宋体" panose="02010600030101010101" pitchFamily="2" charset="-122"/>
                <a:ea typeface="宋体" panose="02010600030101010101" pitchFamily="2" charset="-122"/>
              </a:endParaRPr>
            </a:p>
          </p:txBody>
        </p:sp>
        <p:sp>
          <p:nvSpPr>
            <p:cNvPr id="11272" name="矩形 9225"/>
            <p:cNvSpPr>
              <a:spLocks noChangeArrowheads="1"/>
            </p:cNvSpPr>
            <p:nvPr/>
          </p:nvSpPr>
          <p:spPr bwMode="auto">
            <a:xfrm>
              <a:off x="363" y="0"/>
              <a:ext cx="1678" cy="327"/>
            </a:xfrm>
            <a:prstGeom prst="rect">
              <a:avLst/>
            </a:prstGeom>
            <a:gradFill rotWithShape="0">
              <a:gsLst>
                <a:gs pos="0">
                  <a:srgbClr val="FFFF99"/>
                </a:gs>
                <a:gs pos="50000">
                  <a:srgbClr val="FFFFFF"/>
                </a:gs>
                <a:gs pos="100000">
                  <a:srgbClr val="FFFF99"/>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FF99"/>
              </a:extrusionClr>
            </a:sp3d>
          </p:spPr>
          <p:txBody>
            <a:bodyPr anchor="ctr">
              <a:spAutoFit/>
              <a:flatTx/>
            </a:bodyPr>
            <a:lstStyle/>
            <a:p>
              <a:pPr algn="ctr"/>
              <a:r>
                <a:rPr lang="zh-CN" altLang="en-US">
                  <a:solidFill>
                    <a:srgbClr val="990000"/>
                  </a:solidFill>
                </a:rPr>
                <a:t>商品经济理论</a:t>
              </a:r>
              <a:endParaRPr lang="zh-CN" altLang="en-US">
                <a:solidFill>
                  <a:srgbClr val="990000"/>
                </a:solidFill>
              </a:endParaRPr>
            </a:p>
          </p:txBody>
        </p:sp>
        <p:sp>
          <p:nvSpPr>
            <p:cNvPr id="11273" name="矩形 9226"/>
            <p:cNvSpPr>
              <a:spLocks noChangeArrowheads="1"/>
            </p:cNvSpPr>
            <p:nvPr/>
          </p:nvSpPr>
          <p:spPr bwMode="auto">
            <a:xfrm>
              <a:off x="409" y="544"/>
              <a:ext cx="1678" cy="327"/>
            </a:xfrm>
            <a:prstGeom prst="rect">
              <a:avLst/>
            </a:prstGeom>
            <a:gradFill rotWithShape="0">
              <a:gsLst>
                <a:gs pos="0">
                  <a:srgbClr val="FFFF99"/>
                </a:gs>
                <a:gs pos="50000">
                  <a:srgbClr val="FFFFFF"/>
                </a:gs>
                <a:gs pos="100000">
                  <a:srgbClr val="FFFF99"/>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FF99"/>
              </a:extrusionClr>
            </a:sp3d>
          </p:spPr>
          <p:txBody>
            <a:bodyPr anchor="ctr">
              <a:spAutoFit/>
              <a:flatTx/>
            </a:bodyPr>
            <a:lstStyle/>
            <a:p>
              <a:pPr algn="ctr"/>
              <a:r>
                <a:rPr lang="zh-CN" altLang="en-US">
                  <a:solidFill>
                    <a:srgbClr val="990000"/>
                  </a:solidFill>
                </a:rPr>
                <a:t>劳动价值论</a:t>
              </a:r>
              <a:endParaRPr lang="zh-CN" altLang="en-US">
                <a:solidFill>
                  <a:srgbClr val="990000"/>
                </a:solidFill>
              </a:endParaRPr>
            </a:p>
          </p:txBody>
        </p:sp>
        <p:sp>
          <p:nvSpPr>
            <p:cNvPr id="11274" name="矩形 9227"/>
            <p:cNvSpPr>
              <a:spLocks noChangeArrowheads="1"/>
            </p:cNvSpPr>
            <p:nvPr/>
          </p:nvSpPr>
          <p:spPr bwMode="auto">
            <a:xfrm>
              <a:off x="409" y="1134"/>
              <a:ext cx="1678" cy="327"/>
            </a:xfrm>
            <a:prstGeom prst="rect">
              <a:avLst/>
            </a:prstGeom>
            <a:gradFill rotWithShape="0">
              <a:gsLst>
                <a:gs pos="0">
                  <a:srgbClr val="FFFF99"/>
                </a:gs>
                <a:gs pos="50000">
                  <a:srgbClr val="FFFFFF"/>
                </a:gs>
                <a:gs pos="100000">
                  <a:srgbClr val="FFFF99"/>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FF99"/>
              </a:extrusionClr>
            </a:sp3d>
          </p:spPr>
          <p:txBody>
            <a:bodyPr anchor="ctr">
              <a:spAutoFit/>
              <a:flatTx/>
            </a:bodyPr>
            <a:lstStyle/>
            <a:p>
              <a:pPr algn="ctr"/>
              <a:r>
                <a:rPr lang="zh-CN" altLang="en-US">
                  <a:solidFill>
                    <a:srgbClr val="990000"/>
                  </a:solidFill>
                </a:rPr>
                <a:t>剩余价值理论</a:t>
              </a:r>
              <a:endParaRPr lang="zh-CN" altLang="en-US">
                <a:solidFill>
                  <a:srgbClr val="990000"/>
                </a:solidFill>
              </a:endParaRPr>
            </a:p>
          </p:txBody>
        </p:sp>
        <p:sp>
          <p:nvSpPr>
            <p:cNvPr id="11275" name="矩形 9228"/>
            <p:cNvSpPr>
              <a:spLocks noChangeArrowheads="1"/>
            </p:cNvSpPr>
            <p:nvPr/>
          </p:nvSpPr>
          <p:spPr bwMode="auto">
            <a:xfrm>
              <a:off x="409" y="1723"/>
              <a:ext cx="1678" cy="327"/>
            </a:xfrm>
            <a:prstGeom prst="rect">
              <a:avLst/>
            </a:prstGeom>
            <a:gradFill rotWithShape="0">
              <a:gsLst>
                <a:gs pos="0">
                  <a:srgbClr val="FFFF99"/>
                </a:gs>
                <a:gs pos="50000">
                  <a:srgbClr val="FFFFFF"/>
                </a:gs>
                <a:gs pos="100000">
                  <a:srgbClr val="FFFF99"/>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FF99"/>
              </a:extrusionClr>
            </a:sp3d>
          </p:spPr>
          <p:txBody>
            <a:bodyPr anchor="ctr">
              <a:spAutoFit/>
              <a:flatTx/>
            </a:bodyPr>
            <a:lstStyle/>
            <a:p>
              <a:pPr algn="ctr"/>
              <a:r>
                <a:rPr lang="zh-CN" altLang="en-US">
                  <a:solidFill>
                    <a:srgbClr val="990000"/>
                  </a:solidFill>
                </a:rPr>
                <a:t>资本理论</a:t>
              </a:r>
              <a:endParaRPr lang="zh-CN" altLang="en-US">
                <a:solidFill>
                  <a:srgbClr val="990000"/>
                </a:solidFill>
              </a:endParaRPr>
            </a:p>
          </p:txBody>
        </p:sp>
      </p:grpSp>
      <p:sp>
        <p:nvSpPr>
          <p:cNvPr id="11270" name="矩形 9229" descr="白色大理石"/>
          <p:cNvSpPr>
            <a:spLocks noChangeArrowheads="1" noChangeShapeType="1" noTextEdit="1"/>
          </p:cNvSpPr>
          <p:nvPr/>
        </p:nvSpPr>
        <p:spPr bwMode="auto">
          <a:xfrm>
            <a:off x="1116013" y="5301615"/>
            <a:ext cx="3200400" cy="360363"/>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zh-CN" altLang="en-US" sz="3600" kern="10">
                <a:ln w="9525">
                  <a:round/>
                </a:ln>
                <a:blipFill dpi="0" rotWithShape="0">
                  <a:blip r:embed="rId1"/>
                  <a:srcRect/>
                  <a:tile tx="0" ty="0" sx="100000" sy="100000" flip="none" algn="tl"/>
                </a:blipFill>
                <a:latin typeface="宋体" panose="02010600030101010101" pitchFamily="2" charset="-122"/>
                <a:ea typeface="宋体" panose="02010600030101010101" pitchFamily="2" charset="-122"/>
              </a:rPr>
              <a:t>经济 政治 文化</a:t>
            </a:r>
            <a:endParaRPr lang="zh-CN" altLang="en-US" sz="3600" kern="10">
              <a:ln w="9525">
                <a:round/>
              </a:ln>
              <a:blipFill dpi="0" rotWithShape="0">
                <a:blip r:embed="rId1"/>
                <a:srcRect/>
                <a:tile tx="0" ty="0" sx="100000" sy="100000" flip="none" algn="tl"/>
              </a:blipFill>
              <a:latin typeface="宋体" panose="02010600030101010101" pitchFamily="2" charset="-122"/>
              <a:ea typeface="宋体" panose="02010600030101010101" pitchFamily="2"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381000" y="304800"/>
            <a:ext cx="8424863" cy="585788"/>
          </a:xfrm>
        </p:spPr>
        <p:txBody>
          <a:bodyPr/>
          <a:lstStyle/>
          <a:p>
            <a:pPr algn="l" eaLnBrk="1" hangingPunct="1"/>
            <a:r>
              <a:rPr lang="zh-CN" altLang="en-US" sz="3600" b="1" dirty="0" smtClean="0">
                <a:solidFill>
                  <a:schemeClr val="tx1"/>
                </a:solidFill>
                <a:effectLst/>
                <a:latin typeface="楷体" panose="02010609060101010101" pitchFamily="49" charset="-122"/>
                <a:ea typeface="楷体" panose="02010609060101010101" pitchFamily="49" charset="-122"/>
              </a:rPr>
              <a:t>劳动过程和价值增殖过程的含义</a:t>
            </a:r>
            <a:endParaRPr lang="zh-CN" altLang="en-US" sz="3600" b="1" dirty="0" smtClean="0">
              <a:solidFill>
                <a:schemeClr val="tx1"/>
              </a:solidFill>
              <a:effectLst/>
              <a:latin typeface="楷体" panose="02010609060101010101" pitchFamily="49" charset="-122"/>
              <a:ea typeface="楷体" panose="02010609060101010101" pitchFamily="49" charset="-122"/>
            </a:endParaRPr>
          </a:p>
        </p:txBody>
      </p:sp>
      <p:sp>
        <p:nvSpPr>
          <p:cNvPr id="14339" name="Text Box 3"/>
          <p:cNvSpPr txBox="1">
            <a:spLocks noChangeArrowheads="1"/>
          </p:cNvSpPr>
          <p:nvPr/>
        </p:nvSpPr>
        <p:spPr bwMode="auto">
          <a:xfrm>
            <a:off x="642910" y="1000108"/>
            <a:ext cx="8229600" cy="1877437"/>
          </a:xfrm>
          <a:prstGeom prst="rect">
            <a:avLst/>
          </a:prstGeom>
          <a:noFill/>
          <a:ln>
            <a:noFill/>
          </a:ln>
          <a:effectLst/>
        </p:spPr>
        <p:txBody>
          <a:bodyPr anchor="ctr">
            <a:spAutoFit/>
          </a:bodyPr>
          <a:lstStyle/>
          <a:p>
            <a:pPr>
              <a:spcBef>
                <a:spcPct val="50000"/>
              </a:spcBef>
              <a:defRPr/>
            </a:pPr>
            <a:r>
              <a:rPr lang="zh-CN" altLang="zh-CN" sz="3200" b="1" dirty="0">
                <a:solidFill>
                  <a:srgbClr val="FFCC00"/>
                </a:solidFill>
                <a:effectLst>
                  <a:outerShdw blurRad="38100" dist="38100" dir="2700000" algn="tl">
                    <a:srgbClr val="C0C0C0"/>
                  </a:outerShdw>
                </a:effectLst>
                <a:latin typeface="楷体" panose="02010609060101010101" pitchFamily="49" charset="-122"/>
                <a:ea typeface="楷体" panose="02010609060101010101" pitchFamily="49" charset="-122"/>
                <a:sym typeface="+mn-ea"/>
              </a:rPr>
              <a:t> </a:t>
            </a:r>
            <a:r>
              <a:rPr lang="zh-CN" altLang="en-US" sz="3200" b="1" dirty="0" smtClean="0">
                <a:solidFill>
                  <a:srgbClr val="FF0000"/>
                </a:solidFill>
                <a:latin typeface="楷体" panose="02010609060101010101" pitchFamily="49" charset="-122"/>
                <a:ea typeface="楷体" panose="02010609060101010101" pitchFamily="49" charset="-122"/>
                <a:sym typeface="+mn-ea"/>
              </a:rPr>
              <a:t>劳动</a:t>
            </a:r>
            <a:r>
              <a:rPr lang="zh-CN" sz="3200" b="1" dirty="0" smtClean="0">
                <a:solidFill>
                  <a:srgbClr val="FF0000"/>
                </a:solidFill>
                <a:latin typeface="楷体" panose="02010609060101010101" pitchFamily="49" charset="-122"/>
                <a:ea typeface="楷体" panose="02010609060101010101" pitchFamily="49" charset="-122"/>
                <a:sym typeface="+mn-ea"/>
              </a:rPr>
              <a:t>过程</a:t>
            </a:r>
            <a:r>
              <a:rPr lang="zh-CN" sz="3200" b="1" dirty="0">
                <a:solidFill>
                  <a:srgbClr val="FF0000"/>
                </a:solidFill>
                <a:latin typeface="楷体" panose="02010609060101010101" pitchFamily="49" charset="-122"/>
                <a:ea typeface="楷体" panose="02010609060101010101" pitchFamily="49" charset="-122"/>
                <a:sym typeface="+mn-ea"/>
              </a:rPr>
              <a:t>：</a:t>
            </a:r>
            <a:r>
              <a:rPr lang="zh-CN" sz="2800" b="1" dirty="0">
                <a:latin typeface="楷体" panose="02010609060101010101" pitchFamily="49" charset="-122"/>
                <a:ea typeface="楷体" panose="02010609060101010101" pitchFamily="49" charset="-122"/>
                <a:sym typeface="+mn-ea"/>
              </a:rPr>
              <a:t>劳动力所创造的价值恰好用来</a:t>
            </a:r>
            <a:r>
              <a:rPr lang="zh-CN" sz="2800" b="1" dirty="0" smtClean="0">
                <a:latin typeface="楷体" panose="02010609060101010101" pitchFamily="49" charset="-122"/>
                <a:ea typeface="楷体" panose="02010609060101010101" pitchFamily="49" charset="-122"/>
                <a:sym typeface="+mn-ea"/>
              </a:rPr>
              <a:t>补偿劳动力的</a:t>
            </a:r>
            <a:r>
              <a:rPr lang="zh-CN" sz="2800" b="1" dirty="0" smtClean="0">
                <a:latin typeface="楷体" panose="02010609060101010101" pitchFamily="49" charset="-122"/>
                <a:ea typeface="楷体" panose="02010609060101010101" pitchFamily="49" charset="-122"/>
                <a:sym typeface="+mn-ea"/>
              </a:rPr>
              <a:t>消耗</a:t>
            </a:r>
            <a:r>
              <a:rPr lang="zh-CN" altLang="en-US" sz="2800" b="1" dirty="0" smtClean="0">
                <a:latin typeface="楷体" panose="02010609060101010101" pitchFamily="49" charset="-122"/>
                <a:ea typeface="楷体" panose="02010609060101010101" pitchFamily="49" charset="-122"/>
                <a:sym typeface="+mn-ea"/>
              </a:rPr>
              <a:t>（即资本家所预付的劳动力价值）</a:t>
            </a:r>
            <a:r>
              <a:rPr lang="zh-CN" sz="2800" b="1" dirty="0" smtClean="0">
                <a:latin typeface="楷体" panose="02010609060101010101" pitchFamily="49" charset="-122"/>
                <a:ea typeface="楷体" panose="02010609060101010101" pitchFamily="49" charset="-122"/>
                <a:sym typeface="+mn-ea"/>
              </a:rPr>
              <a:t>，</a:t>
            </a:r>
            <a:r>
              <a:rPr lang="zh-CN" sz="2800" b="1" dirty="0">
                <a:latin typeface="楷体" panose="02010609060101010101" pitchFamily="49" charset="-122"/>
                <a:ea typeface="楷体" panose="02010609060101010101" pitchFamily="49" charset="-122"/>
                <a:sym typeface="+mn-ea"/>
              </a:rPr>
              <a:t>生产资料的价值全部转移，整个过程没有余额，没有剩余价值。</a:t>
            </a:r>
            <a:r>
              <a:rPr lang="zh-CN" sz="2800" b="1" dirty="0">
                <a:latin typeface="Times New Roman" panose="02020603050405020304" pitchFamily="18" charset="0"/>
                <a:sym typeface="+mn-ea"/>
              </a:rPr>
              <a:t>	</a:t>
            </a:r>
            <a:endParaRPr lang="zh-CN" sz="2800" b="1" dirty="0">
              <a:latin typeface="Times New Roman" panose="02020603050405020304" pitchFamily="18" charset="0"/>
              <a:sym typeface="+mn-ea"/>
            </a:endParaRPr>
          </a:p>
        </p:txBody>
      </p:sp>
      <p:sp>
        <p:nvSpPr>
          <p:cNvPr id="14340" name="Text Box 4"/>
          <p:cNvSpPr txBox="1">
            <a:spLocks noChangeArrowheads="1"/>
          </p:cNvSpPr>
          <p:nvPr/>
        </p:nvSpPr>
        <p:spPr bwMode="auto">
          <a:xfrm>
            <a:off x="785786" y="2928934"/>
            <a:ext cx="8143932" cy="1446550"/>
          </a:xfrm>
          <a:prstGeom prst="rect">
            <a:avLst/>
          </a:prstGeom>
          <a:noFill/>
          <a:ln w="9525">
            <a:noFill/>
            <a:miter lim="800000"/>
          </a:ln>
        </p:spPr>
        <p:txBody>
          <a:bodyPr wrap="square" anchor="ctr">
            <a:spAutoFit/>
          </a:bodyPr>
          <a:lstStyle/>
          <a:p>
            <a:pPr>
              <a:spcBef>
                <a:spcPct val="50000"/>
              </a:spcBef>
            </a:pPr>
            <a:r>
              <a:rPr lang="zh-CN" altLang="en-US" sz="3200" b="1" dirty="0">
                <a:solidFill>
                  <a:srgbClr val="FF0000"/>
                </a:solidFill>
                <a:latin typeface="楷体" panose="02010609060101010101" pitchFamily="49" charset="-122"/>
                <a:ea typeface="楷体" panose="02010609060101010101" pitchFamily="49" charset="-122"/>
              </a:rPr>
              <a:t>价值增殖过程</a:t>
            </a:r>
            <a:r>
              <a:rPr lang="zh-CN" altLang="en-US" sz="3200" b="1" dirty="0" smtClean="0">
                <a:solidFill>
                  <a:srgbClr val="FF0000"/>
                </a:solidFill>
                <a:latin typeface="楷体" panose="02010609060101010101" pitchFamily="49" charset="-122"/>
                <a:ea typeface="楷体" panose="02010609060101010101" pitchFamily="49" charset="-122"/>
              </a:rPr>
              <a:t>：</a:t>
            </a:r>
            <a:r>
              <a:rPr lang="zh-CN" altLang="en-US" sz="2800" b="1" dirty="0" smtClean="0">
                <a:latin typeface="楷体" panose="02010609060101010101" pitchFamily="49" charset="-122"/>
                <a:ea typeface="楷体" panose="02010609060101010101" pitchFamily="49" charset="-122"/>
              </a:rPr>
              <a:t>超过</a:t>
            </a:r>
            <a:r>
              <a:rPr lang="zh-CN" altLang="en-US" sz="2800" b="1" dirty="0">
                <a:latin typeface="楷体" panose="02010609060101010101" pitchFamily="49" charset="-122"/>
                <a:ea typeface="楷体" panose="02010609060101010101" pitchFamily="49" charset="-122"/>
              </a:rPr>
              <a:t>一定点（超过补偿劳动力价值所需要的劳动时间</a:t>
            </a:r>
            <a:r>
              <a:rPr lang="zh-CN" altLang="en-US" sz="2800" b="1" dirty="0" smtClean="0">
                <a:latin typeface="楷体" panose="02010609060101010101" pitchFamily="49" charset="-122"/>
                <a:ea typeface="楷体" panose="02010609060101010101" pitchFamily="49" charset="-122"/>
              </a:rPr>
              <a:t>）而延长</a:t>
            </a:r>
            <a:r>
              <a:rPr lang="zh-CN" altLang="en-US" sz="2800" b="1" dirty="0">
                <a:latin typeface="楷体" panose="02010609060101010101" pitchFamily="49" charset="-122"/>
                <a:ea typeface="楷体" panose="02010609060101010101" pitchFamily="49" charset="-122"/>
              </a:rPr>
              <a:t>了的价值形成过程</a:t>
            </a:r>
            <a:r>
              <a:rPr lang="zh-CN" altLang="en-US" sz="2800" b="1" dirty="0" smtClean="0">
                <a:latin typeface="楷体" panose="02010609060101010101" pitchFamily="49" charset="-122"/>
                <a:ea typeface="楷体" panose="02010609060101010101" pitchFamily="49" charset="-122"/>
              </a:rPr>
              <a:t>，实现</a:t>
            </a:r>
            <a:r>
              <a:rPr lang="zh-CN" altLang="en-US" sz="2800" b="1" dirty="0">
                <a:latin typeface="楷体" panose="02010609060101010101" pitchFamily="49" charset="-122"/>
                <a:ea typeface="楷体" panose="02010609060101010101" pitchFamily="49" charset="-122"/>
              </a:rPr>
              <a:t>了价值增殖。</a:t>
            </a:r>
            <a:r>
              <a:rPr lang="zh-CN" altLang="en-US" dirty="0">
                <a:latin typeface="楷体" panose="02010609060101010101" pitchFamily="49" charset="-122"/>
                <a:ea typeface="楷体" panose="02010609060101010101" pitchFamily="49" charset="-122"/>
              </a:rPr>
              <a:t> </a:t>
            </a:r>
            <a:r>
              <a:rPr lang="zh-CN" altLang="en-US" sz="2800" b="1" dirty="0">
                <a:latin typeface="Times New Roman" panose="02020603050405020304" pitchFamily="18" charset="0"/>
              </a:rPr>
              <a:t>	</a:t>
            </a:r>
            <a:endParaRPr lang="zh-CN" altLang="en-US" sz="2800" b="1" dirty="0">
              <a:latin typeface="Times New Roman" panose="02020603050405020304" pitchFamily="18" charset="0"/>
            </a:endParaRPr>
          </a:p>
        </p:txBody>
      </p:sp>
      <p:sp>
        <p:nvSpPr>
          <p:cNvPr id="14341" name="Oval 5">
            <a:hlinkClick r:id="rId1" action="ppaction://hlinksldjump"/>
          </p:cNvPr>
          <p:cNvSpPr>
            <a:spLocks noChangeArrowheads="1"/>
          </p:cNvSpPr>
          <p:nvPr/>
        </p:nvSpPr>
        <p:spPr bwMode="auto">
          <a:xfrm>
            <a:off x="214282" y="1142984"/>
            <a:ext cx="381000" cy="381000"/>
          </a:xfrm>
          <a:prstGeom prst="ellipse">
            <a:avLst/>
          </a:prstGeom>
          <a:gradFill rotWithShape="0">
            <a:gsLst>
              <a:gs pos="0">
                <a:schemeClr val="hlink"/>
              </a:gs>
              <a:gs pos="100000">
                <a:srgbClr val="007AF4"/>
              </a:gs>
            </a:gsLst>
            <a:path path="shape">
              <a:fillToRect l="50000" t="50000" r="50000" b="50000"/>
            </a:path>
          </a:gradFill>
          <a:ln w="9525">
            <a:solidFill>
              <a:schemeClr val="tx2"/>
            </a:solidFill>
            <a:round/>
          </a:ln>
        </p:spPr>
        <p:txBody>
          <a:bodyPr wrap="none" anchor="ctr"/>
          <a:lstStyle/>
          <a:p>
            <a:endParaRPr lang="zh-CN" altLang="en-US"/>
          </a:p>
        </p:txBody>
      </p:sp>
      <p:sp>
        <p:nvSpPr>
          <p:cNvPr id="14342" name="Oval 6">
            <a:hlinkClick r:id="rId1" action="ppaction://hlinksldjump"/>
          </p:cNvPr>
          <p:cNvSpPr>
            <a:spLocks noChangeArrowheads="1"/>
          </p:cNvSpPr>
          <p:nvPr/>
        </p:nvSpPr>
        <p:spPr bwMode="auto">
          <a:xfrm>
            <a:off x="214282" y="3071810"/>
            <a:ext cx="381000" cy="381000"/>
          </a:xfrm>
          <a:prstGeom prst="ellipse">
            <a:avLst/>
          </a:prstGeom>
          <a:gradFill rotWithShape="0">
            <a:gsLst>
              <a:gs pos="0">
                <a:schemeClr val="hlink"/>
              </a:gs>
              <a:gs pos="100000">
                <a:srgbClr val="007AF4"/>
              </a:gs>
            </a:gsLst>
            <a:path path="shape">
              <a:fillToRect l="50000" t="50000" r="50000" b="50000"/>
            </a:path>
          </a:gradFill>
          <a:ln w="9525">
            <a:solidFill>
              <a:schemeClr val="tx2"/>
            </a:solidFill>
            <a:round/>
          </a:ln>
        </p:spPr>
        <p:txBody>
          <a:bodyPr wrap="none" anchor="ctr"/>
          <a:lstStyle/>
          <a:p>
            <a:endParaRPr lang="zh-CN" altLang="en-US"/>
          </a:p>
        </p:txBody>
      </p:sp>
      <p:sp>
        <p:nvSpPr>
          <p:cNvPr id="14343" name="Text Box 7"/>
          <p:cNvSpPr txBox="1">
            <a:spLocks noChangeArrowheads="1"/>
          </p:cNvSpPr>
          <p:nvPr/>
        </p:nvSpPr>
        <p:spPr bwMode="auto">
          <a:xfrm>
            <a:off x="3200400" y="4962525"/>
            <a:ext cx="2514600" cy="519113"/>
          </a:xfrm>
          <a:prstGeom prst="rect">
            <a:avLst/>
          </a:prstGeom>
          <a:noFill/>
          <a:ln w="9525">
            <a:noFill/>
            <a:miter lim="800000"/>
          </a:ln>
        </p:spPr>
        <p:txBody>
          <a:bodyPr anchor="ctr">
            <a:spAutoFit/>
          </a:bodyPr>
          <a:lstStyle/>
          <a:p>
            <a:pPr eaLnBrk="0" hangingPunct="0">
              <a:spcBef>
                <a:spcPct val="50000"/>
              </a:spcBef>
            </a:pPr>
            <a:r>
              <a:rPr lang="zh-CN" altLang="zh-CN" sz="2800" b="1" dirty="0">
                <a:solidFill>
                  <a:schemeClr val="bg1"/>
                </a:solidFill>
                <a:latin typeface="Times New Roman" panose="02020603050405020304" pitchFamily="18" charset="0"/>
              </a:rPr>
              <a:t> </a:t>
            </a:r>
            <a:r>
              <a:rPr lang="zh-CN" altLang="en-US" sz="2800" b="1" dirty="0" smtClean="0">
                <a:latin typeface="楷体" panose="02010609060101010101" pitchFamily="49" charset="-122"/>
                <a:ea typeface="楷体" panose="02010609060101010101" pitchFamily="49" charset="-122"/>
              </a:rPr>
              <a:t>必要劳动</a:t>
            </a:r>
            <a:r>
              <a:rPr lang="zh-CN" altLang="en-US" sz="2800" b="1" dirty="0" smtClean="0">
                <a:solidFill>
                  <a:schemeClr val="bg1"/>
                </a:solidFill>
                <a:latin typeface="Times New Roman" panose="02020603050405020304" pitchFamily="18" charset="0"/>
              </a:rPr>
              <a:t>          </a:t>
            </a:r>
            <a:endParaRPr lang="zh-CN" altLang="en-US" sz="2800" b="1" dirty="0">
              <a:latin typeface="Times New Roman" panose="02020603050405020304" pitchFamily="18" charset="0"/>
            </a:endParaRPr>
          </a:p>
        </p:txBody>
      </p:sp>
      <p:sp>
        <p:nvSpPr>
          <p:cNvPr id="14344" name="Text Box 8"/>
          <p:cNvSpPr txBox="1">
            <a:spLocks noChangeArrowheads="1"/>
          </p:cNvSpPr>
          <p:nvPr/>
        </p:nvSpPr>
        <p:spPr bwMode="auto">
          <a:xfrm>
            <a:off x="3200400" y="5724525"/>
            <a:ext cx="2514600" cy="519113"/>
          </a:xfrm>
          <a:prstGeom prst="rect">
            <a:avLst/>
          </a:prstGeom>
          <a:noFill/>
          <a:ln w="9525">
            <a:noFill/>
            <a:miter lim="800000"/>
          </a:ln>
        </p:spPr>
        <p:txBody>
          <a:bodyPr anchor="ctr">
            <a:spAutoFit/>
          </a:bodyPr>
          <a:lstStyle/>
          <a:p>
            <a:pPr eaLnBrk="0" hangingPunct="0">
              <a:spcBef>
                <a:spcPct val="50000"/>
              </a:spcBef>
            </a:pPr>
            <a:r>
              <a:rPr lang="zh-CN" altLang="zh-CN" sz="2800" b="1" dirty="0">
                <a:solidFill>
                  <a:schemeClr val="bg1"/>
                </a:solidFill>
                <a:latin typeface="Times New Roman" panose="02020603050405020304" pitchFamily="18" charset="0"/>
              </a:rPr>
              <a:t> </a:t>
            </a:r>
            <a:r>
              <a:rPr lang="zh-CN" altLang="en-US" sz="2800" b="1" dirty="0" smtClean="0">
                <a:latin typeface="楷体" panose="02010609060101010101" pitchFamily="49" charset="-122"/>
                <a:ea typeface="楷体" panose="02010609060101010101" pitchFamily="49" charset="-122"/>
              </a:rPr>
              <a:t>剩余劳动</a:t>
            </a:r>
            <a:r>
              <a:rPr lang="zh-CN" altLang="en-US" sz="2800" b="1" dirty="0" smtClean="0">
                <a:solidFill>
                  <a:schemeClr val="bg1"/>
                </a:solidFill>
                <a:latin typeface="Times New Roman" panose="02020603050405020304" pitchFamily="18" charset="0"/>
              </a:rPr>
              <a:t>          </a:t>
            </a:r>
            <a:endParaRPr lang="zh-CN" altLang="en-US" sz="2800" b="1" dirty="0">
              <a:solidFill>
                <a:schemeClr val="bg1"/>
              </a:solidFill>
              <a:latin typeface="Times New Roman" panose="02020603050405020304" pitchFamily="18" charset="0"/>
            </a:endParaRPr>
          </a:p>
        </p:txBody>
      </p:sp>
      <p:sp>
        <p:nvSpPr>
          <p:cNvPr id="14345" name="Text Box 9"/>
          <p:cNvSpPr txBox="1">
            <a:spLocks noChangeArrowheads="1"/>
          </p:cNvSpPr>
          <p:nvPr/>
        </p:nvSpPr>
        <p:spPr bwMode="auto">
          <a:xfrm>
            <a:off x="142844" y="5286388"/>
            <a:ext cx="2786082" cy="523220"/>
          </a:xfrm>
          <a:prstGeom prst="rect">
            <a:avLst/>
          </a:prstGeom>
          <a:noFill/>
          <a:ln w="9525">
            <a:noFill/>
            <a:miter lim="800000"/>
          </a:ln>
        </p:spPr>
        <p:txBody>
          <a:bodyPr wrap="square" anchor="ctr">
            <a:spAutoFit/>
          </a:bodyPr>
          <a:lstStyle/>
          <a:p>
            <a:pPr eaLnBrk="0" hangingPunct="0">
              <a:spcBef>
                <a:spcPct val="50000"/>
              </a:spcBef>
            </a:pPr>
            <a:r>
              <a:rPr lang="zh-CN" altLang="zh-CN" sz="2800" b="1" dirty="0">
                <a:solidFill>
                  <a:schemeClr val="bg1"/>
                </a:solidFill>
                <a:latin typeface="Times New Roman" panose="02020603050405020304" pitchFamily="18" charset="0"/>
              </a:rPr>
              <a:t> </a:t>
            </a:r>
            <a:r>
              <a:rPr lang="zh-CN" altLang="en-US" sz="2800" b="1" dirty="0" smtClean="0">
                <a:latin typeface="楷体" panose="02010609060101010101" pitchFamily="49" charset="-122"/>
                <a:ea typeface="楷体" panose="02010609060101010101" pitchFamily="49" charset="-122"/>
              </a:rPr>
              <a:t>雇佣工人的劳动</a:t>
            </a:r>
            <a:endParaRPr lang="zh-CN" altLang="en-US" sz="2800" b="1" dirty="0">
              <a:latin typeface="Times New Roman" panose="02020603050405020304" pitchFamily="18" charset="0"/>
            </a:endParaRPr>
          </a:p>
        </p:txBody>
      </p:sp>
      <p:sp>
        <p:nvSpPr>
          <p:cNvPr id="14346" name="Text Box 10"/>
          <p:cNvSpPr txBox="1">
            <a:spLocks noChangeArrowheads="1"/>
          </p:cNvSpPr>
          <p:nvPr/>
        </p:nvSpPr>
        <p:spPr bwMode="auto">
          <a:xfrm>
            <a:off x="5643570" y="4962525"/>
            <a:ext cx="3271830" cy="523220"/>
          </a:xfrm>
          <a:prstGeom prst="rect">
            <a:avLst/>
          </a:prstGeom>
          <a:noFill/>
          <a:ln w="9525">
            <a:noFill/>
            <a:miter lim="800000"/>
          </a:ln>
        </p:spPr>
        <p:txBody>
          <a:bodyPr wrap="square" anchor="ctr">
            <a:spAutoFit/>
          </a:bodyPr>
          <a:lstStyle/>
          <a:p>
            <a:pPr eaLnBrk="0" hangingPunct="0">
              <a:spcBef>
                <a:spcPct val="50000"/>
              </a:spcBef>
            </a:pPr>
            <a:r>
              <a:rPr lang="zh-CN" altLang="zh-CN" sz="2800" b="1" dirty="0">
                <a:solidFill>
                  <a:schemeClr val="bg1"/>
                </a:solidFill>
                <a:latin typeface="Times New Roman" panose="02020603050405020304" pitchFamily="18" charset="0"/>
              </a:rPr>
              <a:t> </a:t>
            </a:r>
            <a:r>
              <a:rPr lang="zh-CN" altLang="en-US" sz="2800" b="1" dirty="0" smtClean="0">
                <a:latin typeface="楷体" panose="02010609060101010101" pitchFamily="49" charset="-122"/>
                <a:ea typeface="楷体" panose="02010609060101010101" pitchFamily="49" charset="-122"/>
              </a:rPr>
              <a:t>再生产</a:t>
            </a:r>
            <a:r>
              <a:rPr lang="zh-CN" altLang="en-US" sz="2800" b="1" dirty="0">
                <a:latin typeface="楷体" panose="02010609060101010101" pitchFamily="49" charset="-122"/>
                <a:ea typeface="楷体" panose="02010609060101010101" pitchFamily="49" charset="-122"/>
              </a:rPr>
              <a:t>劳动力价值</a:t>
            </a:r>
            <a:r>
              <a:rPr lang="zh-CN" altLang="en-US" sz="2800" b="1" dirty="0">
                <a:solidFill>
                  <a:schemeClr val="bg1"/>
                </a:solidFill>
                <a:latin typeface="Times New Roman" panose="02020603050405020304" pitchFamily="18" charset="0"/>
              </a:rPr>
              <a:t>        </a:t>
            </a:r>
            <a:endParaRPr lang="zh-CN" altLang="en-US" sz="2800" b="1" dirty="0">
              <a:solidFill>
                <a:schemeClr val="bg1"/>
              </a:solidFill>
              <a:latin typeface="Times New Roman" panose="02020603050405020304" pitchFamily="18" charset="0"/>
            </a:endParaRPr>
          </a:p>
        </p:txBody>
      </p:sp>
      <p:sp>
        <p:nvSpPr>
          <p:cNvPr id="14347" name="Text Box 11"/>
          <p:cNvSpPr txBox="1">
            <a:spLocks noChangeArrowheads="1"/>
          </p:cNvSpPr>
          <p:nvPr/>
        </p:nvSpPr>
        <p:spPr bwMode="auto">
          <a:xfrm>
            <a:off x="6000760" y="5715016"/>
            <a:ext cx="2514600" cy="519113"/>
          </a:xfrm>
          <a:prstGeom prst="rect">
            <a:avLst/>
          </a:prstGeom>
          <a:noFill/>
          <a:ln w="9525">
            <a:noFill/>
            <a:miter lim="800000"/>
          </a:ln>
        </p:spPr>
        <p:txBody>
          <a:bodyPr anchor="ctr">
            <a:spAutoFit/>
          </a:bodyPr>
          <a:lstStyle/>
          <a:p>
            <a:pPr eaLnBrk="0" hangingPunct="0">
              <a:spcBef>
                <a:spcPct val="50000"/>
              </a:spcBef>
            </a:pPr>
            <a:r>
              <a:rPr lang="zh-CN" altLang="en-US" sz="2800" b="1" dirty="0" smtClean="0">
                <a:latin typeface="楷体" panose="02010609060101010101" pitchFamily="49" charset="-122"/>
                <a:ea typeface="楷体" panose="02010609060101010101" pitchFamily="49" charset="-122"/>
              </a:rPr>
              <a:t>生产剩余价值</a:t>
            </a:r>
            <a:r>
              <a:rPr lang="zh-CN" altLang="en-US" sz="2800" b="1" dirty="0" smtClean="0">
                <a:solidFill>
                  <a:schemeClr val="bg1"/>
                </a:solidFill>
                <a:latin typeface="Times New Roman" panose="02020603050405020304" pitchFamily="18" charset="0"/>
              </a:rPr>
              <a:t>        </a:t>
            </a:r>
            <a:endParaRPr lang="zh-CN" altLang="en-US" sz="2800" b="1" dirty="0">
              <a:solidFill>
                <a:schemeClr val="bg1"/>
              </a:solidFill>
              <a:latin typeface="Times New Roman" panose="02020603050405020304" pitchFamily="18" charset="0"/>
            </a:endParaRPr>
          </a:p>
        </p:txBody>
      </p:sp>
      <p:sp>
        <p:nvSpPr>
          <p:cNvPr id="14348" name="AutoShape 12"/>
          <p:cNvSpPr/>
          <p:nvPr/>
        </p:nvSpPr>
        <p:spPr bwMode="auto">
          <a:xfrm>
            <a:off x="2971800" y="5181600"/>
            <a:ext cx="76200" cy="762000"/>
          </a:xfrm>
          <a:prstGeom prst="leftBrace">
            <a:avLst>
              <a:gd name="adj1" fmla="val 83241"/>
              <a:gd name="adj2" fmla="val 50000"/>
            </a:avLst>
          </a:prstGeom>
          <a:noFill/>
          <a:ln w="28575">
            <a:solidFill>
              <a:schemeClr val="tx1"/>
            </a:solidFill>
            <a:round/>
          </a:ln>
        </p:spPr>
        <p:txBody>
          <a:bodyPr wrap="none" anchor="ctr"/>
          <a:lstStyle/>
          <a:p>
            <a:endParaRPr lang="zh-CN" altLang="en-US"/>
          </a:p>
        </p:txBody>
      </p:sp>
      <p:sp>
        <p:nvSpPr>
          <p:cNvPr id="14349" name="AutoShape 13"/>
          <p:cNvSpPr>
            <a:spLocks noChangeArrowheads="1"/>
          </p:cNvSpPr>
          <p:nvPr/>
        </p:nvSpPr>
        <p:spPr bwMode="auto">
          <a:xfrm>
            <a:off x="5143504" y="5143512"/>
            <a:ext cx="447676" cy="142876"/>
          </a:xfrm>
          <a:custGeom>
            <a:avLst/>
            <a:gdLst>
              <a:gd name="T0" fmla="*/ 16200 w 21600"/>
              <a:gd name="T1" fmla="*/ 0 h 21600"/>
              <a:gd name="T2" fmla="*/ 16200 w 21600"/>
              <a:gd name="T3" fmla="*/ 5400 h 21600"/>
              <a:gd name="T4" fmla="*/ 3375 w 21600"/>
              <a:gd name="T5" fmla="*/ 5400 h 21600"/>
              <a:gd name="T6" fmla="*/ 3375 w 21600"/>
              <a:gd name="T7" fmla="*/ 16200 h 21600"/>
              <a:gd name="T8" fmla="*/ 16200 w 21600"/>
              <a:gd name="T9" fmla="*/ 16200 h 21600"/>
              <a:gd name="T10" fmla="*/ 16200 w 21600"/>
              <a:gd name="T11" fmla="*/ 21600 h 21600"/>
              <a:gd name="T12" fmla="*/ 21600 w 21600"/>
              <a:gd name="T13" fmla="*/ 10800 h 21600"/>
              <a:gd name="T14" fmla="*/ 16200 w 21600"/>
              <a:gd name="T15" fmla="*/ 0 h 21600"/>
              <a:gd name="T16" fmla="*/ 1350 w 21600"/>
              <a:gd name="T17" fmla="*/ 5400 h 21600"/>
              <a:gd name="T18" fmla="*/ 1350 w 21600"/>
              <a:gd name="T19" fmla="*/ 16200 h 21600"/>
              <a:gd name="T20" fmla="*/ 2700 w 21600"/>
              <a:gd name="T21" fmla="*/ 16200 h 21600"/>
              <a:gd name="T22" fmla="*/ 2700 w 21600"/>
              <a:gd name="T23" fmla="*/ 5400 h 21600"/>
              <a:gd name="T24" fmla="*/ 1350 w 21600"/>
              <a:gd name="T25" fmla="*/ 5400 h 21600"/>
              <a:gd name="T26" fmla="*/ 0 w 21600"/>
              <a:gd name="T27" fmla="*/ 5400 h 21600"/>
              <a:gd name="T28" fmla="*/ 0 w 21600"/>
              <a:gd name="T29" fmla="*/ 16200 h 21600"/>
              <a:gd name="T30" fmla="*/ 675 w 21600"/>
              <a:gd name="T31" fmla="*/ 16200 h 21600"/>
              <a:gd name="T32" fmla="*/ 675 w 21600"/>
              <a:gd name="T33" fmla="*/ 5400 h 21600"/>
              <a:gd name="T34" fmla="*/ 0 w 21600"/>
              <a:gd name="T35" fmla="*/ 540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ln>
        </p:spPr>
        <p:txBody>
          <a:bodyPr/>
          <a:lstStyle/>
          <a:p>
            <a:pPr eaLnBrk="0" hangingPunct="0"/>
            <a:endParaRPr lang="zh-CN" altLang="en-US"/>
          </a:p>
        </p:txBody>
      </p:sp>
      <p:sp>
        <p:nvSpPr>
          <p:cNvPr id="14350" name="AutoShape 14"/>
          <p:cNvSpPr>
            <a:spLocks noChangeArrowheads="1"/>
          </p:cNvSpPr>
          <p:nvPr/>
        </p:nvSpPr>
        <p:spPr bwMode="auto">
          <a:xfrm>
            <a:off x="5143504" y="5929330"/>
            <a:ext cx="533400" cy="152400"/>
          </a:xfrm>
          <a:custGeom>
            <a:avLst/>
            <a:gdLst>
              <a:gd name="T0" fmla="*/ 16200 w 21600"/>
              <a:gd name="T1" fmla="*/ 0 h 21600"/>
              <a:gd name="T2" fmla="*/ 16200 w 21600"/>
              <a:gd name="T3" fmla="*/ 5400 h 21600"/>
              <a:gd name="T4" fmla="*/ 3375 w 21600"/>
              <a:gd name="T5" fmla="*/ 5400 h 21600"/>
              <a:gd name="T6" fmla="*/ 3375 w 21600"/>
              <a:gd name="T7" fmla="*/ 16200 h 21600"/>
              <a:gd name="T8" fmla="*/ 16200 w 21600"/>
              <a:gd name="T9" fmla="*/ 16200 h 21600"/>
              <a:gd name="T10" fmla="*/ 16200 w 21600"/>
              <a:gd name="T11" fmla="*/ 21600 h 21600"/>
              <a:gd name="T12" fmla="*/ 21600 w 21600"/>
              <a:gd name="T13" fmla="*/ 10800 h 21600"/>
              <a:gd name="T14" fmla="*/ 16200 w 21600"/>
              <a:gd name="T15" fmla="*/ 0 h 21600"/>
              <a:gd name="T16" fmla="*/ 1350 w 21600"/>
              <a:gd name="T17" fmla="*/ 5400 h 21600"/>
              <a:gd name="T18" fmla="*/ 1350 w 21600"/>
              <a:gd name="T19" fmla="*/ 16200 h 21600"/>
              <a:gd name="T20" fmla="*/ 2700 w 21600"/>
              <a:gd name="T21" fmla="*/ 16200 h 21600"/>
              <a:gd name="T22" fmla="*/ 2700 w 21600"/>
              <a:gd name="T23" fmla="*/ 5400 h 21600"/>
              <a:gd name="T24" fmla="*/ 1350 w 21600"/>
              <a:gd name="T25" fmla="*/ 5400 h 21600"/>
              <a:gd name="T26" fmla="*/ 0 w 21600"/>
              <a:gd name="T27" fmla="*/ 5400 h 21600"/>
              <a:gd name="T28" fmla="*/ 0 w 21600"/>
              <a:gd name="T29" fmla="*/ 16200 h 21600"/>
              <a:gd name="T30" fmla="*/ 675 w 21600"/>
              <a:gd name="T31" fmla="*/ 16200 h 21600"/>
              <a:gd name="T32" fmla="*/ 675 w 21600"/>
              <a:gd name="T33" fmla="*/ 5400 h 21600"/>
              <a:gd name="T34" fmla="*/ 0 w 21600"/>
              <a:gd name="T35" fmla="*/ 540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ln>
        </p:spPr>
        <p:txBody>
          <a:bodyPr/>
          <a:lstStyle/>
          <a:p>
            <a:pPr eaLnBrk="0" hangingPunct="0"/>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43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4339">
                                            <p:txEl>
                                              <p:pRg st="0" end="0"/>
                                            </p:txEl>
                                          </p:spTgt>
                                        </p:tgtEl>
                                        <p:attrNameLst>
                                          <p:attrName>style.visibility</p:attrName>
                                        </p:attrNameLst>
                                      </p:cBhvr>
                                      <p:to>
                                        <p:strVal val="visible"/>
                                      </p:to>
                                    </p:set>
                                    <p:anim calcmode="lin" valueType="num">
                                      <p:cBhvr additive="base">
                                        <p:cTn id="11" dur="500" fill="hold"/>
                                        <p:tgtEl>
                                          <p:spTgt spid="14339">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4339">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1434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4340">
                                            <p:txEl>
                                              <p:pRg st="0" end="0"/>
                                            </p:txEl>
                                          </p:spTgt>
                                        </p:tgtEl>
                                        <p:attrNameLst>
                                          <p:attrName>style.visibility</p:attrName>
                                        </p:attrNameLst>
                                      </p:cBhvr>
                                      <p:to>
                                        <p:strVal val="visible"/>
                                      </p:to>
                                    </p:set>
                                    <p:anim calcmode="lin" valueType="num">
                                      <p:cBhvr additive="base">
                                        <p:cTn id="20" dur="500" fill="hold"/>
                                        <p:tgtEl>
                                          <p:spTgt spid="14340">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434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4345">
                                            <p:txEl>
                                              <p:pRg st="0" end="0"/>
                                            </p:txEl>
                                          </p:spTgt>
                                        </p:tgtEl>
                                        <p:attrNameLst>
                                          <p:attrName>style.visibility</p:attrName>
                                        </p:attrNameLst>
                                      </p:cBhvr>
                                      <p:to>
                                        <p:strVal val="visible"/>
                                      </p:to>
                                    </p:set>
                                    <p:anim calcmode="lin" valueType="num">
                                      <p:cBhvr additive="base">
                                        <p:cTn id="26" dur="500" fill="hold"/>
                                        <p:tgtEl>
                                          <p:spTgt spid="14345">
                                            <p:txEl>
                                              <p:pRg st="0" end="0"/>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4345">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3" presetClass="entr" presetSubtype="10" fill="hold" grpId="0" nodeType="afterEffect">
                                  <p:stCondLst>
                                    <p:cond delay="0"/>
                                  </p:stCondLst>
                                  <p:childTnLst>
                                    <p:set>
                                      <p:cBhvr>
                                        <p:cTn id="30" dur="1" fill="hold">
                                          <p:stCondLst>
                                            <p:cond delay="0"/>
                                          </p:stCondLst>
                                        </p:cTn>
                                        <p:tgtEl>
                                          <p:spTgt spid="14348"/>
                                        </p:tgtEl>
                                        <p:attrNameLst>
                                          <p:attrName>style.visibility</p:attrName>
                                        </p:attrNameLst>
                                      </p:cBhvr>
                                      <p:to>
                                        <p:strVal val="visible"/>
                                      </p:to>
                                    </p:set>
                                    <p:animEffect transition="in" filter="blinds(horizontal)">
                                      <p:cBhvr>
                                        <p:cTn id="31" dur="1000"/>
                                        <p:tgtEl>
                                          <p:spTgt spid="14348"/>
                                        </p:tgtEl>
                                      </p:cBhvr>
                                    </p:animEffect>
                                  </p:childTnLst>
                                </p:cTn>
                              </p:par>
                            </p:childTnLst>
                          </p:cTn>
                        </p:par>
                        <p:par>
                          <p:cTn id="32" fill="hold">
                            <p:stCondLst>
                              <p:cond delay="1500"/>
                            </p:stCondLst>
                            <p:childTnLst>
                              <p:par>
                                <p:cTn id="33" presetID="2" presetClass="entr" presetSubtype="8" fill="hold" grpId="0" nodeType="afterEffect">
                                  <p:stCondLst>
                                    <p:cond delay="0"/>
                                  </p:stCondLst>
                                  <p:childTnLst>
                                    <p:set>
                                      <p:cBhvr>
                                        <p:cTn id="34" dur="1" fill="hold">
                                          <p:stCondLst>
                                            <p:cond delay="0"/>
                                          </p:stCondLst>
                                        </p:cTn>
                                        <p:tgtEl>
                                          <p:spTgt spid="14343">
                                            <p:txEl>
                                              <p:pRg st="0" end="0"/>
                                            </p:txEl>
                                          </p:spTgt>
                                        </p:tgtEl>
                                        <p:attrNameLst>
                                          <p:attrName>style.visibility</p:attrName>
                                        </p:attrNameLst>
                                      </p:cBhvr>
                                      <p:to>
                                        <p:strVal val="visible"/>
                                      </p:to>
                                    </p:set>
                                    <p:anim calcmode="lin" valueType="num">
                                      <p:cBhvr additive="base">
                                        <p:cTn id="35" dur="1000" fill="hold"/>
                                        <p:tgtEl>
                                          <p:spTgt spid="14343">
                                            <p:txEl>
                                              <p:pRg st="0" end="0"/>
                                            </p:txEl>
                                          </p:spTgt>
                                        </p:tgtEl>
                                        <p:attrNameLst>
                                          <p:attrName>ppt_x</p:attrName>
                                        </p:attrNameLst>
                                      </p:cBhvr>
                                      <p:tavLst>
                                        <p:tav tm="0">
                                          <p:val>
                                            <p:strVal val="0-#ppt_w/2"/>
                                          </p:val>
                                        </p:tav>
                                        <p:tav tm="100000">
                                          <p:val>
                                            <p:strVal val="#ppt_x"/>
                                          </p:val>
                                        </p:tav>
                                      </p:tavLst>
                                    </p:anim>
                                    <p:anim calcmode="lin" valueType="num">
                                      <p:cBhvr additive="base">
                                        <p:cTn id="36" dur="1000" fill="hold"/>
                                        <p:tgtEl>
                                          <p:spTgt spid="14343">
                                            <p:txEl>
                                              <p:pRg st="0" end="0"/>
                                            </p:txEl>
                                          </p:spTgt>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2" presetClass="entr" presetSubtype="8" fill="hold" grpId="0" nodeType="afterEffect">
                                  <p:stCondLst>
                                    <p:cond delay="0"/>
                                  </p:stCondLst>
                                  <p:childTnLst>
                                    <p:set>
                                      <p:cBhvr>
                                        <p:cTn id="39" dur="1" fill="hold">
                                          <p:stCondLst>
                                            <p:cond delay="0"/>
                                          </p:stCondLst>
                                        </p:cTn>
                                        <p:tgtEl>
                                          <p:spTgt spid="14344">
                                            <p:txEl>
                                              <p:pRg st="0" end="0"/>
                                            </p:txEl>
                                          </p:spTgt>
                                        </p:tgtEl>
                                        <p:attrNameLst>
                                          <p:attrName>style.visibility</p:attrName>
                                        </p:attrNameLst>
                                      </p:cBhvr>
                                      <p:to>
                                        <p:strVal val="visible"/>
                                      </p:to>
                                    </p:set>
                                    <p:anim calcmode="lin" valueType="num">
                                      <p:cBhvr additive="base">
                                        <p:cTn id="40" dur="1000" fill="hold"/>
                                        <p:tgtEl>
                                          <p:spTgt spid="14344">
                                            <p:txEl>
                                              <p:pRg st="0" end="0"/>
                                            </p:txEl>
                                          </p:spTgt>
                                        </p:tgtEl>
                                        <p:attrNameLst>
                                          <p:attrName>ppt_x</p:attrName>
                                        </p:attrNameLst>
                                      </p:cBhvr>
                                      <p:tavLst>
                                        <p:tav tm="0">
                                          <p:val>
                                            <p:strVal val="0-#ppt_w/2"/>
                                          </p:val>
                                        </p:tav>
                                        <p:tav tm="100000">
                                          <p:val>
                                            <p:strVal val="#ppt_x"/>
                                          </p:val>
                                        </p:tav>
                                      </p:tavLst>
                                    </p:anim>
                                    <p:anim calcmode="lin" valueType="num">
                                      <p:cBhvr additive="base">
                                        <p:cTn id="41" dur="1000" fill="hold"/>
                                        <p:tgtEl>
                                          <p:spTgt spid="14344">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8" fill="hold" nodeType="afterEffect">
                                  <p:stCondLst>
                                    <p:cond delay="0"/>
                                  </p:stCondLst>
                                  <p:childTnLst>
                                    <p:set>
                                      <p:cBhvr>
                                        <p:cTn id="44" dur="1" fill="hold">
                                          <p:stCondLst>
                                            <p:cond delay="0"/>
                                          </p:stCondLst>
                                        </p:cTn>
                                        <p:tgtEl>
                                          <p:spTgt spid="14349"/>
                                        </p:tgtEl>
                                        <p:attrNameLst>
                                          <p:attrName>style.visibility</p:attrName>
                                        </p:attrNameLst>
                                      </p:cBhvr>
                                      <p:to>
                                        <p:strVal val="visible"/>
                                      </p:to>
                                    </p:set>
                                    <p:anim calcmode="lin" valueType="num">
                                      <p:cBhvr additive="base">
                                        <p:cTn id="45" dur="1000" fill="hold"/>
                                        <p:tgtEl>
                                          <p:spTgt spid="14349"/>
                                        </p:tgtEl>
                                        <p:attrNameLst>
                                          <p:attrName>ppt_x</p:attrName>
                                        </p:attrNameLst>
                                      </p:cBhvr>
                                      <p:tavLst>
                                        <p:tav tm="0">
                                          <p:val>
                                            <p:strVal val="0-#ppt_w/2"/>
                                          </p:val>
                                        </p:tav>
                                        <p:tav tm="100000">
                                          <p:val>
                                            <p:strVal val="#ppt_x"/>
                                          </p:val>
                                        </p:tav>
                                      </p:tavLst>
                                    </p:anim>
                                    <p:anim calcmode="lin" valueType="num">
                                      <p:cBhvr additive="base">
                                        <p:cTn id="46" dur="1000" fill="hold"/>
                                        <p:tgtEl>
                                          <p:spTgt spid="14349"/>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14346">
                                            <p:txEl>
                                              <p:pRg st="0" end="0"/>
                                            </p:txEl>
                                          </p:spTgt>
                                        </p:tgtEl>
                                        <p:attrNameLst>
                                          <p:attrName>style.visibility</p:attrName>
                                        </p:attrNameLst>
                                      </p:cBhvr>
                                      <p:to>
                                        <p:strVal val="visible"/>
                                      </p:to>
                                    </p:set>
                                    <p:anim calcmode="lin" valueType="num">
                                      <p:cBhvr additive="base">
                                        <p:cTn id="51" dur="500" fill="hold"/>
                                        <p:tgtEl>
                                          <p:spTgt spid="14346">
                                            <p:txEl>
                                              <p:pRg st="0" end="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4346">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500"/>
                            </p:stCondLst>
                            <p:childTnLst>
                              <p:par>
                                <p:cTn id="54" presetID="2" presetClass="entr" presetSubtype="8" fill="hold" nodeType="afterEffect">
                                  <p:stCondLst>
                                    <p:cond delay="0"/>
                                  </p:stCondLst>
                                  <p:childTnLst>
                                    <p:set>
                                      <p:cBhvr>
                                        <p:cTn id="55" dur="1" fill="hold">
                                          <p:stCondLst>
                                            <p:cond delay="0"/>
                                          </p:stCondLst>
                                        </p:cTn>
                                        <p:tgtEl>
                                          <p:spTgt spid="14350"/>
                                        </p:tgtEl>
                                        <p:attrNameLst>
                                          <p:attrName>style.visibility</p:attrName>
                                        </p:attrNameLst>
                                      </p:cBhvr>
                                      <p:to>
                                        <p:strVal val="visible"/>
                                      </p:to>
                                    </p:set>
                                    <p:anim calcmode="lin" valueType="num">
                                      <p:cBhvr additive="base">
                                        <p:cTn id="56" dur="1000" fill="hold"/>
                                        <p:tgtEl>
                                          <p:spTgt spid="14350"/>
                                        </p:tgtEl>
                                        <p:attrNameLst>
                                          <p:attrName>ppt_x</p:attrName>
                                        </p:attrNameLst>
                                      </p:cBhvr>
                                      <p:tavLst>
                                        <p:tav tm="0">
                                          <p:val>
                                            <p:strVal val="0-#ppt_w/2"/>
                                          </p:val>
                                        </p:tav>
                                        <p:tav tm="100000">
                                          <p:val>
                                            <p:strVal val="#ppt_x"/>
                                          </p:val>
                                        </p:tav>
                                      </p:tavLst>
                                    </p:anim>
                                    <p:anim calcmode="lin" valueType="num">
                                      <p:cBhvr additive="base">
                                        <p:cTn id="57" dur="1000" fill="hold"/>
                                        <p:tgtEl>
                                          <p:spTgt spid="14350"/>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grpId="0" nodeType="clickEffect">
                                  <p:stCondLst>
                                    <p:cond delay="0"/>
                                  </p:stCondLst>
                                  <p:childTnLst>
                                    <p:set>
                                      <p:cBhvr>
                                        <p:cTn id="61" dur="1" fill="hold">
                                          <p:stCondLst>
                                            <p:cond delay="0"/>
                                          </p:stCondLst>
                                        </p:cTn>
                                        <p:tgtEl>
                                          <p:spTgt spid="14347">
                                            <p:txEl>
                                              <p:pRg st="0" end="0"/>
                                            </p:txEl>
                                          </p:spTgt>
                                        </p:tgtEl>
                                        <p:attrNameLst>
                                          <p:attrName>style.visibility</p:attrName>
                                        </p:attrNameLst>
                                      </p:cBhvr>
                                      <p:to>
                                        <p:strVal val="visible"/>
                                      </p:to>
                                    </p:set>
                                    <p:anim calcmode="lin" valueType="num">
                                      <p:cBhvr additive="base">
                                        <p:cTn id="62" dur="500" fill="hold"/>
                                        <p:tgtEl>
                                          <p:spTgt spid="14347">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143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P spid="14340" grpId="0" build="p"/>
      <p:bldP spid="14341" grpId="0" animBg="1"/>
      <p:bldP spid="14342" grpId="0" animBg="1"/>
      <p:bldP spid="14343" grpId="0" build="p"/>
      <p:bldP spid="14344" grpId="0" build="p"/>
      <p:bldP spid="14345" grpId="0" build="p"/>
      <p:bldP spid="14346" grpId="0" build="p"/>
      <p:bldP spid="14347" grpId="0" build="p"/>
      <p:bldP spid="143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142844" y="2786058"/>
          <a:ext cx="4287353" cy="204257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矩形 4"/>
          <p:cNvSpPr/>
          <p:nvPr/>
        </p:nvSpPr>
        <p:spPr>
          <a:xfrm>
            <a:off x="4214810" y="2214554"/>
            <a:ext cx="4786346" cy="1077218"/>
          </a:xfrm>
          <a:prstGeom prst="rect">
            <a:avLst/>
          </a:prstGeom>
          <a:solidFill>
            <a:schemeClr val="bg2">
              <a:lumMod val="90000"/>
            </a:schemeClr>
          </a:solidFill>
        </p:spPr>
        <p:txBody>
          <a:bodyPr wrap="square">
            <a:spAutoFit/>
          </a:bodyPr>
          <a:lstStyle/>
          <a:p>
            <a:r>
              <a:rPr lang="zh-CN" altLang="en-US" sz="1600" b="1" dirty="0" smtClean="0">
                <a:solidFill>
                  <a:srgbClr val="0070C0"/>
                </a:solidFill>
                <a:latin typeface="楷体_GB2312" pitchFamily="49" charset="-122"/>
                <a:ea typeface="楷体_GB2312" pitchFamily="49" charset="-122"/>
              </a:rPr>
              <a:t>以</a:t>
            </a:r>
            <a:r>
              <a:rPr lang="zh-CN" altLang="en-US" sz="1600" b="1" dirty="0" smtClean="0">
                <a:solidFill>
                  <a:srgbClr val="FF0000"/>
                </a:solidFill>
                <a:latin typeface="楷体_GB2312" pitchFamily="49" charset="-122"/>
                <a:ea typeface="楷体_GB2312" pitchFamily="49" charset="-122"/>
              </a:rPr>
              <a:t>生产资料形态</a:t>
            </a:r>
            <a:r>
              <a:rPr lang="zh-CN" altLang="en-US" sz="1600" b="1" dirty="0" smtClean="0">
                <a:solidFill>
                  <a:srgbClr val="0070C0"/>
                </a:solidFill>
                <a:latin typeface="楷体_GB2312" pitchFamily="49" charset="-122"/>
                <a:ea typeface="楷体_GB2312" pitchFamily="49" charset="-122"/>
              </a:rPr>
              <a:t>存在</a:t>
            </a:r>
            <a:r>
              <a:rPr lang="zh-CN" altLang="en-US" sz="1600" b="1" dirty="0" smtClean="0">
                <a:latin typeface="楷体_GB2312" pitchFamily="49" charset="-122"/>
                <a:ea typeface="楷体_GB2312" pitchFamily="49" charset="-122"/>
              </a:rPr>
              <a:t>的资本。在生产过程中，其价值在生产过程中通过工人的具体劳动被转移到新产品中，转移的价值量不会大于它原有的价值量。（</a:t>
            </a:r>
            <a:r>
              <a:rPr lang="zh-CN" altLang="en-US" sz="1600" b="1" dirty="0" smtClean="0">
                <a:ea typeface="楷体_GB2312" pitchFamily="49" charset="-122"/>
              </a:rPr>
              <a:t>只</a:t>
            </a:r>
            <a:r>
              <a:rPr lang="zh-CN" altLang="en-US" sz="1600" b="1" dirty="0">
                <a:ea typeface="楷体_GB2312" pitchFamily="49" charset="-122"/>
              </a:rPr>
              <a:t>转</a:t>
            </a:r>
            <a:r>
              <a:rPr lang="zh-CN" altLang="en-US" sz="1600" b="1" dirty="0" smtClean="0">
                <a:ea typeface="楷体_GB2312" pitchFamily="49" charset="-122"/>
              </a:rPr>
              <a:t>变</a:t>
            </a:r>
            <a:r>
              <a:rPr lang="zh-CN" altLang="en-US" sz="1600" b="1" dirty="0">
                <a:ea typeface="楷体_GB2312" pitchFamily="49" charset="-122"/>
              </a:rPr>
              <a:t>自己的物质形态而不改变自己的</a:t>
            </a:r>
            <a:r>
              <a:rPr lang="zh-CN" altLang="en-US" sz="1600" b="1" dirty="0" smtClean="0">
                <a:ea typeface="楷体_GB2312" pitchFamily="49" charset="-122"/>
              </a:rPr>
              <a:t>价值量）</a:t>
            </a:r>
            <a:endParaRPr lang="en-US" altLang="zh-CN" sz="1600" b="1" dirty="0">
              <a:latin typeface="楷体_GB2312" pitchFamily="49" charset="-122"/>
              <a:ea typeface="楷体_GB2312" pitchFamily="49" charset="-122"/>
            </a:endParaRPr>
          </a:p>
        </p:txBody>
      </p:sp>
      <p:sp>
        <p:nvSpPr>
          <p:cNvPr id="6" name="矩形 5"/>
          <p:cNvSpPr/>
          <p:nvPr/>
        </p:nvSpPr>
        <p:spPr>
          <a:xfrm>
            <a:off x="4214810" y="3429000"/>
            <a:ext cx="4786346" cy="1569660"/>
          </a:xfrm>
          <a:prstGeom prst="rect">
            <a:avLst/>
          </a:prstGeom>
          <a:solidFill>
            <a:schemeClr val="bg2">
              <a:lumMod val="90000"/>
            </a:schemeClr>
          </a:solidFill>
        </p:spPr>
        <p:txBody>
          <a:bodyPr wrap="square">
            <a:spAutoFit/>
          </a:bodyPr>
          <a:lstStyle/>
          <a:p>
            <a:r>
              <a:rPr lang="zh-CN" altLang="en-US" sz="1600" b="1" dirty="0" smtClean="0">
                <a:latin typeface="+mn-ea"/>
                <a:ea typeface="+mn-ea"/>
              </a:rPr>
              <a:t>购买</a:t>
            </a:r>
            <a:r>
              <a:rPr lang="zh-CN" altLang="en-US" sz="1600" b="1" dirty="0" smtClean="0">
                <a:solidFill>
                  <a:srgbClr val="FF0000"/>
                </a:solidFill>
                <a:latin typeface="+mn-ea"/>
                <a:ea typeface="+mn-ea"/>
              </a:rPr>
              <a:t>劳动力</a:t>
            </a:r>
            <a:r>
              <a:rPr lang="zh-CN" altLang="en-US" sz="1600" b="1" dirty="0" smtClean="0">
                <a:latin typeface="+mn-ea"/>
                <a:ea typeface="+mn-ea"/>
              </a:rPr>
              <a:t>的那部分资本。在生产过程中，其价值不是</a:t>
            </a:r>
            <a:r>
              <a:rPr lang="zh-CN" altLang="en-US" sz="1600" b="1" dirty="0">
                <a:latin typeface="+mn-ea"/>
                <a:ea typeface="+mn-ea"/>
              </a:rPr>
              <a:t>被</a:t>
            </a:r>
            <a:r>
              <a:rPr lang="zh-CN" altLang="en-US" sz="1600" b="1" dirty="0" smtClean="0">
                <a:latin typeface="+mn-ea"/>
                <a:ea typeface="+mn-ea"/>
              </a:rPr>
              <a:t>转移到新产品中去，而是工人的劳动</a:t>
            </a:r>
            <a:r>
              <a:rPr lang="zh-CN" altLang="en-US" sz="1600" b="1" dirty="0">
                <a:latin typeface="+mn-ea"/>
                <a:ea typeface="+mn-ea"/>
              </a:rPr>
              <a:t>再生产出来。</a:t>
            </a:r>
            <a:endParaRPr lang="en-US" altLang="zh-CN" sz="1600" b="1" dirty="0">
              <a:latin typeface="+mn-ea"/>
              <a:ea typeface="+mn-ea"/>
            </a:endParaRPr>
          </a:p>
          <a:p>
            <a:r>
              <a:rPr lang="zh-CN" altLang="en-US" sz="1600" b="1" dirty="0">
                <a:latin typeface="+mn-ea"/>
                <a:ea typeface="+mn-ea"/>
              </a:rPr>
              <a:t>工人创造的新价值，不仅包括相当于劳动力价值的价值，还包括一定量的</a:t>
            </a:r>
            <a:r>
              <a:rPr lang="zh-CN" altLang="en-US" sz="1600" b="1" dirty="0" smtClean="0">
                <a:latin typeface="+mn-ea"/>
                <a:ea typeface="+mn-ea"/>
              </a:rPr>
              <a:t>剩余价值。它是</a:t>
            </a:r>
            <a:r>
              <a:rPr lang="zh-CN" altLang="en-US" sz="1600" b="1" dirty="0">
                <a:latin typeface="+mn-ea"/>
                <a:ea typeface="+mn-ea"/>
              </a:rPr>
              <a:t>一个可变的量。</a:t>
            </a:r>
            <a:endParaRPr lang="en-US" altLang="zh-CN" sz="1600" b="1" dirty="0">
              <a:latin typeface="+mn-ea"/>
              <a:ea typeface="+mn-ea"/>
            </a:endParaRPr>
          </a:p>
        </p:txBody>
      </p:sp>
      <p:sp>
        <p:nvSpPr>
          <p:cNvPr id="8" name="矩形 7"/>
          <p:cNvSpPr/>
          <p:nvPr/>
        </p:nvSpPr>
        <p:spPr>
          <a:xfrm>
            <a:off x="357158" y="5500702"/>
            <a:ext cx="1112805" cy="830997"/>
          </a:xfrm>
          <a:prstGeom prst="rect">
            <a:avLst/>
          </a:prstGeom>
        </p:spPr>
        <p:txBody>
          <a:bodyPr wrap="none">
            <a:spAutoFit/>
          </a:bodyPr>
          <a:lstStyle/>
          <a:p>
            <a:r>
              <a:rPr lang="zh-CN" altLang="en-US" sz="2400" b="1" dirty="0" smtClean="0">
                <a:solidFill>
                  <a:srgbClr val="C00000"/>
                </a:solidFill>
                <a:latin typeface="楷体" panose="02010609060101010101" pitchFamily="49" charset="-122"/>
                <a:ea typeface="楷体" panose="02010609060101010101" pitchFamily="49" charset="-122"/>
              </a:rPr>
              <a:t>划分</a:t>
            </a:r>
            <a:endParaRPr lang="en-US" altLang="zh-CN" sz="2400" b="1" dirty="0" smtClean="0">
              <a:solidFill>
                <a:srgbClr val="C00000"/>
              </a:solidFill>
              <a:latin typeface="楷体" panose="02010609060101010101" pitchFamily="49" charset="-122"/>
              <a:ea typeface="楷体" panose="02010609060101010101" pitchFamily="49" charset="-122"/>
            </a:endParaRPr>
          </a:p>
          <a:p>
            <a:r>
              <a:rPr lang="zh-CN" altLang="en-US" sz="2400" b="1" dirty="0" smtClean="0">
                <a:solidFill>
                  <a:srgbClr val="C00000"/>
                </a:solidFill>
                <a:latin typeface="楷体" panose="02010609060101010101" pitchFamily="49" charset="-122"/>
                <a:ea typeface="楷体" panose="02010609060101010101" pitchFamily="49" charset="-122"/>
              </a:rPr>
              <a:t>意义</a:t>
            </a:r>
            <a:r>
              <a:rPr lang="zh-CN" altLang="en-US" sz="2400" b="1" dirty="0">
                <a:solidFill>
                  <a:srgbClr val="C00000"/>
                </a:solidFill>
                <a:latin typeface="楷体" panose="02010609060101010101" pitchFamily="49" charset="-122"/>
                <a:ea typeface="楷体" panose="02010609060101010101" pitchFamily="49" charset="-122"/>
              </a:rPr>
              <a:t>：</a:t>
            </a:r>
            <a:endParaRPr lang="zh-CN" altLang="en-US" sz="2400" dirty="0">
              <a:solidFill>
                <a:srgbClr val="C00000"/>
              </a:solidFill>
              <a:latin typeface="楷体" panose="02010609060101010101" pitchFamily="49" charset="-122"/>
              <a:ea typeface="楷体" panose="02010609060101010101" pitchFamily="49" charset="-122"/>
            </a:endParaRPr>
          </a:p>
        </p:txBody>
      </p:sp>
      <p:sp>
        <p:nvSpPr>
          <p:cNvPr id="9" name="矩形 8"/>
          <p:cNvSpPr/>
          <p:nvPr/>
        </p:nvSpPr>
        <p:spPr>
          <a:xfrm>
            <a:off x="1571604" y="5357826"/>
            <a:ext cx="7429552" cy="1292662"/>
          </a:xfrm>
          <a:prstGeom prst="rect">
            <a:avLst/>
          </a:prstGeom>
        </p:spPr>
        <p:txBody>
          <a:bodyPr wrap="square">
            <a:spAutoFit/>
          </a:bodyPr>
          <a:lstStyle/>
          <a:p>
            <a:pPr eaLnBrk="1" hangingPunct="1"/>
            <a:r>
              <a:rPr lang="zh-CN" altLang="zh-CN" sz="2000" b="1" dirty="0">
                <a:latin typeface="楷体" panose="02010609060101010101" pitchFamily="49" charset="-122"/>
                <a:ea typeface="楷体" panose="02010609060101010101" pitchFamily="49" charset="-122"/>
              </a:rPr>
              <a:t>1.进一步揭示了剩余价值的源泉和资本主义剥削的实质</a:t>
            </a:r>
            <a:r>
              <a:rPr lang="zh-CN" altLang="zh-CN" sz="2000" b="1" dirty="0" smtClean="0">
                <a:latin typeface="楷体" panose="02010609060101010101" pitchFamily="49" charset="-122"/>
                <a:ea typeface="楷体" panose="02010609060101010101" pitchFamily="49" charset="-122"/>
              </a:rPr>
              <a:t>，即</a:t>
            </a:r>
            <a:r>
              <a:rPr lang="zh-CN" altLang="en-US" sz="2000" b="1" dirty="0" smtClean="0">
                <a:latin typeface="楷体" panose="02010609060101010101" pitchFamily="49" charset="-122"/>
                <a:ea typeface="楷体" panose="02010609060101010101" pitchFamily="49" charset="-122"/>
              </a:rPr>
              <a:t>雇佣</a:t>
            </a:r>
            <a:r>
              <a:rPr lang="zh-CN" altLang="zh-CN" sz="2000" b="1" dirty="0" smtClean="0">
                <a:latin typeface="楷体" panose="02010609060101010101" pitchFamily="49" charset="-122"/>
                <a:ea typeface="楷体" panose="02010609060101010101" pitchFamily="49" charset="-122"/>
              </a:rPr>
              <a:t>劳动</a:t>
            </a:r>
            <a:r>
              <a:rPr lang="zh-CN" altLang="zh-CN" sz="2000" b="1" dirty="0">
                <a:latin typeface="楷体" panose="02010609060101010101" pitchFamily="49" charset="-122"/>
                <a:ea typeface="楷体" panose="02010609060101010101" pitchFamily="49" charset="-122"/>
              </a:rPr>
              <a:t>者的</a:t>
            </a:r>
            <a:r>
              <a:rPr lang="zh-CN" altLang="zh-CN" sz="2000" b="1" dirty="0">
                <a:solidFill>
                  <a:srgbClr val="C00000"/>
                </a:solidFill>
                <a:latin typeface="楷体" panose="02010609060101010101" pitchFamily="49" charset="-122"/>
                <a:ea typeface="楷体" panose="02010609060101010101" pitchFamily="49" charset="-122"/>
              </a:rPr>
              <a:t>剩余劳动</a:t>
            </a:r>
            <a:r>
              <a:rPr lang="zh-CN" altLang="zh-CN" sz="2000" b="1" dirty="0">
                <a:latin typeface="楷体" panose="02010609060101010101" pitchFamily="49" charset="-122"/>
                <a:ea typeface="楷体" panose="02010609060101010101" pitchFamily="49" charset="-122"/>
              </a:rPr>
              <a:t>是剩余价值的</a:t>
            </a:r>
            <a:r>
              <a:rPr lang="zh-CN" altLang="zh-CN" sz="2000" b="1" dirty="0">
                <a:solidFill>
                  <a:srgbClr val="C00000"/>
                </a:solidFill>
                <a:latin typeface="楷体" panose="02010609060101010101" pitchFamily="49" charset="-122"/>
                <a:ea typeface="楷体" panose="02010609060101010101" pitchFamily="49" charset="-122"/>
              </a:rPr>
              <a:t>唯一源泉</a:t>
            </a:r>
            <a:r>
              <a:rPr lang="zh-CN" altLang="zh-CN" sz="2000" b="1" dirty="0">
                <a:latin typeface="楷体" panose="02010609060101010101" pitchFamily="49" charset="-122"/>
                <a:ea typeface="楷体" panose="02010609060101010101" pitchFamily="49" charset="-122"/>
              </a:rPr>
              <a:t>。</a:t>
            </a:r>
            <a:endParaRPr lang="en-US" altLang="zh-CN" sz="2000" b="1" dirty="0">
              <a:latin typeface="楷体" panose="02010609060101010101" pitchFamily="49" charset="-122"/>
              <a:ea typeface="楷体" panose="02010609060101010101" pitchFamily="49" charset="-122"/>
            </a:endParaRPr>
          </a:p>
          <a:p>
            <a:pPr eaLnBrk="1" hangingPunct="1"/>
            <a:endParaRPr lang="zh-CN" altLang="zh-CN" b="1" dirty="0">
              <a:latin typeface="楷体" panose="02010609060101010101" pitchFamily="49" charset="-122"/>
              <a:ea typeface="楷体" panose="02010609060101010101" pitchFamily="49" charset="-122"/>
            </a:endParaRPr>
          </a:p>
          <a:p>
            <a:pPr eaLnBrk="1" hangingPunct="1"/>
            <a:r>
              <a:rPr lang="zh-CN" altLang="zh-CN" sz="2000" b="1" dirty="0">
                <a:latin typeface="楷体" panose="02010609060101010101" pitchFamily="49" charset="-122"/>
                <a:ea typeface="楷体" panose="02010609060101010101" pitchFamily="49" charset="-122"/>
              </a:rPr>
              <a:t>2.为考察资本主义的剥削程度——</a:t>
            </a:r>
            <a:r>
              <a:rPr lang="zh-CN" altLang="zh-CN" sz="2000" b="1" u="sng" dirty="0">
                <a:solidFill>
                  <a:srgbClr val="C00000"/>
                </a:solidFill>
                <a:latin typeface="楷体" panose="02010609060101010101" pitchFamily="49" charset="-122"/>
                <a:ea typeface="楷体" panose="02010609060101010101" pitchFamily="49" charset="-122"/>
              </a:rPr>
              <a:t>剩余价值率</a:t>
            </a:r>
            <a:r>
              <a:rPr lang="zh-CN" altLang="zh-CN" sz="2000" b="1" dirty="0">
                <a:latin typeface="楷体" panose="02010609060101010101" pitchFamily="49" charset="-122"/>
                <a:ea typeface="楷体" panose="02010609060101010101" pitchFamily="49" charset="-122"/>
              </a:rPr>
              <a:t>，提供了科学依据。</a:t>
            </a:r>
            <a:endParaRPr lang="zh-CN" altLang="zh-CN" sz="2000" b="1" dirty="0">
              <a:latin typeface="楷体" panose="02010609060101010101" pitchFamily="49" charset="-122"/>
              <a:ea typeface="楷体" panose="02010609060101010101" pitchFamily="49" charset="-122"/>
            </a:endParaRPr>
          </a:p>
        </p:txBody>
      </p:sp>
      <p:sp>
        <p:nvSpPr>
          <p:cNvPr id="13" name="Rectangle 3"/>
          <p:cNvSpPr txBox="1">
            <a:spLocks noChangeArrowheads="1"/>
          </p:cNvSpPr>
          <p:nvPr/>
        </p:nvSpPr>
        <p:spPr>
          <a:xfrm>
            <a:off x="1571604" y="1285860"/>
            <a:ext cx="7310428" cy="933464"/>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Tx/>
              <a:buSzTx/>
              <a:defRPr/>
            </a:pPr>
            <a:r>
              <a:rPr kumimoji="0" lang="zh-CN" altLang="en-US" sz="2000" b="1"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依据资本在</a:t>
            </a:r>
            <a:r>
              <a:rPr kumimoji="0" lang="zh-CN" altLang="en-US" sz="2000" b="1" i="0" u="none" strike="noStrike" kern="0" cap="none" spc="0" normalizeH="0" baseline="0" noProof="0" dirty="0" smtClean="0">
                <a:ln>
                  <a:noFill/>
                </a:ln>
                <a:solidFill>
                  <a:srgbClr val="FF0000"/>
                </a:solidFill>
                <a:effectLst/>
                <a:uLnTx/>
                <a:uFillTx/>
                <a:latin typeface="楷体" panose="02010609060101010101" pitchFamily="49" charset="-122"/>
                <a:ea typeface="楷体" panose="02010609060101010101" pitchFamily="49" charset="-122"/>
              </a:rPr>
              <a:t>剩余价值的生产中所起作用不同</a:t>
            </a:r>
            <a:r>
              <a:rPr kumimoji="0" lang="zh-CN" altLang="en-US" sz="2000" b="1"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，可将资本区分为不变资本和可变资本。</a:t>
            </a:r>
            <a:endParaRPr kumimoji="0"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p:txBody>
      </p:sp>
      <p:sp>
        <p:nvSpPr>
          <p:cNvPr id="14" name="矩形 13"/>
          <p:cNvSpPr/>
          <p:nvPr/>
        </p:nvSpPr>
        <p:spPr>
          <a:xfrm>
            <a:off x="285720" y="1071546"/>
            <a:ext cx="969929" cy="830997"/>
          </a:xfrm>
          <a:prstGeom prst="rect">
            <a:avLst/>
          </a:prstGeom>
        </p:spPr>
        <p:txBody>
          <a:bodyPr wrap="square">
            <a:spAutoFit/>
          </a:bodyPr>
          <a:lstStyle/>
          <a:p>
            <a:r>
              <a:rPr lang="zh-CN" altLang="en-US" sz="2400" b="1" dirty="0" smtClean="0">
                <a:solidFill>
                  <a:srgbClr val="C00000"/>
                </a:solidFill>
                <a:latin typeface="楷体" panose="02010609060101010101" pitchFamily="49" charset="-122"/>
                <a:ea typeface="楷体" panose="02010609060101010101" pitchFamily="49" charset="-122"/>
              </a:rPr>
              <a:t>划分</a:t>
            </a:r>
            <a:endParaRPr lang="en-US" altLang="zh-CN" sz="2400" b="1" dirty="0" smtClean="0">
              <a:solidFill>
                <a:srgbClr val="C00000"/>
              </a:solidFill>
              <a:latin typeface="楷体" panose="02010609060101010101" pitchFamily="49" charset="-122"/>
              <a:ea typeface="楷体" panose="02010609060101010101" pitchFamily="49" charset="-122"/>
            </a:endParaRPr>
          </a:p>
          <a:p>
            <a:r>
              <a:rPr lang="zh-CN" altLang="en-US" sz="2400" b="1" dirty="0" smtClean="0">
                <a:solidFill>
                  <a:srgbClr val="C00000"/>
                </a:solidFill>
                <a:latin typeface="楷体" panose="02010609060101010101" pitchFamily="49" charset="-122"/>
                <a:ea typeface="楷体" panose="02010609060101010101" pitchFamily="49" charset="-122"/>
              </a:rPr>
              <a:t>标准：</a:t>
            </a:r>
            <a:endParaRPr lang="zh-CN" altLang="en-US" sz="2400" b="1" dirty="0">
              <a:solidFill>
                <a:srgbClr val="C00000"/>
              </a:solidFill>
              <a:latin typeface="楷体" panose="02010609060101010101" pitchFamily="49" charset="-122"/>
              <a:ea typeface="楷体" panose="02010609060101010101" pitchFamily="49" charset="-122"/>
            </a:endParaRPr>
          </a:p>
        </p:txBody>
      </p:sp>
      <p:sp>
        <p:nvSpPr>
          <p:cNvPr id="15" name="矩形 14"/>
          <p:cNvSpPr/>
          <p:nvPr/>
        </p:nvSpPr>
        <p:spPr>
          <a:xfrm>
            <a:off x="285720" y="2143116"/>
            <a:ext cx="969929" cy="830997"/>
          </a:xfrm>
          <a:prstGeom prst="rect">
            <a:avLst/>
          </a:prstGeom>
        </p:spPr>
        <p:txBody>
          <a:bodyPr wrap="square">
            <a:spAutoFit/>
          </a:bodyPr>
          <a:lstStyle/>
          <a:p>
            <a:r>
              <a:rPr lang="zh-CN" altLang="en-US" sz="2400" b="1" dirty="0" smtClean="0">
                <a:solidFill>
                  <a:srgbClr val="C00000"/>
                </a:solidFill>
                <a:latin typeface="楷体" panose="02010609060101010101" pitchFamily="49" charset="-122"/>
                <a:ea typeface="楷体" panose="02010609060101010101" pitchFamily="49" charset="-122"/>
              </a:rPr>
              <a:t>划分</a:t>
            </a:r>
            <a:endParaRPr lang="en-US" altLang="zh-CN" sz="2400" b="1" dirty="0" smtClean="0">
              <a:solidFill>
                <a:srgbClr val="C00000"/>
              </a:solidFill>
              <a:latin typeface="楷体" panose="02010609060101010101" pitchFamily="49" charset="-122"/>
              <a:ea typeface="楷体" panose="02010609060101010101" pitchFamily="49" charset="-122"/>
            </a:endParaRPr>
          </a:p>
          <a:p>
            <a:r>
              <a:rPr lang="zh-CN" altLang="en-US" sz="2400" b="1" dirty="0" smtClean="0">
                <a:solidFill>
                  <a:srgbClr val="C00000"/>
                </a:solidFill>
                <a:latin typeface="楷体" panose="02010609060101010101" pitchFamily="49" charset="-122"/>
                <a:ea typeface="楷体" panose="02010609060101010101" pitchFamily="49" charset="-122"/>
              </a:rPr>
              <a:t>内容：</a:t>
            </a:r>
            <a:endParaRPr lang="zh-CN" altLang="en-US" sz="2400" b="1" dirty="0">
              <a:solidFill>
                <a:srgbClr val="C00000"/>
              </a:solidFill>
              <a:latin typeface="楷体" panose="02010609060101010101" pitchFamily="49" charset="-122"/>
              <a:ea typeface="楷体" panose="02010609060101010101" pitchFamily="49" charset="-122"/>
            </a:endParaRPr>
          </a:p>
        </p:txBody>
      </p:sp>
      <p:sp>
        <p:nvSpPr>
          <p:cNvPr id="16" name="Rectangle 2"/>
          <p:cNvSpPr txBox="1">
            <a:spLocks noChangeArrowheads="1"/>
          </p:cNvSpPr>
          <p:nvPr/>
        </p:nvSpPr>
        <p:spPr>
          <a:xfrm>
            <a:off x="357158" y="428604"/>
            <a:ext cx="8077200" cy="573108"/>
          </a:xfrm>
          <a:prstGeom prst="rect">
            <a:avLst/>
          </a:prstGeom>
        </p:spPr>
        <p:txBody>
          <a:body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sz="3200" b="1" i="0" u="none" strike="noStrike" kern="0" cap="none" spc="0" normalizeH="0" baseline="0" noProof="0" dirty="0" smtClean="0">
                <a:ln>
                  <a:noFill/>
                </a:ln>
                <a:solidFill>
                  <a:schemeClr val="tx2"/>
                </a:solidFill>
                <a:effectLst/>
                <a:uLnTx/>
                <a:uFillTx/>
                <a:latin typeface="+mj-lt"/>
                <a:ea typeface="楷体_GB2312" pitchFamily="49" charset="-122"/>
                <a:cs typeface="+mj-cs"/>
              </a:rPr>
              <a:t>不变资本和可变资本的划分</a:t>
            </a:r>
            <a:r>
              <a:rPr kumimoji="0" lang="zh-CN" sz="32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j-lt"/>
                <a:ea typeface="+mj-ea"/>
                <a:cs typeface="+mj-cs"/>
              </a:rPr>
              <a:t> </a:t>
            </a:r>
            <a:endParaRPr kumimoji="0" lang="zh-CN" sz="32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j-lt"/>
              <a:ea typeface="+mj-ea"/>
              <a:cs typeface="+mj-cs"/>
            </a:endParaRPr>
          </a:p>
        </p:txBody>
      </p:sp>
      <p:sp>
        <p:nvSpPr>
          <p:cNvPr id="17" name="Text Box 4"/>
          <p:cNvSpPr txBox="1">
            <a:spLocks noChangeArrowheads="1"/>
          </p:cNvSpPr>
          <p:nvPr/>
        </p:nvSpPr>
        <p:spPr bwMode="auto">
          <a:xfrm>
            <a:off x="785786" y="4714884"/>
            <a:ext cx="3143272" cy="33855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zh-CN" altLang="en-US" sz="1600" b="1" dirty="0" smtClean="0">
                <a:latin typeface="Arial" panose="020B0604020202020204" pitchFamily="34" charset="0"/>
              </a:rPr>
              <a:t>商品价值的构成：</a:t>
            </a:r>
            <a:r>
              <a:rPr lang="en-US" altLang="zh-CN" sz="1600" b="1" dirty="0" smtClean="0">
                <a:latin typeface="Arial" panose="020B0604020202020204" pitchFamily="34" charset="0"/>
              </a:rPr>
              <a:t>W=</a:t>
            </a:r>
            <a:r>
              <a:rPr lang="en-US" altLang="zh-CN" sz="1600" b="1" dirty="0" err="1" smtClean="0">
                <a:latin typeface="Arial" panose="020B0604020202020204" pitchFamily="34" charset="0"/>
              </a:rPr>
              <a:t>c+v+m</a:t>
            </a:r>
            <a:endParaRPr lang="zh-CN" altLang="en-US" sz="1600" b="1"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终止 1"/>
          <p:cNvSpPr/>
          <p:nvPr/>
        </p:nvSpPr>
        <p:spPr>
          <a:xfrm>
            <a:off x="357158" y="165646"/>
            <a:ext cx="2198968" cy="543100"/>
          </a:xfrm>
          <a:prstGeom prst="flowChartTermina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剩余价值率</a:t>
            </a:r>
            <a:endPar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endParaRPr>
          </a:p>
        </p:txBody>
      </p:sp>
      <p:sp>
        <p:nvSpPr>
          <p:cNvPr id="3" name="矩形 2"/>
          <p:cNvSpPr/>
          <p:nvPr/>
        </p:nvSpPr>
        <p:spPr>
          <a:xfrm>
            <a:off x="1278064" y="923691"/>
            <a:ext cx="6442676" cy="436530"/>
          </a:xfrm>
          <a:prstGeom prst="rect">
            <a:avLst/>
          </a:prstGeom>
        </p:spPr>
        <p:txBody>
          <a:bodyPr wrap="square">
            <a:spAutoFit/>
          </a:bodyPr>
          <a:lstStyle/>
          <a:p>
            <a:pPr>
              <a:lnSpc>
                <a:spcPct val="125000"/>
              </a:lnSpc>
              <a:spcBef>
                <a:spcPct val="50000"/>
              </a:spcBef>
            </a:pPr>
            <a:r>
              <a:rPr lang="zh-CN" altLang="en-US" sz="2000" b="1" dirty="0">
                <a:solidFill>
                  <a:srgbClr val="C00000"/>
                </a:solidFill>
                <a:latin typeface="Arial" panose="020B0604020202020204" pitchFamily="34" charset="0"/>
                <a:ea typeface="楷体_GB2312"/>
              </a:rPr>
              <a:t>剩余价值率：</a:t>
            </a:r>
            <a:r>
              <a:rPr lang="zh-CN" altLang="en-US" sz="2000" b="1" dirty="0">
                <a:latin typeface="楷体" panose="02010609060101010101" pitchFamily="49" charset="-122"/>
                <a:ea typeface="楷体_GB2312"/>
              </a:rPr>
              <a:t>剩余价值和雇佣劳动者的可变资本的比率</a:t>
            </a:r>
            <a:endParaRPr lang="zh-CN" altLang="en-US" sz="2800" b="1" dirty="0">
              <a:latin typeface="Arial" panose="020B0604020202020204" pitchFamily="34" charset="0"/>
              <a:ea typeface="楷体_GB2312"/>
            </a:endParaRPr>
          </a:p>
        </p:txBody>
      </p:sp>
      <p:sp>
        <p:nvSpPr>
          <p:cNvPr id="4" name="文本框 83969"/>
          <p:cNvSpPr txBox="1">
            <a:spLocks noChangeArrowheads="1"/>
          </p:cNvSpPr>
          <p:nvPr/>
        </p:nvSpPr>
        <p:spPr bwMode="auto">
          <a:xfrm>
            <a:off x="5857884" y="1571612"/>
            <a:ext cx="2394660" cy="46166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lvl1pPr>
              <a:defRPr sz="2800" b="1">
                <a:solidFill>
                  <a:schemeClr val="tx1"/>
                </a:solidFill>
                <a:latin typeface="Times New Roman" panose="02020603050405020304" pitchFamily="18" charset="0"/>
                <a:ea typeface="黑体" panose="02010609060101010101" pitchFamily="49" charset="-122"/>
              </a:defRPr>
            </a:lvl1pPr>
            <a:lvl2pPr>
              <a:defRPr sz="2800" b="1">
                <a:solidFill>
                  <a:schemeClr val="tx1"/>
                </a:solidFill>
                <a:latin typeface="Times New Roman" panose="02020603050405020304" pitchFamily="18" charset="0"/>
                <a:ea typeface="黑体" panose="02010609060101010101" pitchFamily="49" charset="-122"/>
              </a:defRPr>
            </a:lvl2pPr>
            <a:lvl3pPr>
              <a:defRPr sz="2800" b="1">
                <a:solidFill>
                  <a:schemeClr val="tx1"/>
                </a:solidFill>
                <a:latin typeface="Times New Roman" panose="02020603050405020304" pitchFamily="18" charset="0"/>
                <a:ea typeface="黑体" panose="02010609060101010101" pitchFamily="49" charset="-122"/>
              </a:defRPr>
            </a:lvl3pPr>
            <a:lvl4pPr>
              <a:defRPr sz="2800" b="1">
                <a:solidFill>
                  <a:schemeClr val="tx1"/>
                </a:solidFill>
                <a:latin typeface="Times New Roman" panose="02020603050405020304" pitchFamily="18" charset="0"/>
                <a:ea typeface="黑体" panose="02010609060101010101" pitchFamily="49" charset="-122"/>
              </a:defRPr>
            </a:lvl4pPr>
            <a:lvl5pPr>
              <a:defRPr sz="2800" b="1">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9pPr>
          </a:lstStyle>
          <a:p>
            <a:pPr algn="ctr">
              <a:spcBef>
                <a:spcPct val="50000"/>
              </a:spcBef>
            </a:pPr>
            <a:r>
              <a:rPr lang="en-US" altLang="zh-CN" sz="2400" dirty="0">
                <a:latin typeface="Arial" panose="020B0604020202020204" pitchFamily="34" charset="0"/>
                <a:cs typeface="Arial" panose="020B0604020202020204" pitchFamily="34" charset="0"/>
              </a:rPr>
              <a:t>m’ = m / v</a:t>
            </a:r>
            <a:endParaRPr lang="en-US" altLang="zh-CN" sz="2400" dirty="0">
              <a:latin typeface="Arial" panose="020B0604020202020204" pitchFamily="34" charset="0"/>
              <a:cs typeface="Arial" panose="020B0604020202020204" pitchFamily="34" charset="0"/>
            </a:endParaRPr>
          </a:p>
        </p:txBody>
      </p:sp>
      <p:sp>
        <p:nvSpPr>
          <p:cNvPr id="5" name="矩形 83971"/>
          <p:cNvSpPr>
            <a:spLocks noChangeArrowheads="1"/>
          </p:cNvSpPr>
          <p:nvPr/>
        </p:nvSpPr>
        <p:spPr bwMode="auto">
          <a:xfrm>
            <a:off x="5286380" y="3071810"/>
            <a:ext cx="3698364" cy="438582"/>
          </a:xfrm>
          <a:prstGeom prst="rect">
            <a:avLst/>
          </a:prstGeom>
        </p:spPr>
        <p:style>
          <a:lnRef idx="1">
            <a:schemeClr val="accent6"/>
          </a:lnRef>
          <a:fillRef idx="2">
            <a:schemeClr val="accent6"/>
          </a:fillRef>
          <a:effectRef idx="1">
            <a:schemeClr val="accent6"/>
          </a:effectRef>
          <a:fontRef idx="minor">
            <a:schemeClr val="dk1"/>
          </a:fontRef>
        </p:style>
        <p:txBody>
          <a:bodyPr wrap="square" anchor="ctr">
            <a:spAutoFit/>
          </a:bodyPr>
          <a:lstStyle>
            <a:lvl1pPr>
              <a:defRPr sz="2800" b="1">
                <a:solidFill>
                  <a:schemeClr val="tx1"/>
                </a:solidFill>
                <a:latin typeface="Times New Roman" panose="02020603050405020304" pitchFamily="18" charset="0"/>
                <a:ea typeface="黑体" panose="02010609060101010101" pitchFamily="49" charset="-122"/>
              </a:defRPr>
            </a:lvl1pPr>
            <a:lvl2pPr>
              <a:defRPr sz="2800" b="1">
                <a:solidFill>
                  <a:schemeClr val="tx1"/>
                </a:solidFill>
                <a:latin typeface="Times New Roman" panose="02020603050405020304" pitchFamily="18" charset="0"/>
                <a:ea typeface="黑体" panose="02010609060101010101" pitchFamily="49" charset="-122"/>
              </a:defRPr>
            </a:lvl2pPr>
            <a:lvl3pPr>
              <a:defRPr sz="2800" b="1">
                <a:solidFill>
                  <a:schemeClr val="tx1"/>
                </a:solidFill>
                <a:latin typeface="Times New Roman" panose="02020603050405020304" pitchFamily="18" charset="0"/>
                <a:ea typeface="黑体" panose="02010609060101010101" pitchFamily="49" charset="-122"/>
              </a:defRPr>
            </a:lvl3pPr>
            <a:lvl4pPr>
              <a:defRPr sz="2800" b="1">
                <a:solidFill>
                  <a:schemeClr val="tx1"/>
                </a:solidFill>
                <a:latin typeface="Times New Roman" panose="02020603050405020304" pitchFamily="18" charset="0"/>
                <a:ea typeface="黑体" panose="02010609060101010101" pitchFamily="49" charset="-122"/>
              </a:defRPr>
            </a:lvl4pPr>
            <a:lvl5pPr>
              <a:defRPr sz="2800" b="1">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9pPr>
          </a:lstStyle>
          <a:p>
            <a:pPr eaLnBrk="0" hangingPunct="0">
              <a:lnSpc>
                <a:spcPct val="125000"/>
              </a:lnSpc>
            </a:pPr>
            <a:r>
              <a:rPr lang="en-US" altLang="zh-CN" sz="1800" dirty="0">
                <a:latin typeface="黑体" panose="02010609060101010101" pitchFamily="49" charset="-122"/>
              </a:rPr>
              <a:t>m’= </a:t>
            </a:r>
            <a:r>
              <a:rPr lang="zh-CN" altLang="en-US" sz="1800" dirty="0">
                <a:latin typeface="黑体" panose="02010609060101010101" pitchFamily="49" charset="-122"/>
              </a:rPr>
              <a:t>剩余劳动</a:t>
            </a:r>
            <a:r>
              <a:rPr lang="en-US" altLang="zh-CN" sz="1800" dirty="0">
                <a:latin typeface="黑体" panose="02010609060101010101" pitchFamily="49" charset="-122"/>
              </a:rPr>
              <a:t>/</a:t>
            </a:r>
            <a:r>
              <a:rPr lang="zh-CN" altLang="en-US" sz="1800" dirty="0" smtClean="0">
                <a:latin typeface="黑体" panose="02010609060101010101" pitchFamily="49" charset="-122"/>
              </a:rPr>
              <a:t>必要劳动</a:t>
            </a:r>
            <a:endParaRPr lang="zh-CN" altLang="en-US" sz="1800" dirty="0">
              <a:latin typeface="黑体" panose="02010609060101010101" pitchFamily="49" charset="-122"/>
            </a:endParaRPr>
          </a:p>
        </p:txBody>
      </p:sp>
      <p:sp>
        <p:nvSpPr>
          <p:cNvPr id="6" name="矩形 83975"/>
          <p:cNvSpPr>
            <a:spLocks noChangeArrowheads="1"/>
          </p:cNvSpPr>
          <p:nvPr/>
        </p:nvSpPr>
        <p:spPr bwMode="auto">
          <a:xfrm>
            <a:off x="142844" y="3000372"/>
            <a:ext cx="5028595" cy="604717"/>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defRPr sz="2800" b="1">
                <a:solidFill>
                  <a:schemeClr val="tx1"/>
                </a:solidFill>
                <a:latin typeface="Times New Roman" panose="02020603050405020304" pitchFamily="18" charset="0"/>
                <a:ea typeface="黑体" panose="02010609060101010101" pitchFamily="49" charset="-122"/>
              </a:defRPr>
            </a:lvl1pPr>
            <a:lvl2pPr>
              <a:defRPr sz="2800" b="1">
                <a:solidFill>
                  <a:schemeClr val="tx1"/>
                </a:solidFill>
                <a:latin typeface="Times New Roman" panose="02020603050405020304" pitchFamily="18" charset="0"/>
                <a:ea typeface="黑体" panose="02010609060101010101" pitchFamily="49" charset="-122"/>
              </a:defRPr>
            </a:lvl2pPr>
            <a:lvl3pPr>
              <a:defRPr sz="2800" b="1">
                <a:solidFill>
                  <a:schemeClr val="tx1"/>
                </a:solidFill>
                <a:latin typeface="Times New Roman" panose="02020603050405020304" pitchFamily="18" charset="0"/>
                <a:ea typeface="黑体" panose="02010609060101010101" pitchFamily="49" charset="-122"/>
              </a:defRPr>
            </a:lvl3pPr>
            <a:lvl4pPr>
              <a:defRPr sz="2800" b="1">
                <a:solidFill>
                  <a:schemeClr val="tx1"/>
                </a:solidFill>
                <a:latin typeface="Times New Roman" panose="02020603050405020304" pitchFamily="18" charset="0"/>
                <a:ea typeface="黑体" panose="02010609060101010101" pitchFamily="49" charset="-122"/>
              </a:defRPr>
            </a:lvl4pPr>
            <a:lvl5pPr>
              <a:defRPr sz="2800" b="1">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9pPr>
          </a:lstStyle>
          <a:p>
            <a:pPr>
              <a:lnSpc>
                <a:spcPct val="125000"/>
              </a:lnSpc>
              <a:spcBef>
                <a:spcPct val="20000"/>
              </a:spcBef>
            </a:pPr>
            <a:r>
              <a:rPr lang="zh-CN" altLang="en-US" sz="1800" dirty="0">
                <a:latin typeface="幼圆" pitchFamily="49" charset="-122"/>
                <a:ea typeface="幼圆" pitchFamily="49" charset="-122"/>
              </a:rPr>
              <a:t>以</a:t>
            </a:r>
            <a:r>
              <a:rPr lang="zh-CN" altLang="en-US" sz="2000" dirty="0">
                <a:solidFill>
                  <a:srgbClr val="C00000"/>
                </a:solidFill>
                <a:latin typeface="幼圆" pitchFamily="49" charset="-122"/>
                <a:ea typeface="幼圆" pitchFamily="49" charset="-122"/>
              </a:rPr>
              <a:t>物化劳动</a:t>
            </a:r>
            <a:r>
              <a:rPr lang="zh-CN" altLang="en-US" sz="2000" dirty="0">
                <a:solidFill>
                  <a:srgbClr val="FF0000"/>
                </a:solidFill>
                <a:latin typeface="幼圆" pitchFamily="49" charset="-122"/>
                <a:ea typeface="幼圆" pitchFamily="49" charset="-122"/>
              </a:rPr>
              <a:t>的形式</a:t>
            </a:r>
            <a:r>
              <a:rPr lang="zh-CN" altLang="en-US" sz="1800" dirty="0">
                <a:latin typeface="幼圆" pitchFamily="49" charset="-122"/>
                <a:ea typeface="幼圆" pitchFamily="49" charset="-122"/>
              </a:rPr>
              <a:t>表示：</a:t>
            </a:r>
            <a:endParaRPr lang="zh-CN" altLang="en-US" sz="1800" dirty="0">
              <a:latin typeface="幼圆" pitchFamily="49" charset="-122"/>
              <a:ea typeface="幼圆" pitchFamily="49" charset="-122"/>
            </a:endParaRPr>
          </a:p>
        </p:txBody>
      </p:sp>
      <p:sp>
        <p:nvSpPr>
          <p:cNvPr id="7" name="矩形 83976"/>
          <p:cNvSpPr>
            <a:spLocks noChangeArrowheads="1"/>
          </p:cNvSpPr>
          <p:nvPr/>
        </p:nvSpPr>
        <p:spPr bwMode="auto">
          <a:xfrm>
            <a:off x="114860" y="1516309"/>
            <a:ext cx="5203451" cy="672892"/>
          </a:xfrm>
          <a:prstGeom prst="rect">
            <a:avLst/>
          </a:prstGeom>
        </p:spPr>
        <p:style>
          <a:lnRef idx="1">
            <a:schemeClr val="accent3"/>
          </a:lnRef>
          <a:fillRef idx="2">
            <a:schemeClr val="accent3"/>
          </a:fillRef>
          <a:effectRef idx="1">
            <a:schemeClr val="accent3"/>
          </a:effectRef>
          <a:fontRef idx="minor">
            <a:schemeClr val="dk1"/>
          </a:fontRef>
        </p:style>
        <p:txBody>
          <a:bodyPr/>
          <a:lstStyle>
            <a:lvl1pPr>
              <a:defRPr sz="2800" b="1">
                <a:solidFill>
                  <a:schemeClr val="tx1"/>
                </a:solidFill>
                <a:latin typeface="Times New Roman" panose="02020603050405020304" pitchFamily="18" charset="0"/>
                <a:ea typeface="黑体" panose="02010609060101010101" pitchFamily="49" charset="-122"/>
              </a:defRPr>
            </a:lvl1pPr>
            <a:lvl2pPr>
              <a:defRPr sz="2800" b="1">
                <a:solidFill>
                  <a:schemeClr val="tx1"/>
                </a:solidFill>
                <a:latin typeface="Times New Roman" panose="02020603050405020304" pitchFamily="18" charset="0"/>
                <a:ea typeface="黑体" panose="02010609060101010101" pitchFamily="49" charset="-122"/>
              </a:defRPr>
            </a:lvl2pPr>
            <a:lvl3pPr>
              <a:defRPr sz="2800" b="1">
                <a:solidFill>
                  <a:schemeClr val="tx1"/>
                </a:solidFill>
                <a:latin typeface="Times New Roman" panose="02020603050405020304" pitchFamily="18" charset="0"/>
                <a:ea typeface="黑体" panose="02010609060101010101" pitchFamily="49" charset="-122"/>
              </a:defRPr>
            </a:lvl3pPr>
            <a:lvl4pPr>
              <a:defRPr sz="2800" b="1">
                <a:solidFill>
                  <a:schemeClr val="tx1"/>
                </a:solidFill>
                <a:latin typeface="Times New Roman" panose="02020603050405020304" pitchFamily="18" charset="0"/>
                <a:ea typeface="黑体" panose="02010609060101010101" pitchFamily="49" charset="-122"/>
              </a:defRPr>
            </a:lvl4pPr>
            <a:lvl5pPr>
              <a:defRPr sz="2800" b="1">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9pPr>
          </a:lstStyle>
          <a:p>
            <a:pPr>
              <a:lnSpc>
                <a:spcPct val="120000"/>
              </a:lnSpc>
              <a:spcBef>
                <a:spcPct val="20000"/>
              </a:spcBef>
            </a:pPr>
            <a:r>
              <a:rPr lang="zh-CN" altLang="en-US" sz="1800" dirty="0">
                <a:latin typeface="幼圆" pitchFamily="49" charset="-122"/>
                <a:ea typeface="幼圆" pitchFamily="49" charset="-122"/>
              </a:rPr>
              <a:t>以</a:t>
            </a:r>
            <a:r>
              <a:rPr lang="zh-CN" altLang="en-US" sz="2000" dirty="0">
                <a:solidFill>
                  <a:srgbClr val="C00000"/>
                </a:solidFill>
                <a:latin typeface="幼圆" pitchFamily="49" charset="-122"/>
                <a:ea typeface="幼圆" pitchFamily="49" charset="-122"/>
              </a:rPr>
              <a:t>物化劳动</a:t>
            </a:r>
            <a:r>
              <a:rPr lang="zh-CN" altLang="en-US" sz="2000" dirty="0">
                <a:latin typeface="幼圆" pitchFamily="49" charset="-122"/>
                <a:ea typeface="幼圆" pitchFamily="49" charset="-122"/>
              </a:rPr>
              <a:t>的形式</a:t>
            </a:r>
            <a:r>
              <a:rPr lang="zh-CN" altLang="en-US" sz="1800" dirty="0">
                <a:latin typeface="幼圆" pitchFamily="49" charset="-122"/>
                <a:ea typeface="幼圆" pitchFamily="49" charset="-122"/>
              </a:rPr>
              <a:t>表示资本家对工人的剥削程度。</a:t>
            </a:r>
            <a:endParaRPr lang="zh-CN" altLang="en-US" sz="1800" dirty="0">
              <a:latin typeface="楷体_GB2312" pitchFamily="49" charset="-122"/>
              <a:ea typeface="楷体_GB2312" pitchFamily="49" charset="-122"/>
            </a:endParaRPr>
          </a:p>
        </p:txBody>
      </p:sp>
      <p:sp>
        <p:nvSpPr>
          <p:cNvPr id="8" name="矩形 83977"/>
          <p:cNvSpPr>
            <a:spLocks noChangeArrowheads="1"/>
          </p:cNvSpPr>
          <p:nvPr/>
        </p:nvSpPr>
        <p:spPr bwMode="auto">
          <a:xfrm>
            <a:off x="114859" y="2455837"/>
            <a:ext cx="87126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flatTx/>
          </a:bodyPr>
          <a:lstStyle>
            <a:lvl1pPr>
              <a:defRPr sz="2800" b="1">
                <a:solidFill>
                  <a:schemeClr val="tx1"/>
                </a:solidFill>
                <a:latin typeface="Times New Roman" panose="02020603050405020304" pitchFamily="18" charset="0"/>
                <a:ea typeface="黑体" panose="02010609060101010101" pitchFamily="49" charset="-122"/>
              </a:defRPr>
            </a:lvl1pPr>
            <a:lvl2pPr>
              <a:defRPr sz="2800" b="1">
                <a:solidFill>
                  <a:schemeClr val="tx1"/>
                </a:solidFill>
                <a:latin typeface="Times New Roman" panose="02020603050405020304" pitchFamily="18" charset="0"/>
                <a:ea typeface="黑体" panose="02010609060101010101" pitchFamily="49" charset="-122"/>
              </a:defRPr>
            </a:lvl2pPr>
            <a:lvl3pPr>
              <a:defRPr sz="2800" b="1">
                <a:solidFill>
                  <a:schemeClr val="tx1"/>
                </a:solidFill>
                <a:latin typeface="Times New Roman" panose="02020603050405020304" pitchFamily="18" charset="0"/>
                <a:ea typeface="黑体" panose="02010609060101010101" pitchFamily="49" charset="-122"/>
              </a:defRPr>
            </a:lvl3pPr>
            <a:lvl4pPr>
              <a:defRPr sz="2800" b="1">
                <a:solidFill>
                  <a:schemeClr val="tx1"/>
                </a:solidFill>
                <a:latin typeface="Times New Roman" panose="02020603050405020304" pitchFamily="18" charset="0"/>
                <a:ea typeface="黑体" panose="02010609060101010101" pitchFamily="49" charset="-122"/>
              </a:defRPr>
            </a:lvl4pPr>
            <a:lvl5pPr>
              <a:defRPr sz="2800" b="1">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9pPr>
          </a:lstStyle>
          <a:p>
            <a:pPr algn="ctr"/>
            <a:r>
              <a:rPr lang="en-US" altLang="zh-CN" sz="2000" dirty="0">
                <a:solidFill>
                  <a:srgbClr val="C00000"/>
                </a:solidFill>
                <a:latin typeface="Arial" panose="020B0604020202020204" pitchFamily="34" charset="0"/>
                <a:ea typeface="楷体" panose="02010609060101010101" pitchFamily="49" charset="-122"/>
                <a:cs typeface="Arial" panose="020B0604020202020204" pitchFamily="34" charset="0"/>
              </a:rPr>
              <a:t>m’</a:t>
            </a:r>
            <a:r>
              <a:rPr lang="zh-CN" altLang="en-US" sz="2000" dirty="0">
                <a:solidFill>
                  <a:srgbClr val="C00000"/>
                </a:solidFill>
                <a:latin typeface="Arial" panose="020B0604020202020204" pitchFamily="34" charset="0"/>
                <a:ea typeface="楷体" panose="02010609060101010101" pitchFamily="49" charset="-122"/>
                <a:cs typeface="Arial" panose="020B0604020202020204" pitchFamily="34" charset="0"/>
              </a:rPr>
              <a:t>：</a:t>
            </a:r>
            <a:r>
              <a:rPr lang="zh-CN" altLang="en-US" sz="2000" dirty="0">
                <a:latin typeface="Arial" panose="020B0604020202020204" pitchFamily="34" charset="0"/>
                <a:ea typeface="楷体" panose="02010609060101010101" pitchFamily="49" charset="-122"/>
                <a:cs typeface="Arial" panose="020B0604020202020204" pitchFamily="34" charset="0"/>
              </a:rPr>
              <a:t>剩余价值率； </a:t>
            </a:r>
            <a:r>
              <a:rPr lang="en-US" altLang="zh-CN" sz="2000" dirty="0">
                <a:solidFill>
                  <a:srgbClr val="C00000"/>
                </a:solidFill>
                <a:latin typeface="Arial" panose="020B0604020202020204" pitchFamily="34" charset="0"/>
                <a:ea typeface="楷体" panose="02010609060101010101" pitchFamily="49" charset="-122"/>
                <a:cs typeface="Arial" panose="020B0604020202020204" pitchFamily="34" charset="0"/>
              </a:rPr>
              <a:t>m</a:t>
            </a:r>
            <a:r>
              <a:rPr lang="zh-CN" altLang="en-US" sz="2000" dirty="0">
                <a:solidFill>
                  <a:srgbClr val="C00000"/>
                </a:solidFill>
                <a:latin typeface="Arial" panose="020B0604020202020204" pitchFamily="34" charset="0"/>
                <a:ea typeface="楷体" panose="02010609060101010101" pitchFamily="49" charset="-122"/>
                <a:cs typeface="Arial" panose="020B0604020202020204" pitchFamily="34" charset="0"/>
              </a:rPr>
              <a:t>：</a:t>
            </a:r>
            <a:r>
              <a:rPr lang="zh-CN" altLang="en-US" sz="2000" dirty="0">
                <a:latin typeface="Arial" panose="020B0604020202020204" pitchFamily="34" charset="0"/>
                <a:ea typeface="楷体" panose="02010609060101010101" pitchFamily="49" charset="-122"/>
                <a:cs typeface="Arial" panose="020B0604020202020204" pitchFamily="34" charset="0"/>
              </a:rPr>
              <a:t>剩余价值 </a:t>
            </a:r>
            <a:r>
              <a:rPr lang="en-US" altLang="zh-CN" sz="2000" dirty="0" err="1">
                <a:latin typeface="Arial" panose="020B0604020202020204" pitchFamily="34" charset="0"/>
                <a:ea typeface="楷体" panose="02010609060101010101" pitchFamily="49" charset="-122"/>
                <a:cs typeface="Arial" panose="020B0604020202020204" pitchFamily="34" charset="0"/>
              </a:rPr>
              <a:t>mehrwert</a:t>
            </a:r>
            <a:r>
              <a:rPr lang="zh-CN" altLang="en-US" sz="2000" dirty="0">
                <a:latin typeface="Arial" panose="020B0604020202020204" pitchFamily="34" charset="0"/>
                <a:ea typeface="楷体" panose="02010609060101010101" pitchFamily="49" charset="-122"/>
                <a:cs typeface="Arial" panose="020B0604020202020204" pitchFamily="34" charset="0"/>
              </a:rPr>
              <a:t>； </a:t>
            </a:r>
            <a:r>
              <a:rPr lang="en-US" altLang="zh-CN" sz="2000" dirty="0">
                <a:latin typeface="Arial" panose="020B0604020202020204" pitchFamily="34" charset="0"/>
                <a:ea typeface="楷体" panose="02010609060101010101" pitchFamily="49" charset="-122"/>
                <a:cs typeface="Arial" panose="020B0604020202020204" pitchFamily="34" charset="0"/>
              </a:rPr>
              <a:t>v</a:t>
            </a:r>
            <a:r>
              <a:rPr lang="zh-CN" altLang="en-US" sz="2000" dirty="0">
                <a:latin typeface="Arial" panose="020B0604020202020204" pitchFamily="34" charset="0"/>
                <a:ea typeface="楷体" panose="02010609060101010101" pitchFamily="49" charset="-122"/>
                <a:cs typeface="Arial" panose="020B0604020202020204" pitchFamily="34" charset="0"/>
              </a:rPr>
              <a:t>：可变资本</a:t>
            </a:r>
            <a:r>
              <a:rPr lang="en-US" altLang="zh-CN" sz="2000" dirty="0">
                <a:latin typeface="Arial" panose="020B0604020202020204" pitchFamily="34" charset="0"/>
                <a:ea typeface="楷体" panose="02010609060101010101" pitchFamily="49" charset="-122"/>
                <a:cs typeface="Arial" panose="020B0604020202020204" pitchFamily="34" charset="0"/>
              </a:rPr>
              <a:t>variable capital</a:t>
            </a:r>
            <a:endParaRPr lang="en-US" altLang="zh-CN" sz="2000" dirty="0">
              <a:latin typeface="Arial" panose="020B0604020202020204" pitchFamily="34" charset="0"/>
              <a:ea typeface="楷体" panose="02010609060101010101" pitchFamily="49" charset="-122"/>
              <a:cs typeface="Arial" panose="020B0604020202020204" pitchFamily="34" charset="0"/>
            </a:endParaRPr>
          </a:p>
        </p:txBody>
      </p:sp>
      <p:sp>
        <p:nvSpPr>
          <p:cNvPr id="9" name="矩形 8"/>
          <p:cNvSpPr/>
          <p:nvPr/>
        </p:nvSpPr>
        <p:spPr>
          <a:xfrm>
            <a:off x="468257" y="4849402"/>
            <a:ext cx="809806" cy="461665"/>
          </a:xfrm>
          <a:prstGeom prst="rect">
            <a:avLst/>
          </a:prstGeom>
        </p:spPr>
        <p:txBody>
          <a:bodyPr wrap="square">
            <a:spAutoFit/>
          </a:bodyPr>
          <a:lstStyle/>
          <a:p>
            <a:r>
              <a:rPr lang="en-US" altLang="zh-CN" sz="2400" b="1" dirty="0">
                <a:solidFill>
                  <a:srgbClr val="C00000"/>
                </a:solidFill>
                <a:latin typeface="Arial" panose="020B0604020202020204" pitchFamily="34" charset="0"/>
                <a:cs typeface="Arial" panose="020B0604020202020204" pitchFamily="34" charset="0"/>
              </a:rPr>
              <a:t>m’ =  </a:t>
            </a:r>
            <a:endParaRPr lang="zh-CN" altLang="en-US" sz="2400" b="1" dirty="0">
              <a:solidFill>
                <a:srgbClr val="C00000"/>
              </a:solidFill>
            </a:endParaRPr>
          </a:p>
        </p:txBody>
      </p:sp>
      <p:sp>
        <p:nvSpPr>
          <p:cNvPr id="10" name="矩形 9"/>
          <p:cNvSpPr/>
          <p:nvPr/>
        </p:nvSpPr>
        <p:spPr>
          <a:xfrm>
            <a:off x="1404198" y="4441907"/>
            <a:ext cx="1781257" cy="461665"/>
          </a:xfrm>
          <a:prstGeom prst="rect">
            <a:avLst/>
          </a:prstGeom>
        </p:spPr>
        <p:txBody>
          <a:bodyPr wrap="none">
            <a:spAutoFit/>
          </a:bodyPr>
          <a:lstStyle/>
          <a:p>
            <a:r>
              <a:rPr lang="en-US" altLang="zh-CN" sz="2400" b="1" dirty="0">
                <a:solidFill>
                  <a:srgbClr val="C00000"/>
                </a:solidFill>
                <a:latin typeface="Arial" panose="020B0604020202020204" pitchFamily="34" charset="0"/>
                <a:ea typeface="楷体" panose="02010609060101010101" pitchFamily="49" charset="-122"/>
                <a:cs typeface="Arial" panose="020B0604020202020204" pitchFamily="34" charset="0"/>
              </a:rPr>
              <a:t>m</a:t>
            </a:r>
            <a:r>
              <a:rPr lang="zh-CN" altLang="en-US" sz="2400" b="1" dirty="0">
                <a:solidFill>
                  <a:srgbClr val="C00000"/>
                </a:solidFill>
                <a:latin typeface="Arial" panose="020B0604020202020204" pitchFamily="34" charset="0"/>
                <a:ea typeface="楷体" panose="02010609060101010101" pitchFamily="49" charset="-122"/>
                <a:cs typeface="Arial" panose="020B0604020202020204" pitchFamily="34" charset="0"/>
              </a:rPr>
              <a:t>剩余价值 </a:t>
            </a:r>
            <a:endParaRPr lang="zh-CN" altLang="en-US" sz="2400" b="1" dirty="0">
              <a:solidFill>
                <a:srgbClr val="C00000"/>
              </a:solidFill>
            </a:endParaRPr>
          </a:p>
        </p:txBody>
      </p:sp>
      <p:cxnSp>
        <p:nvCxnSpPr>
          <p:cNvPr id="12" name="直接连接符 11"/>
          <p:cNvCxnSpPr/>
          <p:nvPr/>
        </p:nvCxnSpPr>
        <p:spPr>
          <a:xfrm flipH="1">
            <a:off x="1404200" y="5095547"/>
            <a:ext cx="1655895" cy="0"/>
          </a:xfrm>
          <a:prstGeom prst="line">
            <a:avLst/>
          </a:prstGeom>
        </p:spPr>
        <p:style>
          <a:lnRef idx="3">
            <a:schemeClr val="dk1"/>
          </a:lnRef>
          <a:fillRef idx="0">
            <a:schemeClr val="dk1"/>
          </a:fillRef>
          <a:effectRef idx="2">
            <a:schemeClr val="dk1"/>
          </a:effectRef>
          <a:fontRef idx="minor">
            <a:schemeClr val="tx1"/>
          </a:fontRef>
        </p:style>
      </p:cxnSp>
      <p:sp>
        <p:nvSpPr>
          <p:cNvPr id="13" name="矩形 12"/>
          <p:cNvSpPr/>
          <p:nvPr/>
        </p:nvSpPr>
        <p:spPr>
          <a:xfrm>
            <a:off x="1446671" y="5178618"/>
            <a:ext cx="1678665" cy="461665"/>
          </a:xfrm>
          <a:prstGeom prst="rect">
            <a:avLst/>
          </a:prstGeom>
        </p:spPr>
        <p:txBody>
          <a:bodyPr wrap="none">
            <a:spAutoFit/>
          </a:bodyPr>
          <a:lstStyle/>
          <a:p>
            <a:r>
              <a:rPr lang="en-US" altLang="zh-CN" sz="2400" b="1" dirty="0">
                <a:solidFill>
                  <a:srgbClr val="C00000"/>
                </a:solidFill>
                <a:latin typeface="Arial" panose="020B0604020202020204" pitchFamily="34" charset="0"/>
                <a:ea typeface="楷体" panose="02010609060101010101" pitchFamily="49" charset="-122"/>
                <a:cs typeface="Arial" panose="020B0604020202020204" pitchFamily="34" charset="0"/>
              </a:rPr>
              <a:t>v </a:t>
            </a:r>
            <a:r>
              <a:rPr lang="zh-CN" altLang="en-US" sz="2400" b="1" dirty="0">
                <a:solidFill>
                  <a:srgbClr val="C00000"/>
                </a:solidFill>
                <a:latin typeface="Arial" panose="020B0604020202020204" pitchFamily="34" charset="0"/>
                <a:ea typeface="楷体" panose="02010609060101010101" pitchFamily="49" charset="-122"/>
                <a:cs typeface="Arial" panose="020B0604020202020204" pitchFamily="34" charset="0"/>
              </a:rPr>
              <a:t>可变资本</a:t>
            </a:r>
            <a:endParaRPr lang="zh-CN" altLang="en-US" sz="2400" b="1" dirty="0">
              <a:solidFill>
                <a:srgbClr val="C00000"/>
              </a:solidFill>
            </a:endParaRPr>
          </a:p>
        </p:txBody>
      </p:sp>
      <p:sp>
        <p:nvSpPr>
          <p:cNvPr id="14" name="矩形 13"/>
          <p:cNvSpPr/>
          <p:nvPr/>
        </p:nvSpPr>
        <p:spPr>
          <a:xfrm>
            <a:off x="3207338" y="4787865"/>
            <a:ext cx="364202" cy="461665"/>
          </a:xfrm>
          <a:prstGeom prst="rect">
            <a:avLst/>
          </a:prstGeom>
        </p:spPr>
        <p:txBody>
          <a:bodyPr wrap="none">
            <a:spAutoFit/>
          </a:bodyPr>
          <a:lstStyle/>
          <a:p>
            <a:r>
              <a:rPr lang="en-US" altLang="zh-CN" sz="2400" b="1" dirty="0">
                <a:solidFill>
                  <a:srgbClr val="C00000"/>
                </a:solidFill>
                <a:latin typeface="Arial" panose="020B0604020202020204" pitchFamily="34" charset="0"/>
                <a:cs typeface="Arial" panose="020B0604020202020204" pitchFamily="34" charset="0"/>
              </a:rPr>
              <a:t>=</a:t>
            </a:r>
            <a:endParaRPr lang="zh-CN" altLang="en-US" sz="2400" b="1" dirty="0">
              <a:solidFill>
                <a:srgbClr val="C00000"/>
              </a:solidFill>
            </a:endParaRPr>
          </a:p>
        </p:txBody>
      </p:sp>
      <p:sp>
        <p:nvSpPr>
          <p:cNvPr id="15" name="矩形 14"/>
          <p:cNvSpPr/>
          <p:nvPr/>
        </p:nvSpPr>
        <p:spPr>
          <a:xfrm>
            <a:off x="3852045" y="4462519"/>
            <a:ext cx="1507144" cy="461665"/>
          </a:xfrm>
          <a:prstGeom prst="rect">
            <a:avLst/>
          </a:prstGeom>
        </p:spPr>
        <p:txBody>
          <a:bodyPr wrap="none">
            <a:spAutoFit/>
          </a:bodyPr>
          <a:lstStyle/>
          <a:p>
            <a:r>
              <a:rPr lang="zh-CN" altLang="en-US" sz="2400" b="1" dirty="0">
                <a:solidFill>
                  <a:srgbClr val="C00000"/>
                </a:solidFill>
                <a:latin typeface="Arial" panose="020B0604020202020204" pitchFamily="34" charset="0"/>
                <a:ea typeface="楷体" panose="02010609060101010101" pitchFamily="49" charset="-122"/>
                <a:cs typeface="Arial" panose="020B0604020202020204" pitchFamily="34" charset="0"/>
              </a:rPr>
              <a:t>剩余劳动 </a:t>
            </a:r>
            <a:endParaRPr lang="zh-CN" altLang="en-US" sz="2400" b="1" dirty="0">
              <a:solidFill>
                <a:srgbClr val="C00000"/>
              </a:solidFill>
            </a:endParaRPr>
          </a:p>
        </p:txBody>
      </p:sp>
      <p:cxnSp>
        <p:nvCxnSpPr>
          <p:cNvPr id="16" name="直接连接符 15"/>
          <p:cNvCxnSpPr/>
          <p:nvPr/>
        </p:nvCxnSpPr>
        <p:spPr>
          <a:xfrm flipH="1">
            <a:off x="3708056" y="5116159"/>
            <a:ext cx="1655895" cy="0"/>
          </a:xfrm>
          <a:prstGeom prst="line">
            <a:avLst/>
          </a:prstGeom>
        </p:spPr>
        <p:style>
          <a:lnRef idx="3">
            <a:schemeClr val="dk1"/>
          </a:lnRef>
          <a:fillRef idx="0">
            <a:schemeClr val="dk1"/>
          </a:fillRef>
          <a:effectRef idx="2">
            <a:schemeClr val="dk1"/>
          </a:effectRef>
          <a:fontRef idx="minor">
            <a:schemeClr val="tx1"/>
          </a:fontRef>
        </p:style>
      </p:cxnSp>
      <p:sp>
        <p:nvSpPr>
          <p:cNvPr id="17" name="矩形 16"/>
          <p:cNvSpPr/>
          <p:nvPr/>
        </p:nvSpPr>
        <p:spPr>
          <a:xfrm>
            <a:off x="3887305" y="5198108"/>
            <a:ext cx="1422184" cy="461665"/>
          </a:xfrm>
          <a:prstGeom prst="rect">
            <a:avLst/>
          </a:prstGeom>
        </p:spPr>
        <p:txBody>
          <a:bodyPr wrap="none">
            <a:spAutoFit/>
          </a:bodyPr>
          <a:lstStyle/>
          <a:p>
            <a:r>
              <a:rPr lang="zh-CN" altLang="en-US" sz="2400" b="1" dirty="0">
                <a:solidFill>
                  <a:srgbClr val="C00000"/>
                </a:solidFill>
                <a:latin typeface="Arial" panose="020B0604020202020204" pitchFamily="34" charset="0"/>
                <a:ea typeface="楷体" panose="02010609060101010101" pitchFamily="49" charset="-122"/>
                <a:cs typeface="Arial" panose="020B0604020202020204" pitchFamily="34" charset="0"/>
              </a:rPr>
              <a:t>必要劳动</a:t>
            </a:r>
            <a:endParaRPr lang="zh-CN" altLang="en-US" sz="2400" b="1" dirty="0">
              <a:solidFill>
                <a:srgbClr val="C00000"/>
              </a:solidFill>
            </a:endParaRPr>
          </a:p>
        </p:txBody>
      </p:sp>
      <p:sp>
        <p:nvSpPr>
          <p:cNvPr id="18" name="矩形 17"/>
          <p:cNvSpPr/>
          <p:nvPr/>
        </p:nvSpPr>
        <p:spPr>
          <a:xfrm>
            <a:off x="6011911" y="4441907"/>
            <a:ext cx="2040943" cy="461665"/>
          </a:xfrm>
          <a:prstGeom prst="rect">
            <a:avLst/>
          </a:prstGeom>
        </p:spPr>
        <p:txBody>
          <a:bodyPr wrap="none">
            <a:spAutoFit/>
          </a:bodyPr>
          <a:lstStyle/>
          <a:p>
            <a:r>
              <a:rPr lang="zh-CN" altLang="en-US" sz="2400" b="1" dirty="0">
                <a:solidFill>
                  <a:srgbClr val="C00000"/>
                </a:solidFill>
                <a:latin typeface="Arial" panose="020B0604020202020204" pitchFamily="34" charset="0"/>
                <a:ea typeface="楷体" panose="02010609060101010101" pitchFamily="49" charset="-122"/>
                <a:cs typeface="Arial" panose="020B0604020202020204" pitchFamily="34" charset="0"/>
              </a:rPr>
              <a:t>剩余劳动时间</a:t>
            </a:r>
            <a:endParaRPr lang="zh-CN" altLang="en-US" sz="2400" b="1" dirty="0">
              <a:solidFill>
                <a:srgbClr val="C00000"/>
              </a:solidFill>
            </a:endParaRPr>
          </a:p>
        </p:txBody>
      </p:sp>
      <p:cxnSp>
        <p:nvCxnSpPr>
          <p:cNvPr id="19" name="直接连接符 18"/>
          <p:cNvCxnSpPr/>
          <p:nvPr/>
        </p:nvCxnSpPr>
        <p:spPr>
          <a:xfrm flipH="1">
            <a:off x="6032264" y="5077882"/>
            <a:ext cx="1923524" cy="17665"/>
          </a:xfrm>
          <a:prstGeom prst="line">
            <a:avLst/>
          </a:prstGeom>
        </p:spPr>
        <p:style>
          <a:lnRef idx="3">
            <a:schemeClr val="dk1"/>
          </a:lnRef>
          <a:fillRef idx="0">
            <a:schemeClr val="dk1"/>
          </a:fillRef>
          <a:effectRef idx="2">
            <a:schemeClr val="dk1"/>
          </a:effectRef>
          <a:fontRef idx="minor">
            <a:schemeClr val="tx1"/>
          </a:fontRef>
        </p:style>
      </p:cxnSp>
      <p:sp>
        <p:nvSpPr>
          <p:cNvPr id="20" name="矩形 19"/>
          <p:cNvSpPr/>
          <p:nvPr/>
        </p:nvSpPr>
        <p:spPr>
          <a:xfrm>
            <a:off x="6054383" y="5178618"/>
            <a:ext cx="2040943" cy="461665"/>
          </a:xfrm>
          <a:prstGeom prst="rect">
            <a:avLst/>
          </a:prstGeom>
        </p:spPr>
        <p:txBody>
          <a:bodyPr wrap="none">
            <a:spAutoFit/>
          </a:bodyPr>
          <a:lstStyle/>
          <a:p>
            <a:r>
              <a:rPr lang="zh-CN" altLang="en-US" sz="2400" b="1" dirty="0">
                <a:solidFill>
                  <a:srgbClr val="C00000"/>
                </a:solidFill>
                <a:latin typeface="Arial" panose="020B0604020202020204" pitchFamily="34" charset="0"/>
                <a:ea typeface="楷体" panose="02010609060101010101" pitchFamily="49" charset="-122"/>
                <a:cs typeface="Arial" panose="020B0604020202020204" pitchFamily="34" charset="0"/>
              </a:rPr>
              <a:t>必要劳动时间</a:t>
            </a:r>
            <a:endParaRPr lang="zh-CN" altLang="en-US" sz="2400" b="1" dirty="0">
              <a:solidFill>
                <a:srgbClr val="C00000"/>
              </a:solidFill>
            </a:endParaRPr>
          </a:p>
        </p:txBody>
      </p:sp>
      <p:sp>
        <p:nvSpPr>
          <p:cNvPr id="21" name="矩形 20"/>
          <p:cNvSpPr/>
          <p:nvPr/>
        </p:nvSpPr>
        <p:spPr>
          <a:xfrm>
            <a:off x="5507429" y="4849401"/>
            <a:ext cx="364202" cy="461665"/>
          </a:xfrm>
          <a:prstGeom prst="rect">
            <a:avLst/>
          </a:prstGeom>
        </p:spPr>
        <p:txBody>
          <a:bodyPr wrap="none">
            <a:spAutoFit/>
          </a:bodyPr>
          <a:lstStyle/>
          <a:p>
            <a:r>
              <a:rPr lang="en-US" altLang="zh-CN" sz="2400" b="1" dirty="0">
                <a:solidFill>
                  <a:srgbClr val="C00000"/>
                </a:solidFill>
                <a:latin typeface="Arial" panose="020B0604020202020204" pitchFamily="34" charset="0"/>
                <a:cs typeface="Arial" panose="020B0604020202020204" pitchFamily="34" charset="0"/>
              </a:rPr>
              <a:t>=</a:t>
            </a:r>
            <a:endParaRPr lang="zh-CN" altLang="en-US" sz="2400" b="1" dirty="0">
              <a:solidFill>
                <a:srgbClr val="C00000"/>
              </a:solidFill>
            </a:endParaRPr>
          </a:p>
        </p:txBody>
      </p:sp>
      <p:sp>
        <p:nvSpPr>
          <p:cNvPr id="22" name="矩形 83975"/>
          <p:cNvSpPr>
            <a:spLocks noChangeArrowheads="1"/>
          </p:cNvSpPr>
          <p:nvPr/>
        </p:nvSpPr>
        <p:spPr bwMode="auto">
          <a:xfrm>
            <a:off x="142844" y="3714752"/>
            <a:ext cx="5028595" cy="604717"/>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defRPr sz="2800" b="1">
                <a:solidFill>
                  <a:schemeClr val="tx1"/>
                </a:solidFill>
                <a:latin typeface="Times New Roman" panose="02020603050405020304" pitchFamily="18" charset="0"/>
                <a:ea typeface="黑体" panose="02010609060101010101" pitchFamily="49" charset="-122"/>
              </a:defRPr>
            </a:lvl1pPr>
            <a:lvl2pPr>
              <a:defRPr sz="2800" b="1">
                <a:solidFill>
                  <a:schemeClr val="tx1"/>
                </a:solidFill>
                <a:latin typeface="Times New Roman" panose="02020603050405020304" pitchFamily="18" charset="0"/>
                <a:ea typeface="黑体" panose="02010609060101010101" pitchFamily="49" charset="-122"/>
              </a:defRPr>
            </a:lvl2pPr>
            <a:lvl3pPr>
              <a:defRPr sz="2800" b="1">
                <a:solidFill>
                  <a:schemeClr val="tx1"/>
                </a:solidFill>
                <a:latin typeface="Times New Roman" panose="02020603050405020304" pitchFamily="18" charset="0"/>
                <a:ea typeface="黑体" panose="02010609060101010101" pitchFamily="49" charset="-122"/>
              </a:defRPr>
            </a:lvl3pPr>
            <a:lvl4pPr>
              <a:defRPr sz="2800" b="1">
                <a:solidFill>
                  <a:schemeClr val="tx1"/>
                </a:solidFill>
                <a:latin typeface="Times New Roman" panose="02020603050405020304" pitchFamily="18" charset="0"/>
                <a:ea typeface="黑体" panose="02010609060101010101" pitchFamily="49" charset="-122"/>
              </a:defRPr>
            </a:lvl4pPr>
            <a:lvl5pPr>
              <a:defRPr sz="2800" b="1">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9pPr>
          </a:lstStyle>
          <a:p>
            <a:pPr>
              <a:lnSpc>
                <a:spcPct val="125000"/>
              </a:lnSpc>
              <a:spcBef>
                <a:spcPct val="20000"/>
              </a:spcBef>
            </a:pPr>
            <a:r>
              <a:rPr lang="zh-CN" altLang="en-US" sz="1800" dirty="0" smtClean="0">
                <a:latin typeface="幼圆" pitchFamily="49" charset="-122"/>
                <a:ea typeface="幼圆" pitchFamily="49" charset="-122"/>
              </a:rPr>
              <a:t>以</a:t>
            </a:r>
            <a:r>
              <a:rPr lang="zh-CN" altLang="en-US" sz="2000" dirty="0" smtClean="0">
                <a:solidFill>
                  <a:srgbClr val="C00000"/>
                </a:solidFill>
                <a:latin typeface="幼圆" pitchFamily="49" charset="-122"/>
                <a:ea typeface="幼圆" pitchFamily="49" charset="-122"/>
              </a:rPr>
              <a:t>活劳动的形式</a:t>
            </a:r>
            <a:r>
              <a:rPr lang="zh-CN" altLang="en-US" sz="1800" dirty="0">
                <a:latin typeface="幼圆" pitchFamily="49" charset="-122"/>
                <a:ea typeface="幼圆" pitchFamily="49" charset="-122"/>
              </a:rPr>
              <a:t>表示：</a:t>
            </a:r>
            <a:endParaRPr lang="zh-CN" altLang="en-US" sz="1800" dirty="0">
              <a:latin typeface="幼圆" pitchFamily="49" charset="-122"/>
              <a:ea typeface="幼圆" pitchFamily="49" charset="-122"/>
            </a:endParaRPr>
          </a:p>
        </p:txBody>
      </p:sp>
      <p:sp>
        <p:nvSpPr>
          <p:cNvPr id="23" name="矩形 83971"/>
          <p:cNvSpPr>
            <a:spLocks noChangeArrowheads="1"/>
          </p:cNvSpPr>
          <p:nvPr/>
        </p:nvSpPr>
        <p:spPr bwMode="auto">
          <a:xfrm>
            <a:off x="5286380" y="3786190"/>
            <a:ext cx="3698364" cy="438582"/>
          </a:xfrm>
          <a:prstGeom prst="rect">
            <a:avLst/>
          </a:prstGeom>
        </p:spPr>
        <p:style>
          <a:lnRef idx="1">
            <a:schemeClr val="accent6"/>
          </a:lnRef>
          <a:fillRef idx="2">
            <a:schemeClr val="accent6"/>
          </a:fillRef>
          <a:effectRef idx="1">
            <a:schemeClr val="accent6"/>
          </a:effectRef>
          <a:fontRef idx="minor">
            <a:schemeClr val="dk1"/>
          </a:fontRef>
        </p:style>
        <p:txBody>
          <a:bodyPr wrap="square" anchor="ctr">
            <a:spAutoFit/>
          </a:bodyPr>
          <a:lstStyle>
            <a:lvl1pPr>
              <a:defRPr sz="2800" b="1">
                <a:solidFill>
                  <a:schemeClr val="tx1"/>
                </a:solidFill>
                <a:latin typeface="Times New Roman" panose="02020603050405020304" pitchFamily="18" charset="0"/>
                <a:ea typeface="黑体" panose="02010609060101010101" pitchFamily="49" charset="-122"/>
              </a:defRPr>
            </a:lvl1pPr>
            <a:lvl2pPr>
              <a:defRPr sz="2800" b="1">
                <a:solidFill>
                  <a:schemeClr val="tx1"/>
                </a:solidFill>
                <a:latin typeface="Times New Roman" panose="02020603050405020304" pitchFamily="18" charset="0"/>
                <a:ea typeface="黑体" panose="02010609060101010101" pitchFamily="49" charset="-122"/>
              </a:defRPr>
            </a:lvl2pPr>
            <a:lvl3pPr>
              <a:defRPr sz="2800" b="1">
                <a:solidFill>
                  <a:schemeClr val="tx1"/>
                </a:solidFill>
                <a:latin typeface="Times New Roman" panose="02020603050405020304" pitchFamily="18" charset="0"/>
                <a:ea typeface="黑体" panose="02010609060101010101" pitchFamily="49" charset="-122"/>
              </a:defRPr>
            </a:lvl3pPr>
            <a:lvl4pPr>
              <a:defRPr sz="2800" b="1">
                <a:solidFill>
                  <a:schemeClr val="tx1"/>
                </a:solidFill>
                <a:latin typeface="Times New Roman" panose="02020603050405020304" pitchFamily="18" charset="0"/>
                <a:ea typeface="黑体" panose="02010609060101010101" pitchFamily="49" charset="-122"/>
              </a:defRPr>
            </a:lvl4pPr>
            <a:lvl5pPr>
              <a:defRPr sz="2800" b="1">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9pPr>
          </a:lstStyle>
          <a:p>
            <a:pPr eaLnBrk="0" hangingPunct="0">
              <a:lnSpc>
                <a:spcPct val="125000"/>
              </a:lnSpc>
            </a:pPr>
            <a:r>
              <a:rPr lang="en-US" altLang="zh-CN" sz="1800" dirty="0">
                <a:latin typeface="黑体" panose="02010609060101010101" pitchFamily="49" charset="-122"/>
              </a:rPr>
              <a:t>m’= </a:t>
            </a:r>
            <a:r>
              <a:rPr lang="zh-CN" altLang="en-US" sz="1800" dirty="0" smtClean="0">
                <a:latin typeface="黑体" panose="02010609060101010101" pitchFamily="49" charset="-122"/>
              </a:rPr>
              <a:t>剩余劳动</a:t>
            </a:r>
            <a:r>
              <a:rPr lang="zh-CN" altLang="en-US" sz="1800" dirty="0">
                <a:latin typeface="黑体" panose="02010609060101010101" pitchFamily="49" charset="-122"/>
              </a:rPr>
              <a:t>时间</a:t>
            </a:r>
            <a:r>
              <a:rPr lang="en-US" altLang="zh-CN" sz="1800" dirty="0">
                <a:latin typeface="黑体" panose="02010609060101010101" pitchFamily="49" charset="-122"/>
              </a:rPr>
              <a:t>/</a:t>
            </a:r>
            <a:r>
              <a:rPr lang="zh-CN" altLang="en-US" sz="1800" dirty="0">
                <a:latin typeface="黑体" panose="02010609060101010101" pitchFamily="49" charset="-122"/>
              </a:rPr>
              <a:t>必要劳动时间</a:t>
            </a:r>
            <a:endParaRPr lang="zh-CN" altLang="en-US" sz="1800" dirty="0">
              <a:latin typeface="黑体" panose="02010609060101010101" pitchFamily="49"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0034" y="928670"/>
            <a:ext cx="8207487" cy="840230"/>
          </a:xfrm>
          <a:prstGeom prst="rect">
            <a:avLst/>
          </a:prstGeom>
        </p:spPr>
        <p:txBody>
          <a:bodyPr wrap="square">
            <a:spAutoFit/>
          </a:bodyPr>
          <a:lstStyle/>
          <a:p>
            <a:pPr algn="ctr">
              <a:lnSpc>
                <a:spcPct val="125000"/>
              </a:lnSpc>
              <a:spcBef>
                <a:spcPct val="20000"/>
              </a:spcBef>
            </a:pPr>
            <a:r>
              <a:rPr lang="zh-CN" altLang="en-US" b="1" dirty="0">
                <a:latin typeface="楷体_GB2312"/>
                <a:ea typeface="幼圆" pitchFamily="49" charset="-122"/>
              </a:rPr>
              <a:t>资本家提高对工人的剥削程度的方法是多种多样的，最基本的方法有两种，</a:t>
            </a:r>
            <a:endParaRPr lang="en-US" altLang="zh-CN" b="1" dirty="0">
              <a:latin typeface="楷体_GB2312"/>
              <a:ea typeface="幼圆" pitchFamily="49" charset="-122"/>
            </a:endParaRPr>
          </a:p>
          <a:p>
            <a:pPr algn="ctr">
              <a:lnSpc>
                <a:spcPct val="125000"/>
              </a:lnSpc>
              <a:spcBef>
                <a:spcPct val="20000"/>
              </a:spcBef>
            </a:pPr>
            <a:r>
              <a:rPr lang="zh-CN" altLang="en-US" b="1" dirty="0">
                <a:latin typeface="楷体_GB2312"/>
                <a:ea typeface="幼圆" pitchFamily="49" charset="-122"/>
              </a:rPr>
              <a:t>即</a:t>
            </a:r>
            <a:r>
              <a:rPr lang="zh-CN" altLang="en-US" b="1" u="sng" dirty="0">
                <a:solidFill>
                  <a:srgbClr val="C00000"/>
                </a:solidFill>
                <a:latin typeface="楷体_GB2312"/>
                <a:ea typeface="幼圆" pitchFamily="49" charset="-122"/>
              </a:rPr>
              <a:t>绝对剩余价值的生产</a:t>
            </a:r>
            <a:r>
              <a:rPr lang="zh-CN" altLang="en-US" b="1" dirty="0">
                <a:latin typeface="楷体_GB2312"/>
                <a:ea typeface="幼圆" pitchFamily="49" charset="-122"/>
              </a:rPr>
              <a:t>和</a:t>
            </a:r>
            <a:r>
              <a:rPr lang="zh-CN" altLang="en-US" b="1" u="sng" dirty="0">
                <a:solidFill>
                  <a:srgbClr val="C00000"/>
                </a:solidFill>
                <a:latin typeface="楷体_GB2312"/>
                <a:ea typeface="幼圆" pitchFamily="49" charset="-122"/>
              </a:rPr>
              <a:t>相对剩余价值的生产</a:t>
            </a:r>
            <a:r>
              <a:rPr lang="zh-CN" altLang="en-US" b="1" dirty="0">
                <a:latin typeface="楷体_GB2312"/>
                <a:ea typeface="幼圆" pitchFamily="49" charset="-122"/>
              </a:rPr>
              <a:t>。</a:t>
            </a:r>
            <a:endParaRPr lang="zh-CN" altLang="en-US" b="1" dirty="0">
              <a:latin typeface="楷体_GB2312"/>
              <a:ea typeface="幼圆" pitchFamily="49" charset="-122"/>
            </a:endParaRPr>
          </a:p>
        </p:txBody>
      </p:sp>
      <p:cxnSp>
        <p:nvCxnSpPr>
          <p:cNvPr id="5" name="直接连接符 4"/>
          <p:cNvCxnSpPr/>
          <p:nvPr/>
        </p:nvCxnSpPr>
        <p:spPr>
          <a:xfrm rot="5400000">
            <a:off x="2435933" y="4292771"/>
            <a:ext cx="4415569" cy="557"/>
          </a:xfrm>
          <a:prstGeom prst="line">
            <a:avLst/>
          </a:prstGeom>
        </p:spPr>
        <p:style>
          <a:lnRef idx="3">
            <a:schemeClr val="accent4"/>
          </a:lnRef>
          <a:fillRef idx="0">
            <a:schemeClr val="accent4"/>
          </a:fillRef>
          <a:effectRef idx="2">
            <a:schemeClr val="accent4"/>
          </a:effectRef>
          <a:fontRef idx="minor">
            <a:schemeClr val="tx1"/>
          </a:fontRef>
        </p:style>
      </p:cxnSp>
      <p:sp>
        <p:nvSpPr>
          <p:cNvPr id="7" name="矩形 6"/>
          <p:cNvSpPr/>
          <p:nvPr/>
        </p:nvSpPr>
        <p:spPr>
          <a:xfrm>
            <a:off x="161683" y="1952638"/>
            <a:ext cx="4571206" cy="830997"/>
          </a:xfrm>
          <a:prstGeom prst="rect">
            <a:avLst/>
          </a:prstGeom>
        </p:spPr>
        <p:txBody>
          <a:bodyPr>
            <a:spAutoFit/>
          </a:bodyPr>
          <a:lstStyle/>
          <a:p>
            <a:r>
              <a:rPr lang="zh-CN" altLang="en-US" sz="1600" b="1" dirty="0">
                <a:solidFill>
                  <a:srgbClr val="C00000"/>
                </a:solidFill>
                <a:ea typeface="楷体_GB2312"/>
              </a:rPr>
              <a:t>绝对剩余价值：</a:t>
            </a:r>
            <a:endParaRPr lang="en-US" altLang="zh-CN" sz="1600" b="1" dirty="0">
              <a:solidFill>
                <a:srgbClr val="C00000"/>
              </a:solidFill>
              <a:ea typeface="楷体_GB2312"/>
            </a:endParaRPr>
          </a:p>
          <a:p>
            <a:r>
              <a:rPr lang="zh-CN" altLang="en-US" sz="1600" b="1" dirty="0">
                <a:ea typeface="楷体_GB2312"/>
              </a:rPr>
              <a:t>在必要劳动时间不变的条件下，由于</a:t>
            </a:r>
            <a:r>
              <a:rPr lang="zh-CN" altLang="en-US" sz="1600" b="1" u="sng" dirty="0">
                <a:solidFill>
                  <a:srgbClr val="C00000"/>
                </a:solidFill>
                <a:ea typeface="楷体_GB2312"/>
              </a:rPr>
              <a:t>延长工作日的长度</a:t>
            </a:r>
            <a:r>
              <a:rPr lang="zh-CN" altLang="en-US" sz="1600" b="1" dirty="0">
                <a:ea typeface="楷体_GB2312"/>
              </a:rPr>
              <a:t>和</a:t>
            </a:r>
            <a:r>
              <a:rPr lang="zh-CN" altLang="en-US" sz="1600" b="1" u="sng" dirty="0">
                <a:solidFill>
                  <a:srgbClr val="C00000"/>
                </a:solidFill>
                <a:ea typeface="楷体_GB2312"/>
              </a:rPr>
              <a:t>提高工人劳动强度</a:t>
            </a:r>
            <a:r>
              <a:rPr lang="zh-CN" altLang="en-US" sz="1600" b="1" dirty="0">
                <a:ea typeface="楷体_GB2312"/>
              </a:rPr>
              <a:t>而产生的剩余价值。</a:t>
            </a:r>
            <a:endParaRPr lang="zh-CN" altLang="en-US" sz="1600" b="1" dirty="0">
              <a:ea typeface="楷体_GB2312"/>
            </a:endParaRPr>
          </a:p>
        </p:txBody>
      </p:sp>
      <p:graphicFrame>
        <p:nvGraphicFramePr>
          <p:cNvPr id="14" name="对象 160772"/>
          <p:cNvGraphicFramePr>
            <a:graphicFrameLocks noChangeAspect="1"/>
          </p:cNvGraphicFramePr>
          <p:nvPr/>
        </p:nvGraphicFramePr>
        <p:xfrm>
          <a:off x="2365857" y="3071810"/>
          <a:ext cx="2206144" cy="1133687"/>
        </p:xfrm>
        <a:graphic>
          <a:graphicData uri="http://schemas.openxmlformats.org/presentationml/2006/ole">
            <mc:AlternateContent xmlns:mc="http://schemas.openxmlformats.org/markup-compatibility/2006">
              <mc:Choice xmlns:v="urn:schemas-microsoft-com:vml" Requires="v">
                <p:oleObj spid="_x0000_s1025" name="" r:id="rId1" imgW="4580890" imgH="3435985" progId="PowerPoint.Slide.8">
                  <p:embed/>
                </p:oleObj>
              </mc:Choice>
              <mc:Fallback>
                <p:oleObj name="" r:id="rId1" imgW="4580890" imgH="3435985" progId="PowerPoint.Slide.8">
                  <p:embed/>
                  <p:pic>
                    <p:nvPicPr>
                      <p:cNvPr id="0" name="图片 1024" descr="image105"/>
                      <p:cNvPicPr>
                        <a:picLocks noChangeAspect="1"/>
                      </p:cNvPicPr>
                      <p:nvPr/>
                    </p:nvPicPr>
                    <p:blipFill>
                      <a:blip r:embed="rId2"/>
                      <a:srcRect l="4996" t="50023" r="5032" b="12494"/>
                      <a:stretch>
                        <a:fillRect/>
                      </a:stretch>
                    </p:blipFill>
                    <p:spPr>
                      <a:xfrm>
                        <a:off x="2365857" y="3071810"/>
                        <a:ext cx="2206144" cy="1133687"/>
                      </a:xfrm>
                      <a:prstGeom prst="rect">
                        <a:avLst/>
                      </a:prstGeom>
                      <a:noFill/>
                      <a:ln w="9525">
                        <a:noFill/>
                      </a:ln>
                    </p:spPr>
                  </p:pic>
                </p:oleObj>
              </mc:Fallback>
            </mc:AlternateContent>
          </a:graphicData>
        </a:graphic>
      </p:graphicFrame>
      <p:graphicFrame>
        <p:nvGraphicFramePr>
          <p:cNvPr id="15" name="内容占位符 160777"/>
          <p:cNvGraphicFramePr>
            <a:graphicFrameLocks noChangeAspect="1"/>
          </p:cNvGraphicFramePr>
          <p:nvPr/>
        </p:nvGraphicFramePr>
        <p:xfrm>
          <a:off x="252369" y="3071811"/>
          <a:ext cx="2033616" cy="1128478"/>
        </p:xfrm>
        <a:graphic>
          <a:graphicData uri="http://schemas.openxmlformats.org/presentationml/2006/ole">
            <mc:AlternateContent xmlns:mc="http://schemas.openxmlformats.org/markup-compatibility/2006">
              <mc:Choice xmlns:v="urn:schemas-microsoft-com:vml" Requires="v">
                <p:oleObj spid="_x0000_s1026" name="Slide" r:id="rId3" imgW="2147570" imgH="1610995" progId="PowerPoint.Slide.8">
                  <p:embed/>
                </p:oleObj>
              </mc:Choice>
              <mc:Fallback>
                <p:oleObj name="Slide" r:id="rId3" imgW="2147570" imgH="1610995" progId="PowerPoint.Slide.8">
                  <p:embed/>
                  <p:pic>
                    <p:nvPicPr>
                      <p:cNvPr id="0" name="图片 1025" descr="image106"/>
                      <p:cNvPicPr>
                        <a:picLocks noChangeAspect="1"/>
                      </p:cNvPicPr>
                      <p:nvPr/>
                    </p:nvPicPr>
                    <p:blipFill>
                      <a:blip r:embed="rId4"/>
                      <a:srcRect l="4996" t="10428" r="5032" b="49106"/>
                      <a:stretch>
                        <a:fillRect/>
                      </a:stretch>
                    </p:blipFill>
                    <p:spPr>
                      <a:xfrm>
                        <a:off x="252369" y="3071811"/>
                        <a:ext cx="2033616" cy="1128478"/>
                      </a:xfrm>
                      <a:prstGeom prst="rect">
                        <a:avLst/>
                      </a:prstGeom>
                      <a:noFill/>
                      <a:ln w="9525">
                        <a:noFill/>
                      </a:ln>
                    </p:spPr>
                  </p:pic>
                </p:oleObj>
              </mc:Fallback>
            </mc:AlternateContent>
          </a:graphicData>
        </a:graphic>
      </p:graphicFrame>
      <p:sp>
        <p:nvSpPr>
          <p:cNvPr id="18" name="矩形 17"/>
          <p:cNvSpPr/>
          <p:nvPr/>
        </p:nvSpPr>
        <p:spPr>
          <a:xfrm>
            <a:off x="4643996" y="1962046"/>
            <a:ext cx="4571206" cy="830997"/>
          </a:xfrm>
          <a:prstGeom prst="rect">
            <a:avLst/>
          </a:prstGeom>
        </p:spPr>
        <p:txBody>
          <a:bodyPr>
            <a:spAutoFit/>
          </a:bodyPr>
          <a:lstStyle/>
          <a:p>
            <a:r>
              <a:rPr lang="zh-CN" altLang="en-US" sz="1600" b="1" dirty="0">
                <a:solidFill>
                  <a:srgbClr val="C00000"/>
                </a:solidFill>
                <a:ea typeface="楷体_GB2312"/>
              </a:rPr>
              <a:t>相对剩余价值：</a:t>
            </a:r>
            <a:endParaRPr lang="en-US" altLang="zh-CN" sz="1600" b="1" dirty="0">
              <a:solidFill>
                <a:srgbClr val="C00000"/>
              </a:solidFill>
              <a:ea typeface="楷体_GB2312"/>
            </a:endParaRPr>
          </a:p>
          <a:p>
            <a:r>
              <a:rPr lang="zh-CN" altLang="en-US" sz="1600" b="1" dirty="0">
                <a:ea typeface="楷体_GB2312"/>
              </a:rPr>
              <a:t>在工作日长度不变的条件下，通过</a:t>
            </a:r>
            <a:r>
              <a:rPr lang="zh-CN" altLang="en-US" sz="1600" b="1" u="sng" dirty="0">
                <a:solidFill>
                  <a:srgbClr val="C00000"/>
                </a:solidFill>
                <a:ea typeface="楷体_GB2312"/>
              </a:rPr>
              <a:t>缩短必要劳动时间</a:t>
            </a:r>
            <a:r>
              <a:rPr lang="zh-CN" altLang="en-US" sz="1600" b="1" dirty="0">
                <a:ea typeface="楷体_GB2312"/>
              </a:rPr>
              <a:t>而相对延长剩余劳动时间所生产的剩余价值。</a:t>
            </a:r>
            <a:endParaRPr lang="zh-CN" altLang="en-US" sz="1600" b="1" dirty="0">
              <a:ea typeface="楷体_GB2312"/>
            </a:endParaRPr>
          </a:p>
        </p:txBody>
      </p:sp>
      <p:graphicFrame>
        <p:nvGraphicFramePr>
          <p:cNvPr id="19" name="内容占位符 86021"/>
          <p:cNvGraphicFramePr>
            <a:graphicFrameLocks noChangeAspect="1"/>
          </p:cNvGraphicFramePr>
          <p:nvPr/>
        </p:nvGraphicFramePr>
        <p:xfrm>
          <a:off x="4714876" y="3071810"/>
          <a:ext cx="2071702" cy="1129532"/>
        </p:xfrm>
        <a:graphic>
          <a:graphicData uri="http://schemas.openxmlformats.org/presentationml/2006/ole">
            <mc:AlternateContent xmlns:mc="http://schemas.openxmlformats.org/markup-compatibility/2006">
              <mc:Choice xmlns:v="urn:schemas-microsoft-com:vml" Requires="v">
                <p:oleObj spid="_x0000_s1027" name="" r:id="rId5" imgW="4580890" imgH="3435985" progId="PowerPoint.Slide.8">
                  <p:embed/>
                </p:oleObj>
              </mc:Choice>
              <mc:Fallback>
                <p:oleObj name="" r:id="rId5" imgW="4580890" imgH="3435985" progId="PowerPoint.Slide.8">
                  <p:embed/>
                  <p:pic>
                    <p:nvPicPr>
                      <p:cNvPr id="0" name="图片 1026" descr="image107"/>
                      <p:cNvPicPr>
                        <a:picLocks noChangeAspect="1"/>
                      </p:cNvPicPr>
                      <p:nvPr/>
                    </p:nvPicPr>
                    <p:blipFill>
                      <a:blip r:embed="rId6"/>
                      <a:srcRect l="6285" t="14255" r="5521" b="45152"/>
                      <a:stretch>
                        <a:fillRect/>
                      </a:stretch>
                    </p:blipFill>
                    <p:spPr>
                      <a:xfrm>
                        <a:off x="4714876" y="3071810"/>
                        <a:ext cx="2071702" cy="1129532"/>
                      </a:xfrm>
                      <a:prstGeom prst="rect">
                        <a:avLst/>
                      </a:prstGeom>
                      <a:noFill/>
                      <a:ln w="9525">
                        <a:noFill/>
                      </a:ln>
                    </p:spPr>
                  </p:pic>
                </p:oleObj>
              </mc:Fallback>
            </mc:AlternateContent>
          </a:graphicData>
        </a:graphic>
      </p:graphicFrame>
      <p:graphicFrame>
        <p:nvGraphicFramePr>
          <p:cNvPr id="20" name="内容占位符 86022"/>
          <p:cNvGraphicFramePr>
            <a:graphicFrameLocks noChangeAspect="1"/>
          </p:cNvGraphicFramePr>
          <p:nvPr/>
        </p:nvGraphicFramePr>
        <p:xfrm>
          <a:off x="6843853" y="3071810"/>
          <a:ext cx="2157303" cy="1129530"/>
        </p:xfrm>
        <a:graphic>
          <a:graphicData uri="http://schemas.openxmlformats.org/presentationml/2006/ole">
            <mc:AlternateContent xmlns:mc="http://schemas.openxmlformats.org/markup-compatibility/2006">
              <mc:Choice xmlns:v="urn:schemas-microsoft-com:vml" Requires="v">
                <p:oleObj spid="_x0000_s1028" name="" r:id="rId7" imgW="4580890" imgH="3435985" progId="PowerPoint.Slide.8">
                  <p:embed/>
                </p:oleObj>
              </mc:Choice>
              <mc:Fallback>
                <p:oleObj name="" r:id="rId7" imgW="4580890" imgH="3435985" progId="PowerPoint.Slide.8">
                  <p:embed/>
                  <p:pic>
                    <p:nvPicPr>
                      <p:cNvPr id="0" name="图片 1027" descr="image107"/>
                      <p:cNvPicPr>
                        <a:picLocks noChangeAspect="1"/>
                      </p:cNvPicPr>
                      <p:nvPr/>
                    </p:nvPicPr>
                    <p:blipFill>
                      <a:blip r:embed="rId6"/>
                      <a:srcRect l="6285" t="53017" r="5521" b="11806"/>
                      <a:stretch>
                        <a:fillRect/>
                      </a:stretch>
                    </p:blipFill>
                    <p:spPr>
                      <a:xfrm>
                        <a:off x="6843853" y="3071810"/>
                        <a:ext cx="2157303" cy="1129530"/>
                      </a:xfrm>
                      <a:prstGeom prst="rect">
                        <a:avLst/>
                      </a:prstGeom>
                      <a:noFill/>
                      <a:ln w="9525">
                        <a:noFill/>
                      </a:ln>
                    </p:spPr>
                  </p:pic>
                </p:oleObj>
              </mc:Fallback>
            </mc:AlternateContent>
          </a:graphicData>
        </a:graphic>
      </p:graphicFrame>
      <p:sp>
        <p:nvSpPr>
          <p:cNvPr id="22" name="矩形 21"/>
          <p:cNvSpPr/>
          <p:nvPr/>
        </p:nvSpPr>
        <p:spPr>
          <a:xfrm>
            <a:off x="5357818" y="4786322"/>
            <a:ext cx="2987813" cy="58477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sz="1600" b="1" dirty="0">
                <a:solidFill>
                  <a:srgbClr val="C00000"/>
                </a:solidFill>
                <a:ea typeface="楷体_GB2312"/>
              </a:rPr>
              <a:t>缩短必要劳动时间是通过全社会劳动生产率的提高实现的。</a:t>
            </a:r>
            <a:endParaRPr lang="zh-CN" altLang="en-US" sz="1600" b="1" dirty="0">
              <a:solidFill>
                <a:srgbClr val="C00000"/>
              </a:solidFill>
              <a:ea typeface="楷体_GB2312"/>
            </a:endParaRPr>
          </a:p>
        </p:txBody>
      </p:sp>
      <p:sp>
        <p:nvSpPr>
          <p:cNvPr id="13" name="Rectangle 2"/>
          <p:cNvSpPr txBox="1">
            <a:spLocks noChangeArrowheads="1"/>
          </p:cNvSpPr>
          <p:nvPr/>
        </p:nvSpPr>
        <p:spPr>
          <a:xfrm>
            <a:off x="357158" y="285728"/>
            <a:ext cx="8243888" cy="471470"/>
          </a:xfrm>
          <a:prstGeom prst="rect">
            <a:avLst/>
          </a:prstGeom>
        </p:spPr>
        <p:txBody>
          <a:body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3600" b="1" i="0" u="none" strike="noStrike" kern="0" cap="none" spc="0" normalizeH="0" baseline="0" noProof="0" dirty="0" smtClean="0">
                <a:ln>
                  <a:noFill/>
                </a:ln>
                <a:solidFill>
                  <a:srgbClr val="0000FF"/>
                </a:solidFill>
                <a:effectLst/>
                <a:uLnTx/>
                <a:uFillTx/>
                <a:latin typeface="+mj-lt"/>
                <a:ea typeface="楷体_GB2312" pitchFamily="49" charset="-122"/>
                <a:cs typeface="+mj-cs"/>
              </a:rPr>
              <a:t>（二）剩余价值生产的两种基本方法</a:t>
            </a:r>
            <a:endParaRPr kumimoji="0" lang="zh-CN" altLang="en-US" sz="3600" b="1" i="0" u="none" strike="noStrike" kern="0" cap="none" spc="0" normalizeH="0" baseline="0" noProof="0" dirty="0" smtClean="0">
              <a:ln>
                <a:noFill/>
              </a:ln>
              <a:solidFill>
                <a:srgbClr val="0000FF"/>
              </a:solidFill>
              <a:effectLst/>
              <a:uLnTx/>
              <a:uFillTx/>
              <a:latin typeface="+mj-lt"/>
              <a:ea typeface="楷体_GB2312" pitchFamily="49" charset="-122"/>
              <a:cs typeface="+mj-cs"/>
            </a:endParaRPr>
          </a:p>
        </p:txBody>
      </p:sp>
      <p:sp>
        <p:nvSpPr>
          <p:cNvPr id="17" name="矩形 16"/>
          <p:cNvSpPr/>
          <p:nvPr/>
        </p:nvSpPr>
        <p:spPr>
          <a:xfrm>
            <a:off x="714348" y="4857760"/>
            <a:ext cx="3500462" cy="33855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sz="1600" b="1" dirty="0" smtClean="0">
                <a:solidFill>
                  <a:srgbClr val="C00000"/>
                </a:solidFill>
                <a:ea typeface="楷体_GB2312"/>
              </a:rPr>
              <a:t>资本主义发展的初期被广泛使用。</a:t>
            </a:r>
            <a:endParaRPr lang="zh-CN" altLang="en-US" sz="1600" b="1" dirty="0">
              <a:solidFill>
                <a:srgbClr val="C00000"/>
              </a:solidFill>
              <a:ea typeface="楷体_GB2312"/>
            </a:endParaRPr>
          </a:p>
        </p:txBody>
      </p:sp>
      <p:sp>
        <p:nvSpPr>
          <p:cNvPr id="21" name="矩形 20"/>
          <p:cNvSpPr/>
          <p:nvPr/>
        </p:nvSpPr>
        <p:spPr>
          <a:xfrm>
            <a:off x="5357818" y="5643578"/>
            <a:ext cx="2987813" cy="83099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sz="1600" b="1" dirty="0" smtClean="0">
                <a:solidFill>
                  <a:srgbClr val="C00000"/>
                </a:solidFill>
                <a:ea typeface="楷体_GB2312"/>
              </a:rPr>
              <a:t>随着生产技术条件改进和工人的反抗力量</a:t>
            </a:r>
            <a:r>
              <a:rPr lang="zh-CN" altLang="en-US" sz="1600" b="1" dirty="0" smtClean="0">
                <a:solidFill>
                  <a:srgbClr val="C00000"/>
                </a:solidFill>
                <a:ea typeface="楷体_GB2312"/>
              </a:rPr>
              <a:t>增强</a:t>
            </a:r>
            <a:r>
              <a:rPr lang="zh-CN" altLang="en-US" sz="1600" b="1" dirty="0" smtClean="0">
                <a:solidFill>
                  <a:srgbClr val="C00000"/>
                </a:solidFill>
                <a:ea typeface="楷体_GB2312"/>
              </a:rPr>
              <a:t>，</a:t>
            </a:r>
            <a:r>
              <a:rPr lang="zh-CN" altLang="en-US" sz="1600" b="1" dirty="0" smtClean="0">
                <a:solidFill>
                  <a:srgbClr val="C00000"/>
                </a:solidFill>
                <a:ea typeface="楷体_GB2312"/>
              </a:rPr>
              <a:t>被</a:t>
            </a:r>
            <a:r>
              <a:rPr lang="zh-CN" altLang="en-US" sz="1600" b="1" dirty="0" smtClean="0">
                <a:solidFill>
                  <a:srgbClr val="C00000"/>
                </a:solidFill>
                <a:ea typeface="楷体_GB2312"/>
              </a:rPr>
              <a:t>越来越多地使用。</a:t>
            </a:r>
            <a:endParaRPr lang="zh-CN" altLang="en-US" sz="1600" b="1" dirty="0">
              <a:solidFill>
                <a:srgbClr val="C00000"/>
              </a:solidFill>
              <a:ea typeface="楷体_GB231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0275" y="896305"/>
            <a:ext cx="8711455" cy="707886"/>
          </a:xfrm>
          <a:prstGeom prst="rect">
            <a:avLst/>
          </a:prstGeom>
        </p:spPr>
        <p:txBody>
          <a:bodyPr wrap="square">
            <a:spAutoFit/>
          </a:bodyPr>
          <a:lstStyle/>
          <a:p>
            <a:pPr algn="ctr" eaLnBrk="1" hangingPunct="1"/>
            <a:r>
              <a:rPr lang="zh-CN" altLang="zh-CN" sz="2000" b="1" dirty="0">
                <a:latin typeface="楷体_GB2312" pitchFamily="49" charset="-122"/>
                <a:ea typeface="楷体_GB2312" pitchFamily="49" charset="-122"/>
              </a:rPr>
              <a:t>劳动生产率的提高是通过个别企业率先采用新技术，提高劳动生产率，</a:t>
            </a:r>
            <a:endParaRPr lang="en-US" altLang="zh-CN" sz="2000" b="1" dirty="0">
              <a:latin typeface="楷体_GB2312" pitchFamily="49" charset="-122"/>
              <a:ea typeface="楷体_GB2312" pitchFamily="49" charset="-122"/>
            </a:endParaRPr>
          </a:p>
          <a:p>
            <a:pPr algn="ctr" eaLnBrk="1" hangingPunct="1"/>
            <a:r>
              <a:rPr lang="zh-CN" altLang="zh-CN" sz="2000" b="1" dirty="0">
                <a:latin typeface="楷体_GB2312" pitchFamily="49" charset="-122"/>
                <a:ea typeface="楷体_GB2312" pitchFamily="49" charset="-122"/>
              </a:rPr>
              <a:t>追求</a:t>
            </a:r>
            <a:r>
              <a:rPr lang="zh-CN" altLang="zh-CN" sz="2000" b="1" u="sng" dirty="0">
                <a:solidFill>
                  <a:srgbClr val="C00000"/>
                </a:solidFill>
                <a:latin typeface="楷体_GB2312" pitchFamily="49" charset="-122"/>
                <a:ea typeface="楷体_GB2312" pitchFamily="49" charset="-122"/>
              </a:rPr>
              <a:t>超额剩余价值</a:t>
            </a:r>
            <a:r>
              <a:rPr lang="zh-CN" altLang="zh-CN" sz="2000" b="1" dirty="0">
                <a:latin typeface="楷体_GB2312" pitchFamily="49" charset="-122"/>
                <a:ea typeface="楷体_GB2312" pitchFamily="49" charset="-122"/>
              </a:rPr>
              <a:t>而实现的。</a:t>
            </a:r>
            <a:endParaRPr lang="zh-CN" altLang="zh-CN" sz="2000" b="1" dirty="0">
              <a:latin typeface="楷体_GB2312" pitchFamily="49" charset="-122"/>
              <a:ea typeface="楷体_GB2312" pitchFamily="49" charset="-122"/>
            </a:endParaRPr>
          </a:p>
        </p:txBody>
      </p:sp>
      <p:sp>
        <p:nvSpPr>
          <p:cNvPr id="3" name="流程图: 终止 2"/>
          <p:cNvSpPr/>
          <p:nvPr/>
        </p:nvSpPr>
        <p:spPr>
          <a:xfrm>
            <a:off x="571472" y="214290"/>
            <a:ext cx="2273194" cy="543100"/>
          </a:xfrm>
          <a:prstGeom prst="flowChartTermina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超额</a:t>
            </a:r>
            <a:r>
              <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剩余价值</a:t>
            </a:r>
            <a:endPar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endParaRPr>
          </a:p>
        </p:txBody>
      </p:sp>
      <p:sp>
        <p:nvSpPr>
          <p:cNvPr id="4" name="矩形 3"/>
          <p:cNvSpPr/>
          <p:nvPr/>
        </p:nvSpPr>
        <p:spPr>
          <a:xfrm>
            <a:off x="4536002" y="1945373"/>
            <a:ext cx="4158280" cy="1754326"/>
          </a:xfrm>
          <a:prstGeom prst="rect">
            <a:avLst/>
          </a:prstGeom>
        </p:spPr>
        <p:txBody>
          <a:bodyPr wrap="square">
            <a:spAutoFit/>
          </a:bodyPr>
          <a:lstStyle/>
          <a:p>
            <a:pPr eaLnBrk="1" hangingPunct="1"/>
            <a:r>
              <a:rPr lang="zh-CN" altLang="zh-CN" b="1" dirty="0">
                <a:solidFill>
                  <a:srgbClr val="000000"/>
                </a:solidFill>
                <a:latin typeface="楷体_GB2312" pitchFamily="49" charset="-122"/>
                <a:ea typeface="楷体_GB2312" pitchFamily="49" charset="-122"/>
              </a:rPr>
              <a:t>超额剩余价值是指个别企业率先采用新技术，提高了劳动效率，</a:t>
            </a:r>
            <a:r>
              <a:rPr lang="zh-CN" altLang="zh-CN" b="1" u="sng" dirty="0">
                <a:solidFill>
                  <a:srgbClr val="FF0000"/>
                </a:solidFill>
                <a:latin typeface="楷体_GB2312" pitchFamily="49" charset="-122"/>
                <a:ea typeface="楷体_GB2312" pitchFamily="49" charset="-122"/>
              </a:rPr>
              <a:t>使产品的个别劳动时间低于社会必要劳动时间</a:t>
            </a:r>
            <a:r>
              <a:rPr lang="zh-CN" altLang="zh-CN" b="1" dirty="0">
                <a:solidFill>
                  <a:srgbClr val="000000"/>
                </a:solidFill>
                <a:latin typeface="楷体_GB2312" pitchFamily="49" charset="-122"/>
                <a:ea typeface="楷体_GB2312" pitchFamily="49" charset="-122"/>
              </a:rPr>
              <a:t>，从而使商品的个别价值低于社会价值，但仍然可以按社会价值出售，使该企业能够比其他企业多获得的那部分剩余价值。</a:t>
            </a:r>
            <a:endParaRPr lang="zh-CN" altLang="zh-CN" b="1" dirty="0">
              <a:solidFill>
                <a:srgbClr val="000000"/>
              </a:solidFill>
              <a:latin typeface="楷体_GB2312" pitchFamily="49" charset="-122"/>
              <a:ea typeface="楷体_GB2312" pitchFamily="49" charset="-122"/>
            </a:endParaRPr>
          </a:p>
        </p:txBody>
      </p:sp>
      <p:pic>
        <p:nvPicPr>
          <p:cNvPr id="8" name="图片 7"/>
          <p:cNvPicPr>
            <a:picLocks noChangeAspect="1"/>
          </p:cNvPicPr>
          <p:nvPr/>
        </p:nvPicPr>
        <p:blipFill>
          <a:blip r:embed="rId1" cstate="print"/>
          <a:stretch>
            <a:fillRect/>
          </a:stretch>
        </p:blipFill>
        <p:spPr>
          <a:xfrm>
            <a:off x="245747" y="1785926"/>
            <a:ext cx="4040501" cy="2602453"/>
          </a:xfrm>
          <a:prstGeom prst="rect">
            <a:avLst/>
          </a:prstGeom>
        </p:spPr>
      </p:pic>
      <p:pic>
        <p:nvPicPr>
          <p:cNvPr id="12" name="图片 11"/>
          <p:cNvPicPr>
            <a:picLocks noChangeAspect="1"/>
          </p:cNvPicPr>
          <p:nvPr/>
        </p:nvPicPr>
        <p:blipFill>
          <a:blip r:embed="rId2"/>
          <a:stretch>
            <a:fillRect/>
          </a:stretch>
        </p:blipFill>
        <p:spPr>
          <a:xfrm>
            <a:off x="4061828" y="4580773"/>
            <a:ext cx="4523528" cy="1621258"/>
          </a:xfrm>
          <a:prstGeom prst="rect">
            <a:avLst/>
          </a:prstGeom>
        </p:spPr>
      </p:pic>
      <p:sp>
        <p:nvSpPr>
          <p:cNvPr id="13" name="矩形 12"/>
          <p:cNvSpPr/>
          <p:nvPr/>
        </p:nvSpPr>
        <p:spPr>
          <a:xfrm>
            <a:off x="184516" y="4964696"/>
            <a:ext cx="3903633" cy="369332"/>
          </a:xfrm>
          <a:prstGeom prst="rect">
            <a:avLst/>
          </a:prstGeom>
        </p:spPr>
        <p:txBody>
          <a:bodyPr wrap="none">
            <a:spAutoFit/>
          </a:bodyPr>
          <a:lstStyle/>
          <a:p>
            <a:r>
              <a:rPr lang="zh-CN" altLang="en-US" b="1" dirty="0">
                <a:solidFill>
                  <a:srgbClr val="000000"/>
                </a:solidFill>
                <a:latin typeface="楷体_GB2312" pitchFamily="49" charset="-122"/>
                <a:ea typeface="楷体_GB2312" pitchFamily="49" charset="-122"/>
              </a:rPr>
              <a:t>相对剩余价值与超额剩余价值的关系</a:t>
            </a:r>
            <a:endParaRPr lang="zh-CN" altLang="en-US" dirty="0"/>
          </a:p>
        </p:txBody>
      </p:sp>
      <p:sp>
        <p:nvSpPr>
          <p:cNvPr id="9" name="矩形 8"/>
          <p:cNvSpPr/>
          <p:nvPr/>
        </p:nvSpPr>
        <p:spPr>
          <a:xfrm>
            <a:off x="214282" y="6215082"/>
            <a:ext cx="4833374" cy="369332"/>
          </a:xfrm>
          <a:prstGeom prst="rect">
            <a:avLst/>
          </a:prstGeom>
        </p:spPr>
        <p:txBody>
          <a:bodyPr wrap="none">
            <a:spAutoFit/>
          </a:bodyPr>
          <a:lstStyle/>
          <a:p>
            <a:r>
              <a:rPr lang="zh-CN" altLang="en-US" b="1" dirty="0" smtClean="0">
                <a:solidFill>
                  <a:srgbClr val="000000"/>
                </a:solidFill>
                <a:latin typeface="楷体_GB2312" pitchFamily="49" charset="-122"/>
                <a:ea typeface="楷体_GB2312" pitchFamily="49" charset="-122"/>
              </a:rPr>
              <a:t>超额剩余价值是相对剩余价值的一种特殊状态</a:t>
            </a:r>
            <a:endParaRPr lang="zh-CN"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87047"/>
          <p:cNvSpPr>
            <a:spLocks noChangeArrowheads="1"/>
          </p:cNvSpPr>
          <p:nvPr/>
        </p:nvSpPr>
        <p:spPr bwMode="auto">
          <a:xfrm>
            <a:off x="4358428" y="1142984"/>
            <a:ext cx="4407118" cy="3688812"/>
          </a:xfrm>
          <a:prstGeom prst="rect">
            <a:avLst/>
          </a:prstGeom>
        </p:spPr>
        <p:style>
          <a:lnRef idx="1">
            <a:schemeClr val="accent3"/>
          </a:lnRef>
          <a:fillRef idx="2">
            <a:schemeClr val="accent3"/>
          </a:fillRef>
          <a:effectRef idx="1">
            <a:schemeClr val="accent3"/>
          </a:effectRef>
          <a:fontRef idx="minor">
            <a:schemeClr val="dk1"/>
          </a:fontRef>
        </p:style>
        <p:txBody>
          <a:bodyPr/>
          <a:lstStyle>
            <a:lvl1pPr>
              <a:defRPr sz="2800" b="1">
                <a:solidFill>
                  <a:schemeClr val="tx1"/>
                </a:solidFill>
                <a:latin typeface="Times New Roman" panose="02020603050405020304" pitchFamily="18" charset="0"/>
                <a:ea typeface="黑体" panose="02010609060101010101" pitchFamily="49" charset="-122"/>
              </a:defRPr>
            </a:lvl1pPr>
            <a:lvl2pPr>
              <a:defRPr sz="2800" b="1">
                <a:solidFill>
                  <a:schemeClr val="tx1"/>
                </a:solidFill>
                <a:latin typeface="Times New Roman" panose="02020603050405020304" pitchFamily="18" charset="0"/>
                <a:ea typeface="黑体" panose="02010609060101010101" pitchFamily="49" charset="-122"/>
              </a:defRPr>
            </a:lvl2pPr>
            <a:lvl3pPr>
              <a:defRPr sz="2800" b="1">
                <a:solidFill>
                  <a:schemeClr val="tx1"/>
                </a:solidFill>
                <a:latin typeface="Times New Roman" panose="02020603050405020304" pitchFamily="18" charset="0"/>
                <a:ea typeface="黑体" panose="02010609060101010101" pitchFamily="49" charset="-122"/>
              </a:defRPr>
            </a:lvl3pPr>
            <a:lvl4pPr>
              <a:defRPr sz="2800" b="1">
                <a:solidFill>
                  <a:schemeClr val="tx1"/>
                </a:solidFill>
                <a:latin typeface="Times New Roman" panose="02020603050405020304" pitchFamily="18" charset="0"/>
                <a:ea typeface="黑体" panose="02010609060101010101" pitchFamily="49" charset="-122"/>
              </a:defRPr>
            </a:lvl4pPr>
            <a:lvl5pPr>
              <a:defRPr sz="2800" b="1">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9pPr>
          </a:lstStyle>
          <a:p>
            <a:pPr>
              <a:lnSpc>
                <a:spcPct val="125000"/>
              </a:lnSpc>
              <a:spcBef>
                <a:spcPct val="20000"/>
              </a:spcBef>
            </a:pPr>
            <a:r>
              <a:rPr lang="en-US" altLang="zh-CN" sz="2000" dirty="0" smtClean="0">
                <a:latin typeface="幼圆" pitchFamily="49" charset="-122"/>
                <a:ea typeface="幼圆" pitchFamily="49" charset="-122"/>
              </a:rPr>
              <a:t>1</a:t>
            </a:r>
            <a:r>
              <a:rPr lang="en-US" altLang="zh-CN" sz="2000" dirty="0">
                <a:latin typeface="幼圆" pitchFamily="49" charset="-122"/>
                <a:ea typeface="幼圆" pitchFamily="49" charset="-122"/>
              </a:rPr>
              <a:t>.</a:t>
            </a:r>
            <a:r>
              <a:rPr lang="zh-CN" altLang="en-US" sz="2000" dirty="0" smtClean="0">
                <a:latin typeface="楷体" panose="02010609060101010101" pitchFamily="49" charset="-122"/>
                <a:ea typeface="楷体" panose="02010609060101010101" pitchFamily="49" charset="-122"/>
              </a:rPr>
              <a:t>工业机器人</a:t>
            </a:r>
            <a:r>
              <a:rPr lang="zh-CN" altLang="en-US" sz="2000" dirty="0">
                <a:latin typeface="楷体" panose="02010609060101010101" pitchFamily="49" charset="-122"/>
                <a:ea typeface="楷体" panose="02010609060101010101" pitchFamily="49" charset="-122"/>
              </a:rPr>
              <a:t>的、自动化生产线，它们在本质上仍然是</a:t>
            </a:r>
            <a:r>
              <a:rPr lang="zh-CN" altLang="en-US" sz="2000" dirty="0">
                <a:solidFill>
                  <a:srgbClr val="C00000"/>
                </a:solidFill>
                <a:latin typeface="幼圆" pitchFamily="49" charset="-122"/>
                <a:ea typeface="幼圆" pitchFamily="49" charset="-122"/>
              </a:rPr>
              <a:t>物化劳动或不变资本的实物形式</a:t>
            </a:r>
            <a:r>
              <a:rPr lang="zh-CN" altLang="en-US" sz="2000" dirty="0">
                <a:latin typeface="楷体_GB2312" pitchFamily="49" charset="-122"/>
                <a:ea typeface="楷体_GB2312" pitchFamily="49" charset="-122"/>
              </a:rPr>
              <a:t>。</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只是把原有的价值转移到产品中去，而不创造新价值，更不能创造剩余价值。</a:t>
            </a:r>
            <a:endParaRPr lang="en-US" altLang="zh-CN" sz="2000" dirty="0">
              <a:latin typeface="楷体" panose="02010609060101010101" pitchFamily="49" charset="-122"/>
              <a:ea typeface="楷体" panose="02010609060101010101" pitchFamily="49" charset="-122"/>
            </a:endParaRPr>
          </a:p>
          <a:p>
            <a:pPr>
              <a:lnSpc>
                <a:spcPct val="125000"/>
              </a:lnSpc>
              <a:spcBef>
                <a:spcPct val="20000"/>
              </a:spcBef>
            </a:pPr>
            <a:r>
              <a:rPr lang="en-US" altLang="zh-CN" sz="2000" dirty="0" smtClean="0">
                <a:latin typeface="楷体" panose="02010609060101010101" pitchFamily="49" charset="-122"/>
                <a:ea typeface="楷体" panose="02010609060101010101" pitchFamily="49" charset="-122"/>
              </a:rPr>
              <a:t>2</a:t>
            </a:r>
            <a:r>
              <a:rPr lang="en-US" altLang="zh-CN" sz="2000" dirty="0">
                <a:latin typeface="楷体" panose="02010609060101010101" pitchFamily="49" charset="-122"/>
                <a:ea typeface="楷体" panose="02010609060101010101" pitchFamily="49" charset="-122"/>
              </a:rPr>
              <a:t>.</a:t>
            </a:r>
            <a:r>
              <a:rPr lang="zh-CN" altLang="en-US" sz="2000" dirty="0" smtClean="0">
                <a:latin typeface="楷体" panose="02010609060101010101" pitchFamily="49" charset="-122"/>
                <a:ea typeface="楷体" panose="02010609060101010101" pitchFamily="49" charset="-122"/>
              </a:rPr>
              <a:t>直接</a:t>
            </a:r>
            <a:r>
              <a:rPr lang="zh-CN" altLang="en-US" sz="2000" dirty="0">
                <a:latin typeface="楷体" panose="02010609060101010101" pitchFamily="49" charset="-122"/>
                <a:ea typeface="楷体" panose="02010609060101010101" pitchFamily="49" charset="-122"/>
              </a:rPr>
              <a:t>从事生产劳动的工人相对减少，从事科研、设计、技术和管理劳动的人员日益增加，脑力劳动者比例增大。劳动的复杂程度和强度日益提高。</a:t>
            </a:r>
            <a:endParaRPr lang="zh-CN" altLang="en-US" sz="2000" dirty="0">
              <a:latin typeface="楷体" panose="02010609060101010101" pitchFamily="49" charset="-122"/>
              <a:ea typeface="楷体" panose="02010609060101010101" pitchFamily="49" charset="-122"/>
            </a:endParaRPr>
          </a:p>
          <a:p>
            <a:pPr>
              <a:lnSpc>
                <a:spcPct val="125000"/>
              </a:lnSpc>
              <a:spcBef>
                <a:spcPct val="20000"/>
              </a:spcBef>
            </a:pPr>
            <a:r>
              <a:rPr lang="zh-CN" altLang="en-US" sz="2000" dirty="0">
                <a:latin typeface="楷体" panose="02010609060101010101" pitchFamily="49" charset="-122"/>
                <a:ea typeface="楷体" panose="02010609060101010101" pitchFamily="49" charset="-122"/>
              </a:rPr>
              <a:t>   </a:t>
            </a:r>
            <a:endParaRPr lang="zh-CN" altLang="en-US" sz="2000" dirty="0">
              <a:latin typeface="楷体" panose="02010609060101010101" pitchFamily="49" charset="-122"/>
              <a:ea typeface="楷体" panose="02010609060101010101" pitchFamily="49" charset="-122"/>
            </a:endParaRPr>
          </a:p>
        </p:txBody>
      </p:sp>
      <p:sp>
        <p:nvSpPr>
          <p:cNvPr id="4" name="流程图: 终止 3"/>
          <p:cNvSpPr/>
          <p:nvPr/>
        </p:nvSpPr>
        <p:spPr>
          <a:xfrm>
            <a:off x="285720" y="285728"/>
            <a:ext cx="6520370" cy="543100"/>
          </a:xfrm>
          <a:prstGeom prst="flowChartTermina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技术</a:t>
            </a:r>
            <a:r>
              <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和科学永远不会“成为独立的剩余价值源泉”</a:t>
            </a:r>
            <a:endPar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endParaRPr>
          </a:p>
        </p:txBody>
      </p:sp>
      <p:sp>
        <p:nvSpPr>
          <p:cNvPr id="5" name="矩形 4"/>
          <p:cNvSpPr/>
          <p:nvPr/>
        </p:nvSpPr>
        <p:spPr>
          <a:xfrm>
            <a:off x="285720" y="5205810"/>
            <a:ext cx="8501122" cy="830997"/>
          </a:xfrm>
          <a:prstGeom prst="rect">
            <a:avLst/>
          </a:prstGeom>
        </p:spPr>
        <p:txBody>
          <a:bodyPr wrap="square">
            <a:spAutoFit/>
          </a:bodyPr>
          <a:lstStyle/>
          <a:p>
            <a:r>
              <a:rPr lang="zh-CN" altLang="en-US" sz="2400" b="1" dirty="0">
                <a:solidFill>
                  <a:srgbClr val="000000"/>
                </a:solidFill>
                <a:latin typeface="楷体" panose="02010609060101010101" pitchFamily="49" charset="-122"/>
                <a:ea typeface="楷体" panose="02010609060101010101" pitchFamily="49" charset="-122"/>
              </a:rPr>
              <a:t>资本主义条件下的生产自动化是资本家获取高额剩余价值的手段，而雇佣工人的剩余劳动仍然是这种剩余价值的唯一源泉。</a:t>
            </a:r>
            <a:endParaRPr lang="zh-CN" altLang="en-US" sz="2400" b="1" dirty="0">
              <a:solidFill>
                <a:srgbClr val="000000"/>
              </a:solidFill>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8454" y="1292642"/>
            <a:ext cx="2534242" cy="2111583"/>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189" y="2858523"/>
            <a:ext cx="2534242" cy="1974374"/>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txBox="1">
            <a:spLocks noChangeArrowheads="1"/>
          </p:cNvSpPr>
          <p:nvPr/>
        </p:nvSpPr>
        <p:spPr>
          <a:xfrm>
            <a:off x="4500562" y="1357298"/>
            <a:ext cx="4463721" cy="1428760"/>
          </a:xfrm>
          <a:prstGeom prst="rect">
            <a:avLst/>
          </a:prstGeom>
        </p:spPr>
        <p:txBody>
          <a:bodyPr/>
          <a:lstStyle>
            <a:lvl1pPr marL="162560" indent="-162560" algn="l" defTabSz="650240"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微软雅黑" panose="020B0503020204020204" charset="-122"/>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微软雅黑" panose="020B0503020204020204" charset="-122"/>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微软雅黑" panose="020B0503020204020204" charset="-122"/>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微软雅黑" panose="020B0503020204020204" charset="-122"/>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微软雅黑" panose="020B0503020204020204" charset="-122"/>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a:lstStyle>
          <a:p>
            <a:pPr indent="0" fontAlgn="auto">
              <a:lnSpc>
                <a:spcPct val="100000"/>
              </a:lnSpc>
              <a:spcAft>
                <a:spcPts val="0"/>
              </a:spcAft>
              <a:buFontTx/>
              <a:buNone/>
            </a:pPr>
            <a:r>
              <a:rPr lang="zh-CN" altLang="en-US" sz="1600" b="1" dirty="0">
                <a:solidFill>
                  <a:srgbClr val="C00000"/>
                </a:solidFill>
                <a:latin typeface="楷体_GB2312" pitchFamily="49" charset="-122"/>
                <a:ea typeface="楷体_GB2312" pitchFamily="49" charset="-122"/>
              </a:rPr>
              <a:t>资本主义扩大再生产：</a:t>
            </a:r>
            <a:endParaRPr lang="en-US" altLang="zh-CN" sz="1600" b="1" dirty="0">
              <a:solidFill>
                <a:srgbClr val="C00000"/>
              </a:solidFill>
              <a:latin typeface="楷体_GB2312" pitchFamily="49" charset="-122"/>
              <a:ea typeface="楷体_GB2312" pitchFamily="49" charset="-122"/>
            </a:endParaRPr>
          </a:p>
          <a:p>
            <a:pPr indent="0" fontAlgn="auto">
              <a:lnSpc>
                <a:spcPct val="100000"/>
              </a:lnSpc>
              <a:spcAft>
                <a:spcPts val="0"/>
              </a:spcAft>
              <a:buFontTx/>
              <a:buNone/>
            </a:pPr>
            <a:r>
              <a:rPr lang="zh-CN" altLang="en-US" sz="1600" b="1" dirty="0">
                <a:solidFill>
                  <a:srgbClr val="000000"/>
                </a:solidFill>
                <a:latin typeface="楷体_GB2312" pitchFamily="49" charset="-122"/>
                <a:ea typeface="楷体_GB2312" pitchFamily="49" charset="-122"/>
              </a:rPr>
              <a:t>资本家将无偿占有的剩余价值的一部分转化为资本，用以购买追加的生产资料和劳动力，使生产在扩大的规模上重复进行。</a:t>
            </a:r>
            <a:endParaRPr lang="zh-CN" altLang="en-US" sz="1600" b="1" dirty="0">
              <a:solidFill>
                <a:srgbClr val="000000"/>
              </a:solidFill>
              <a:latin typeface="楷体_GB2312" pitchFamily="49" charset="-122"/>
              <a:ea typeface="楷体_GB2312" pitchFamily="49" charset="-122"/>
            </a:endParaRPr>
          </a:p>
        </p:txBody>
      </p:sp>
      <p:sp>
        <p:nvSpPr>
          <p:cNvPr id="6" name="矩形 5"/>
          <p:cNvSpPr/>
          <p:nvPr/>
        </p:nvSpPr>
        <p:spPr>
          <a:xfrm>
            <a:off x="357158" y="1357298"/>
            <a:ext cx="3743766" cy="1520416"/>
          </a:xfrm>
          <a:prstGeom prst="rect">
            <a:avLst/>
          </a:prstGeom>
        </p:spPr>
        <p:txBody>
          <a:bodyPr wrap="square">
            <a:spAutoFit/>
          </a:bodyPr>
          <a:lstStyle/>
          <a:p>
            <a:pPr fontAlgn="auto">
              <a:spcAft>
                <a:spcPts val="0"/>
              </a:spcAft>
              <a:buFontTx/>
              <a:buNone/>
            </a:pPr>
            <a:r>
              <a:rPr lang="zh-CN" altLang="en-US" sz="1600" b="1" dirty="0">
                <a:solidFill>
                  <a:srgbClr val="C00000"/>
                </a:solidFill>
                <a:latin typeface="楷体_GB2312" pitchFamily="49" charset="-122"/>
                <a:ea typeface="楷体_GB2312" pitchFamily="49" charset="-122"/>
              </a:rPr>
              <a:t>资本主义简单再生产：</a:t>
            </a:r>
            <a:endParaRPr lang="en-US" altLang="zh-CN" sz="1600" b="1" dirty="0">
              <a:solidFill>
                <a:srgbClr val="C00000"/>
              </a:solidFill>
              <a:latin typeface="楷体_GB2312" pitchFamily="49" charset="-122"/>
              <a:ea typeface="楷体_GB2312" pitchFamily="49" charset="-122"/>
            </a:endParaRPr>
          </a:p>
          <a:p>
            <a:pPr fontAlgn="auto">
              <a:spcAft>
                <a:spcPts val="0"/>
              </a:spcAft>
              <a:buFontTx/>
              <a:buNone/>
            </a:pPr>
            <a:r>
              <a:rPr lang="zh-CN" altLang="en-US" sz="1600" b="1" dirty="0">
                <a:solidFill>
                  <a:srgbClr val="000000"/>
                </a:solidFill>
                <a:latin typeface="楷体_GB2312" pitchFamily="49" charset="-122"/>
                <a:ea typeface="楷体_GB2312" pitchFamily="49" charset="-122"/>
              </a:rPr>
              <a:t>资本家将获得的剩余价值全部用于个人消费，生产在原有规模基础上重复进行。</a:t>
            </a:r>
            <a:endParaRPr lang="en-US" altLang="zh-CN" sz="1600" b="1" dirty="0">
              <a:solidFill>
                <a:srgbClr val="000000"/>
              </a:solidFill>
              <a:latin typeface="楷体_GB2312" pitchFamily="49" charset="-122"/>
              <a:ea typeface="楷体_GB2312" pitchFamily="49" charset="-122"/>
            </a:endParaRPr>
          </a:p>
          <a:p>
            <a:pPr fontAlgn="auto">
              <a:spcAft>
                <a:spcPts val="0"/>
              </a:spcAft>
            </a:pPr>
            <a:r>
              <a:rPr lang="zh-CN" altLang="en-US" sz="1600" b="1" dirty="0">
                <a:solidFill>
                  <a:srgbClr val="000000"/>
                </a:solidFill>
                <a:latin typeface="楷体_GB2312" pitchFamily="49" charset="-122"/>
                <a:ea typeface="楷体_GB2312" pitchFamily="49" charset="-122"/>
              </a:rPr>
              <a:t>资本主义简单再生产是</a:t>
            </a:r>
            <a:r>
              <a:rPr lang="zh-CN" altLang="en-US" sz="1600" b="1" u="sng" dirty="0">
                <a:solidFill>
                  <a:srgbClr val="000000"/>
                </a:solidFill>
                <a:latin typeface="楷体_GB2312" pitchFamily="49" charset="-122"/>
                <a:ea typeface="楷体_GB2312" pitchFamily="49" charset="-122"/>
              </a:rPr>
              <a:t>物质资料再生产</a:t>
            </a:r>
            <a:r>
              <a:rPr lang="zh-CN" altLang="en-US" sz="1600" b="1" dirty="0">
                <a:solidFill>
                  <a:srgbClr val="000000"/>
                </a:solidFill>
                <a:latin typeface="楷体_GB2312" pitchFamily="49" charset="-122"/>
                <a:ea typeface="楷体_GB2312" pitchFamily="49" charset="-122"/>
              </a:rPr>
              <a:t>和</a:t>
            </a:r>
            <a:r>
              <a:rPr lang="zh-CN" altLang="en-US" sz="1600" b="1" u="sng" dirty="0">
                <a:solidFill>
                  <a:srgbClr val="000000"/>
                </a:solidFill>
                <a:latin typeface="楷体_GB2312" pitchFamily="49" charset="-122"/>
                <a:ea typeface="楷体_GB2312" pitchFamily="49" charset="-122"/>
              </a:rPr>
              <a:t>资本主义生产关系再生产</a:t>
            </a:r>
            <a:r>
              <a:rPr lang="zh-CN" altLang="en-US" sz="1600" b="1" dirty="0">
                <a:solidFill>
                  <a:srgbClr val="000000"/>
                </a:solidFill>
                <a:latin typeface="楷体_GB2312" pitchFamily="49" charset="-122"/>
                <a:ea typeface="楷体_GB2312" pitchFamily="49" charset="-122"/>
              </a:rPr>
              <a:t>的统一。</a:t>
            </a:r>
            <a:endParaRPr lang="zh-CN" altLang="en-US" sz="1600" b="1" dirty="0">
              <a:solidFill>
                <a:srgbClr val="000000"/>
              </a:solidFill>
              <a:latin typeface="楷体_GB2312" pitchFamily="49" charset="-122"/>
              <a:ea typeface="楷体_GB2312" pitchFamily="49" charset="-122"/>
            </a:endParaRPr>
          </a:p>
          <a:p>
            <a:pPr fontAlgn="auto">
              <a:lnSpc>
                <a:spcPct val="80000"/>
              </a:lnSpc>
              <a:spcAft>
                <a:spcPts val="0"/>
              </a:spcAft>
              <a:buFontTx/>
              <a:buNone/>
            </a:pPr>
            <a:endParaRPr lang="zh-CN" altLang="en-US" sz="1600" b="1" dirty="0">
              <a:solidFill>
                <a:srgbClr val="000000"/>
              </a:solidFill>
              <a:latin typeface="楷体_GB2312" pitchFamily="49" charset="-122"/>
              <a:ea typeface="楷体_GB2312" pitchFamily="49" charset="-122"/>
            </a:endParaRPr>
          </a:p>
        </p:txBody>
      </p:sp>
      <p:pic>
        <p:nvPicPr>
          <p:cNvPr id="27" name="图片 26"/>
          <p:cNvPicPr>
            <a:picLocks noChangeAspect="1"/>
          </p:cNvPicPr>
          <p:nvPr/>
        </p:nvPicPr>
        <p:blipFill rotWithShape="1">
          <a:blip r:embed="rId1"/>
          <a:srcRect t="23994"/>
          <a:stretch>
            <a:fillRect/>
          </a:stretch>
        </p:blipFill>
        <p:spPr>
          <a:xfrm>
            <a:off x="214282" y="3071810"/>
            <a:ext cx="4122267" cy="901008"/>
          </a:xfrm>
          <a:prstGeom prst="rect">
            <a:avLst/>
          </a:prstGeom>
        </p:spPr>
      </p:pic>
      <p:pic>
        <p:nvPicPr>
          <p:cNvPr id="28" name="图片 27"/>
          <p:cNvPicPr>
            <a:picLocks noChangeAspect="1"/>
          </p:cNvPicPr>
          <p:nvPr/>
        </p:nvPicPr>
        <p:blipFill rotWithShape="1">
          <a:blip r:embed="rId2"/>
          <a:srcRect t="24229"/>
          <a:stretch>
            <a:fillRect/>
          </a:stretch>
        </p:blipFill>
        <p:spPr>
          <a:xfrm>
            <a:off x="4500562" y="3071810"/>
            <a:ext cx="4522302" cy="901008"/>
          </a:xfrm>
          <a:prstGeom prst="rect">
            <a:avLst/>
          </a:prstGeom>
        </p:spPr>
      </p:pic>
      <p:sp>
        <p:nvSpPr>
          <p:cNvPr id="29" name="Rectangle 3"/>
          <p:cNvSpPr txBox="1">
            <a:spLocks noChangeArrowheads="1"/>
          </p:cNvSpPr>
          <p:nvPr/>
        </p:nvSpPr>
        <p:spPr>
          <a:xfrm>
            <a:off x="285720" y="4508727"/>
            <a:ext cx="3929090" cy="1238022"/>
          </a:xfrm>
          <a:prstGeom prst="rect">
            <a:avLst/>
          </a:prstGeom>
          <a:noFill/>
          <a:ln w="12700">
            <a:solidFill>
              <a:srgbClr val="000000"/>
            </a:solidFill>
            <a:miter lim="800000"/>
          </a:ln>
        </p:spPr>
        <p:txBody>
          <a:bodyPr/>
          <a:lstStyle>
            <a:lvl1pPr marL="162560" indent="-162560" algn="l" defTabSz="650240"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微软雅黑" panose="020B0503020204020204" charset="-122"/>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微软雅黑" panose="020B0503020204020204" charset="-122"/>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微软雅黑" panose="020B0503020204020204" charset="-122"/>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微软雅黑" panose="020B0503020204020204" charset="-122"/>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微软雅黑" panose="020B0503020204020204" charset="-122"/>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a:lstStyle>
          <a:p>
            <a:pPr fontAlgn="auto">
              <a:spcAft>
                <a:spcPts val="0"/>
              </a:spcAft>
              <a:buFontTx/>
              <a:buNone/>
            </a:pPr>
            <a:r>
              <a:rPr lang="zh-CN" altLang="en-US" sz="1400" b="1" dirty="0">
                <a:solidFill>
                  <a:srgbClr val="000000"/>
                </a:solidFill>
                <a:latin typeface="楷体_GB2312" pitchFamily="49" charset="-122"/>
                <a:ea typeface="楷体_GB2312" pitchFamily="49" charset="-122"/>
              </a:rPr>
              <a:t>资本主义简单再生产：</a:t>
            </a:r>
            <a:endParaRPr lang="zh-CN" altLang="en-US" sz="1400" b="1" dirty="0">
              <a:solidFill>
                <a:srgbClr val="000000"/>
              </a:solidFill>
              <a:latin typeface="楷体_GB2312" pitchFamily="49" charset="-122"/>
              <a:ea typeface="楷体_GB2312" pitchFamily="49" charset="-122"/>
            </a:endParaRPr>
          </a:p>
          <a:p>
            <a:pPr fontAlgn="auto">
              <a:spcAft>
                <a:spcPts val="0"/>
              </a:spcAft>
              <a:buFontTx/>
              <a:buNone/>
            </a:pPr>
            <a:r>
              <a:rPr lang="zh-CN" altLang="en-US" sz="1400" b="1" dirty="0">
                <a:solidFill>
                  <a:srgbClr val="000000"/>
                </a:solidFill>
                <a:latin typeface="楷体_GB2312" pitchFamily="49" charset="-122"/>
                <a:ea typeface="楷体_GB2312" pitchFamily="49" charset="-122"/>
              </a:rPr>
              <a:t>第一年：</a:t>
            </a:r>
            <a:r>
              <a:rPr lang="en-US" altLang="zh-CN" sz="1400" b="1" dirty="0">
                <a:solidFill>
                  <a:srgbClr val="000000"/>
                </a:solidFill>
                <a:latin typeface="楷体_GB2312" pitchFamily="49" charset="-122"/>
                <a:ea typeface="楷体_GB2312" pitchFamily="49" charset="-122"/>
              </a:rPr>
              <a:t>40c+10v+10m=60</a:t>
            </a:r>
            <a:r>
              <a:rPr lang="zh-CN" altLang="en-US" sz="1400" b="1" dirty="0">
                <a:solidFill>
                  <a:srgbClr val="000000"/>
                </a:solidFill>
                <a:latin typeface="楷体_GB2312" pitchFamily="49" charset="-122"/>
                <a:ea typeface="楷体_GB2312" pitchFamily="49" charset="-122"/>
              </a:rPr>
              <a:t>（</a:t>
            </a:r>
            <a:r>
              <a:rPr lang="en-US" altLang="zh-CN" sz="1400" b="1" dirty="0">
                <a:solidFill>
                  <a:srgbClr val="000000"/>
                </a:solidFill>
                <a:latin typeface="楷体_GB2312" pitchFamily="49" charset="-122"/>
                <a:ea typeface="楷体_GB2312" pitchFamily="49" charset="-122"/>
              </a:rPr>
              <a:t>10m</a:t>
            </a:r>
            <a:r>
              <a:rPr lang="zh-CN" altLang="en-US" sz="1400" b="1" dirty="0">
                <a:solidFill>
                  <a:srgbClr val="000000"/>
                </a:solidFill>
                <a:latin typeface="楷体_GB2312" pitchFamily="49" charset="-122"/>
                <a:ea typeface="楷体_GB2312" pitchFamily="49" charset="-122"/>
              </a:rPr>
              <a:t>全部用于消费）</a:t>
            </a:r>
            <a:endParaRPr lang="zh-CN" altLang="en-US" sz="1400" b="1" dirty="0">
              <a:solidFill>
                <a:srgbClr val="000000"/>
              </a:solidFill>
              <a:latin typeface="楷体_GB2312" pitchFamily="49" charset="-122"/>
              <a:ea typeface="楷体_GB2312" pitchFamily="49" charset="-122"/>
            </a:endParaRPr>
          </a:p>
          <a:p>
            <a:pPr fontAlgn="auto">
              <a:spcAft>
                <a:spcPts val="0"/>
              </a:spcAft>
              <a:buFontTx/>
              <a:buNone/>
            </a:pPr>
            <a:r>
              <a:rPr lang="zh-CN" altLang="en-US" sz="1400" b="1" dirty="0">
                <a:solidFill>
                  <a:srgbClr val="000000"/>
                </a:solidFill>
                <a:latin typeface="楷体_GB2312" pitchFamily="49" charset="-122"/>
                <a:ea typeface="楷体_GB2312" pitchFamily="49" charset="-122"/>
              </a:rPr>
              <a:t>第二年：</a:t>
            </a:r>
            <a:r>
              <a:rPr lang="en-US" altLang="zh-CN" sz="1400" b="1" dirty="0">
                <a:solidFill>
                  <a:srgbClr val="000000"/>
                </a:solidFill>
                <a:latin typeface="楷体_GB2312" pitchFamily="49" charset="-122"/>
                <a:ea typeface="楷体_GB2312" pitchFamily="49" charset="-122"/>
              </a:rPr>
              <a:t>40c+10v+10m=60</a:t>
            </a:r>
            <a:r>
              <a:rPr lang="zh-CN" altLang="en-US" sz="1400" b="1" dirty="0">
                <a:solidFill>
                  <a:srgbClr val="000000"/>
                </a:solidFill>
                <a:latin typeface="楷体_GB2312" pitchFamily="49" charset="-122"/>
                <a:ea typeface="楷体_GB2312" pitchFamily="49" charset="-122"/>
              </a:rPr>
              <a:t>（</a:t>
            </a:r>
            <a:r>
              <a:rPr lang="en-US" altLang="zh-CN" sz="1400" b="1" dirty="0">
                <a:solidFill>
                  <a:srgbClr val="000000"/>
                </a:solidFill>
                <a:latin typeface="楷体_GB2312" pitchFamily="49" charset="-122"/>
                <a:ea typeface="楷体_GB2312" pitchFamily="49" charset="-122"/>
              </a:rPr>
              <a:t>10m</a:t>
            </a:r>
            <a:r>
              <a:rPr lang="zh-CN" altLang="en-US" sz="1400" b="1" dirty="0">
                <a:solidFill>
                  <a:srgbClr val="000000"/>
                </a:solidFill>
                <a:latin typeface="楷体_GB2312" pitchFamily="49" charset="-122"/>
                <a:ea typeface="楷体_GB2312" pitchFamily="49" charset="-122"/>
              </a:rPr>
              <a:t>全部用于消费）</a:t>
            </a:r>
            <a:endParaRPr lang="zh-CN" altLang="en-US" sz="1400" b="1" dirty="0">
              <a:solidFill>
                <a:srgbClr val="000000"/>
              </a:solidFill>
              <a:latin typeface="楷体_GB2312" pitchFamily="49" charset="-122"/>
              <a:ea typeface="楷体_GB2312" pitchFamily="49" charset="-122"/>
            </a:endParaRPr>
          </a:p>
          <a:p>
            <a:pPr fontAlgn="auto">
              <a:spcAft>
                <a:spcPts val="0"/>
              </a:spcAft>
              <a:buFontTx/>
              <a:buNone/>
            </a:pPr>
            <a:r>
              <a:rPr lang="en-US" altLang="zh-CN" sz="1400" b="1" dirty="0">
                <a:solidFill>
                  <a:srgbClr val="000000"/>
                </a:solidFill>
                <a:latin typeface="Arial" panose="020B0604020202020204" pitchFamily="34" charset="0"/>
                <a:ea typeface="楷体_GB2312" pitchFamily="49" charset="-122"/>
              </a:rPr>
              <a:t>……</a:t>
            </a:r>
            <a:endParaRPr lang="en-US" altLang="zh-CN" sz="1400" b="1" dirty="0">
              <a:solidFill>
                <a:srgbClr val="000000"/>
              </a:solidFill>
              <a:latin typeface="楷体_GB2312" pitchFamily="49" charset="-122"/>
              <a:ea typeface="楷体_GB2312" pitchFamily="49" charset="-122"/>
            </a:endParaRPr>
          </a:p>
        </p:txBody>
      </p:sp>
      <p:sp>
        <p:nvSpPr>
          <p:cNvPr id="30" name="Rectangle 4"/>
          <p:cNvSpPr>
            <a:spLocks noChangeArrowheads="1"/>
          </p:cNvSpPr>
          <p:nvPr/>
        </p:nvSpPr>
        <p:spPr bwMode="auto">
          <a:xfrm>
            <a:off x="4643438" y="4508727"/>
            <a:ext cx="4138939" cy="1238022"/>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20000"/>
              </a:spcBef>
            </a:pPr>
            <a:r>
              <a:rPr lang="zh-CN" altLang="en-US" sz="1400" b="1" dirty="0">
                <a:solidFill>
                  <a:srgbClr val="000000"/>
                </a:solidFill>
                <a:latin typeface="楷体_GB2312" pitchFamily="49" charset="-122"/>
                <a:ea typeface="楷体_GB2312" pitchFamily="49" charset="-122"/>
              </a:rPr>
              <a:t>资本主义扩大再生产：</a:t>
            </a:r>
            <a:endParaRPr lang="zh-CN" altLang="en-US" sz="1400" b="1" dirty="0">
              <a:solidFill>
                <a:srgbClr val="000000"/>
              </a:solidFill>
              <a:latin typeface="楷体_GB2312" pitchFamily="49" charset="-122"/>
              <a:ea typeface="楷体_GB2312" pitchFamily="49" charset="-122"/>
            </a:endParaRPr>
          </a:p>
          <a:p>
            <a:pPr eaLnBrk="1" hangingPunct="1">
              <a:spcBef>
                <a:spcPct val="20000"/>
              </a:spcBef>
            </a:pPr>
            <a:r>
              <a:rPr lang="zh-CN" altLang="en-US" sz="1400" b="1" dirty="0">
                <a:solidFill>
                  <a:srgbClr val="000000"/>
                </a:solidFill>
                <a:latin typeface="楷体_GB2312" pitchFamily="49" charset="-122"/>
                <a:ea typeface="楷体_GB2312" pitchFamily="49" charset="-122"/>
              </a:rPr>
              <a:t>第一年：</a:t>
            </a:r>
            <a:r>
              <a:rPr lang="en-US" altLang="zh-CN" sz="1400" b="1" dirty="0">
                <a:solidFill>
                  <a:srgbClr val="000000"/>
                </a:solidFill>
                <a:latin typeface="楷体_GB2312" pitchFamily="49" charset="-122"/>
                <a:ea typeface="楷体_GB2312" pitchFamily="49" charset="-122"/>
              </a:rPr>
              <a:t>40c+10v+10m=60</a:t>
            </a:r>
            <a:r>
              <a:rPr lang="zh-CN" altLang="en-US" sz="1400" b="1" dirty="0">
                <a:solidFill>
                  <a:srgbClr val="000000"/>
                </a:solidFill>
                <a:latin typeface="楷体_GB2312" pitchFamily="49" charset="-122"/>
                <a:ea typeface="楷体_GB2312" pitchFamily="49" charset="-122"/>
              </a:rPr>
              <a:t>（</a:t>
            </a:r>
            <a:r>
              <a:rPr lang="en-US" altLang="zh-CN" sz="1400" b="1" dirty="0">
                <a:solidFill>
                  <a:srgbClr val="000000"/>
                </a:solidFill>
                <a:latin typeface="楷体_GB2312" pitchFamily="49" charset="-122"/>
                <a:ea typeface="楷体_GB2312" pitchFamily="49" charset="-122"/>
              </a:rPr>
              <a:t>5m</a:t>
            </a:r>
            <a:r>
              <a:rPr lang="zh-CN" altLang="en-US" sz="1400" b="1" dirty="0">
                <a:solidFill>
                  <a:srgbClr val="000000"/>
                </a:solidFill>
                <a:latin typeface="楷体_GB2312" pitchFamily="49" charset="-122"/>
                <a:ea typeface="楷体_GB2312" pitchFamily="49" charset="-122"/>
              </a:rPr>
              <a:t>消费，</a:t>
            </a:r>
            <a:r>
              <a:rPr lang="en-US" altLang="zh-CN" sz="1400" b="1" dirty="0">
                <a:solidFill>
                  <a:srgbClr val="000000"/>
                </a:solidFill>
                <a:latin typeface="楷体_GB2312" pitchFamily="49" charset="-122"/>
                <a:ea typeface="楷体_GB2312" pitchFamily="49" charset="-122"/>
              </a:rPr>
              <a:t>5m</a:t>
            </a:r>
            <a:r>
              <a:rPr lang="zh-CN" altLang="en-US" sz="1400" b="1" dirty="0">
                <a:solidFill>
                  <a:srgbClr val="000000"/>
                </a:solidFill>
                <a:latin typeface="楷体_GB2312" pitchFamily="49" charset="-122"/>
                <a:ea typeface="楷体_GB2312" pitchFamily="49" charset="-122"/>
              </a:rPr>
              <a:t>追加投资）</a:t>
            </a:r>
            <a:endParaRPr lang="zh-CN" altLang="en-US" sz="1400" b="1" dirty="0">
              <a:solidFill>
                <a:srgbClr val="000000"/>
              </a:solidFill>
              <a:latin typeface="楷体_GB2312" pitchFamily="49" charset="-122"/>
              <a:ea typeface="楷体_GB2312" pitchFamily="49" charset="-122"/>
            </a:endParaRPr>
          </a:p>
          <a:p>
            <a:pPr eaLnBrk="1" hangingPunct="1">
              <a:spcBef>
                <a:spcPct val="20000"/>
              </a:spcBef>
            </a:pPr>
            <a:r>
              <a:rPr lang="zh-CN" altLang="en-US" sz="1400" b="1" dirty="0">
                <a:solidFill>
                  <a:srgbClr val="000000"/>
                </a:solidFill>
                <a:latin typeface="楷体_GB2312" pitchFamily="49" charset="-122"/>
                <a:ea typeface="楷体_GB2312" pitchFamily="49" charset="-122"/>
              </a:rPr>
              <a:t>第二年：</a:t>
            </a:r>
            <a:r>
              <a:rPr lang="en-US" altLang="zh-CN" sz="1400" b="1" dirty="0">
                <a:solidFill>
                  <a:srgbClr val="000000"/>
                </a:solidFill>
                <a:latin typeface="楷体_GB2312" pitchFamily="49" charset="-122"/>
                <a:ea typeface="楷体_GB2312" pitchFamily="49" charset="-122"/>
              </a:rPr>
              <a:t>44c+11v+11m=66</a:t>
            </a:r>
            <a:r>
              <a:rPr lang="zh-CN" altLang="en-US" sz="1400" b="1" dirty="0">
                <a:solidFill>
                  <a:srgbClr val="000000"/>
                </a:solidFill>
                <a:latin typeface="楷体_GB2312" pitchFamily="49" charset="-122"/>
                <a:ea typeface="楷体_GB2312" pitchFamily="49" charset="-122"/>
              </a:rPr>
              <a:t>（资本总额增多）</a:t>
            </a:r>
            <a:endParaRPr lang="zh-CN" altLang="en-US" sz="1400" b="1" dirty="0">
              <a:solidFill>
                <a:srgbClr val="000000"/>
              </a:solidFill>
              <a:latin typeface="楷体_GB2312" pitchFamily="49" charset="-122"/>
              <a:ea typeface="楷体_GB2312" pitchFamily="49" charset="-122"/>
            </a:endParaRPr>
          </a:p>
          <a:p>
            <a:pPr eaLnBrk="1" hangingPunct="1">
              <a:spcBef>
                <a:spcPct val="20000"/>
              </a:spcBef>
            </a:pPr>
            <a:r>
              <a:rPr lang="en-US" altLang="zh-CN" sz="1400" b="1" dirty="0">
                <a:solidFill>
                  <a:srgbClr val="000000"/>
                </a:solidFill>
                <a:latin typeface="Arial" panose="020B0604020202020204" pitchFamily="34" charset="0"/>
                <a:ea typeface="楷体_GB2312" pitchFamily="49" charset="-122"/>
              </a:rPr>
              <a:t>……</a:t>
            </a:r>
            <a:endParaRPr lang="en-US" altLang="zh-CN" sz="1400" b="1" dirty="0">
              <a:solidFill>
                <a:srgbClr val="000000"/>
              </a:solidFill>
              <a:latin typeface="楷体_GB2312" pitchFamily="49" charset="-122"/>
              <a:ea typeface="楷体_GB2312" pitchFamily="49" charset="-122"/>
            </a:endParaRPr>
          </a:p>
        </p:txBody>
      </p:sp>
      <p:sp>
        <p:nvSpPr>
          <p:cNvPr id="11" name="Rectangle 2"/>
          <p:cNvSpPr txBox="1">
            <a:spLocks noChangeArrowheads="1"/>
          </p:cNvSpPr>
          <p:nvPr/>
        </p:nvSpPr>
        <p:spPr>
          <a:xfrm>
            <a:off x="381000" y="304800"/>
            <a:ext cx="8243888" cy="609600"/>
          </a:xfrm>
          <a:prstGeom prst="rect">
            <a:avLst/>
          </a:prstGeom>
        </p:spPr>
        <p:txBody>
          <a:body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3200" b="1" i="0" u="none" strike="noStrike" kern="0" cap="none" spc="0" normalizeH="0" baseline="0" noProof="0" dirty="0" smtClean="0">
                <a:ln>
                  <a:noFill/>
                </a:ln>
                <a:solidFill>
                  <a:srgbClr val="0000FF"/>
                </a:solidFill>
                <a:effectLst/>
                <a:uLnTx/>
                <a:uFillTx/>
                <a:latin typeface="+mj-lt"/>
                <a:ea typeface="楷体_GB2312" pitchFamily="49" charset="-122"/>
                <a:cs typeface="+mj-cs"/>
              </a:rPr>
              <a:t>（三）资本积累</a:t>
            </a:r>
            <a:r>
              <a:rPr kumimoji="0" lang="zh-CN" altLang="zh-CN" sz="3200" b="1" i="0" u="none" strike="noStrike" kern="0" cap="none" spc="0" normalizeH="0" baseline="0" noProof="0" dirty="0" smtClean="0">
                <a:ln>
                  <a:noFill/>
                </a:ln>
                <a:solidFill>
                  <a:srgbClr val="0000FF"/>
                </a:solidFill>
                <a:effectLst/>
                <a:uLnTx/>
                <a:uFillTx/>
                <a:latin typeface="+mj-lt"/>
                <a:ea typeface="楷体_GB2312" pitchFamily="49" charset="-122"/>
                <a:cs typeface="+mj-cs"/>
              </a:rPr>
              <a:t>-</a:t>
            </a:r>
            <a:r>
              <a:rPr kumimoji="0" lang="zh-CN" altLang="en-US" sz="3200" b="1" i="0" u="none" strike="noStrike" kern="0" cap="none" spc="0" normalizeH="0" baseline="0" noProof="0" dirty="0" smtClean="0">
                <a:ln>
                  <a:noFill/>
                </a:ln>
                <a:solidFill>
                  <a:srgbClr val="FF0000"/>
                </a:solidFill>
                <a:effectLst/>
                <a:uLnTx/>
                <a:uFillTx/>
                <a:latin typeface="+mj-lt"/>
                <a:ea typeface="楷体_GB2312" pitchFamily="49" charset="-122"/>
                <a:cs typeface="+mj-cs"/>
              </a:rPr>
              <a:t>剩余价值的资本化</a:t>
            </a:r>
            <a:endParaRPr kumimoji="0" lang="zh-CN" altLang="en-US" sz="3200" b="1" i="0" u="none" strike="noStrike" kern="0" cap="none" spc="0" normalizeH="0" baseline="0" noProof="0" dirty="0" smtClean="0">
              <a:ln>
                <a:noFill/>
              </a:ln>
              <a:solidFill>
                <a:srgbClr val="FF0000"/>
              </a:solidFill>
              <a:effectLst/>
              <a:uLnTx/>
              <a:uFillTx/>
              <a:latin typeface="+mj-lt"/>
              <a:ea typeface="楷体_GB2312"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29" grpId="0" animBg="1"/>
      <p:bldP spid="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0817" y="933493"/>
            <a:ext cx="8262366" cy="3139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fontAlgn="auto">
              <a:lnSpc>
                <a:spcPct val="80000"/>
              </a:lnSpc>
              <a:spcAft>
                <a:spcPts val="0"/>
              </a:spcAft>
              <a:buFontTx/>
              <a:buNone/>
            </a:pPr>
            <a:r>
              <a:rPr lang="zh-CN" altLang="en-US" b="1" dirty="0">
                <a:latin typeface="楷体_GB2312" pitchFamily="49" charset="-122"/>
                <a:ea typeface="楷体_GB2312" pitchFamily="49" charset="-122"/>
              </a:rPr>
              <a:t>资本积累：把剩余价值转化为资本，或者说，剩余价值的资本化，就是资本积累</a:t>
            </a:r>
            <a:endParaRPr lang="zh-CN" altLang="en-US" b="1" dirty="0">
              <a:latin typeface="楷体_GB2312" pitchFamily="49" charset="-122"/>
              <a:ea typeface="楷体_GB2312" pitchFamily="49" charset="-122"/>
            </a:endParaRPr>
          </a:p>
        </p:txBody>
      </p:sp>
      <p:sp>
        <p:nvSpPr>
          <p:cNvPr id="3" name="流程图: 终止 2"/>
          <p:cNvSpPr/>
          <p:nvPr/>
        </p:nvSpPr>
        <p:spPr>
          <a:xfrm>
            <a:off x="357158" y="165646"/>
            <a:ext cx="1982982" cy="543100"/>
          </a:xfrm>
          <a:prstGeom prst="flowChartTermina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资本积累</a:t>
            </a:r>
            <a:endPar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endParaRPr>
          </a:p>
        </p:txBody>
      </p:sp>
      <p:sp>
        <p:nvSpPr>
          <p:cNvPr id="14" name="矩形 13"/>
          <p:cNvSpPr/>
          <p:nvPr/>
        </p:nvSpPr>
        <p:spPr>
          <a:xfrm>
            <a:off x="428596" y="1428736"/>
            <a:ext cx="8286808" cy="923330"/>
          </a:xfrm>
          <a:prstGeom prst="rect">
            <a:avLst/>
          </a:prstGeom>
        </p:spPr>
        <p:txBody>
          <a:bodyPr wrap="square">
            <a:spAutoFit/>
          </a:bodyPr>
          <a:lstStyle/>
          <a:p>
            <a:r>
              <a:rPr lang="zh-CN" altLang="en-US" b="1" dirty="0"/>
              <a:t>资本积累的本质：</a:t>
            </a:r>
            <a:endParaRPr lang="zh-CN" altLang="en-US" b="1" dirty="0"/>
          </a:p>
          <a:p>
            <a:r>
              <a:rPr lang="zh-CN" altLang="en-US" b="1" dirty="0"/>
              <a:t>资本家不断地利用无偿占有的工人创造的剩余价值来扩大自己的资本规模，进一步扩大和加强对工人的剥削和统治。</a:t>
            </a:r>
            <a:endParaRPr lang="zh-CN" altLang="en-US" b="1" dirty="0"/>
          </a:p>
        </p:txBody>
      </p:sp>
      <p:sp>
        <p:nvSpPr>
          <p:cNvPr id="16" name="Text Box 5"/>
          <p:cNvSpPr txBox="1">
            <a:spLocks noChangeArrowheads="1"/>
          </p:cNvSpPr>
          <p:nvPr/>
        </p:nvSpPr>
        <p:spPr bwMode="auto">
          <a:xfrm>
            <a:off x="1285852" y="2571744"/>
            <a:ext cx="6623586"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spcBef>
                <a:spcPct val="50000"/>
              </a:spcBef>
            </a:pPr>
            <a:r>
              <a:rPr lang="zh-CN" altLang="en-US" sz="2400" b="1" dirty="0">
                <a:latin typeface="楷体_GB2312" pitchFamily="49" charset="-122"/>
                <a:ea typeface="楷体_GB2312" pitchFamily="49" charset="-122"/>
              </a:rPr>
              <a:t>无偿占有</a:t>
            </a:r>
            <a:r>
              <a:rPr lang="en-US" altLang="zh-CN" sz="2400" b="1" dirty="0">
                <a:latin typeface="楷体_GB2312" pitchFamily="49" charset="-122"/>
                <a:ea typeface="楷体_GB2312" pitchFamily="49" charset="-122"/>
              </a:rPr>
              <a:t>M</a:t>
            </a:r>
            <a:r>
              <a:rPr lang="zh-CN" altLang="en-US" sz="2400" b="1" dirty="0">
                <a:latin typeface="楷体_GB2312" pitchFamily="49" charset="-122"/>
                <a:ea typeface="楷体_GB2312" pitchFamily="49" charset="-122"/>
              </a:rPr>
              <a:t>，扩大剥削、资本规模，榨取更多</a:t>
            </a:r>
            <a:r>
              <a:rPr lang="en-US" altLang="zh-CN" sz="2400" b="1" dirty="0">
                <a:latin typeface="楷体_GB2312" pitchFamily="49" charset="-122"/>
                <a:ea typeface="楷体_GB2312" pitchFamily="49" charset="-122"/>
              </a:rPr>
              <a:t>M</a:t>
            </a:r>
            <a:endParaRPr lang="en-US" altLang="zh-CN" sz="2400" b="1" dirty="0">
              <a:latin typeface="楷体_GB2312" pitchFamily="49" charset="-122"/>
              <a:ea typeface="楷体_GB2312" pitchFamily="49" charset="-122"/>
            </a:endParaRPr>
          </a:p>
        </p:txBody>
      </p:sp>
      <p:sp>
        <p:nvSpPr>
          <p:cNvPr id="15" name="流程图: 终止 14"/>
          <p:cNvSpPr/>
          <p:nvPr/>
        </p:nvSpPr>
        <p:spPr>
          <a:xfrm>
            <a:off x="357158" y="3214686"/>
            <a:ext cx="2558388" cy="543100"/>
          </a:xfrm>
          <a:prstGeom prst="flowChartTermina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资本积累的后果</a:t>
            </a:r>
            <a:endPar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endParaRPr>
          </a:p>
        </p:txBody>
      </p:sp>
      <p:sp>
        <p:nvSpPr>
          <p:cNvPr id="17" name="矩形 90114"/>
          <p:cNvSpPr>
            <a:spLocks noChangeArrowheads="1"/>
          </p:cNvSpPr>
          <p:nvPr/>
        </p:nvSpPr>
        <p:spPr bwMode="auto">
          <a:xfrm>
            <a:off x="357158" y="3929066"/>
            <a:ext cx="8358246" cy="928694"/>
          </a:xfrm>
          <a:prstGeom prst="rect">
            <a:avLst/>
          </a:prstGeom>
        </p:spPr>
        <p:style>
          <a:lnRef idx="1">
            <a:schemeClr val="accent3"/>
          </a:lnRef>
          <a:fillRef idx="2">
            <a:schemeClr val="accent3"/>
          </a:fillRef>
          <a:effectRef idx="1">
            <a:schemeClr val="accent3"/>
          </a:effectRef>
          <a:fontRef idx="minor">
            <a:schemeClr val="dk1"/>
          </a:fontRef>
        </p:style>
        <p:txBody>
          <a:bodyPr/>
          <a:lstStyle>
            <a:lvl1pPr>
              <a:defRPr sz="2800" b="1">
                <a:solidFill>
                  <a:schemeClr val="tx1"/>
                </a:solidFill>
                <a:latin typeface="Times New Roman" panose="02020603050405020304" pitchFamily="18" charset="0"/>
                <a:ea typeface="黑体" panose="02010609060101010101" pitchFamily="49" charset="-122"/>
              </a:defRPr>
            </a:lvl1pPr>
            <a:lvl2pPr>
              <a:defRPr sz="2800" b="1">
                <a:solidFill>
                  <a:schemeClr val="tx1"/>
                </a:solidFill>
                <a:latin typeface="Times New Roman" panose="02020603050405020304" pitchFamily="18" charset="0"/>
                <a:ea typeface="黑体" panose="02010609060101010101" pitchFamily="49" charset="-122"/>
              </a:defRPr>
            </a:lvl2pPr>
            <a:lvl3pPr>
              <a:defRPr sz="2800" b="1">
                <a:solidFill>
                  <a:schemeClr val="tx1"/>
                </a:solidFill>
                <a:latin typeface="Times New Roman" panose="02020603050405020304" pitchFamily="18" charset="0"/>
                <a:ea typeface="黑体" panose="02010609060101010101" pitchFamily="49" charset="-122"/>
              </a:defRPr>
            </a:lvl3pPr>
            <a:lvl4pPr>
              <a:defRPr sz="2800" b="1">
                <a:solidFill>
                  <a:schemeClr val="tx1"/>
                </a:solidFill>
                <a:latin typeface="Times New Roman" panose="02020603050405020304" pitchFamily="18" charset="0"/>
                <a:ea typeface="黑体" panose="02010609060101010101" pitchFamily="49" charset="-122"/>
              </a:defRPr>
            </a:lvl4pPr>
            <a:lvl5pPr>
              <a:defRPr sz="2800" b="1">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9pPr>
          </a:lstStyle>
          <a:p>
            <a:pPr>
              <a:lnSpc>
                <a:spcPct val="125000"/>
              </a:lnSpc>
              <a:spcBef>
                <a:spcPct val="20000"/>
              </a:spcBef>
            </a:pPr>
            <a:r>
              <a:rPr lang="zh-CN" altLang="en-US" sz="1800" dirty="0">
                <a:latin typeface="楷体" panose="02010609060101010101" pitchFamily="49" charset="-122"/>
                <a:ea typeface="楷体_GB2312"/>
              </a:rPr>
              <a:t>随着资本积累必然</a:t>
            </a:r>
            <a:r>
              <a:rPr lang="zh-CN" altLang="en-US" sz="1800" dirty="0">
                <a:solidFill>
                  <a:srgbClr val="C00000"/>
                </a:solidFill>
                <a:latin typeface="幼圆" pitchFamily="49" charset="-122"/>
                <a:ea typeface="楷体_GB2312"/>
              </a:rPr>
              <a:t>加剧社会的两极分化</a:t>
            </a:r>
            <a:r>
              <a:rPr lang="zh-CN" altLang="en-US" sz="1800" dirty="0" smtClean="0">
                <a:latin typeface="楷体" panose="02010609060101010101" pitchFamily="49" charset="-122"/>
                <a:ea typeface="楷体_GB2312"/>
              </a:rPr>
              <a:t>，一</a:t>
            </a:r>
            <a:r>
              <a:rPr lang="zh-CN" altLang="en-US" sz="1800" dirty="0">
                <a:latin typeface="楷体" panose="02010609060101010101" pitchFamily="49" charset="-122"/>
                <a:ea typeface="楷体_GB2312"/>
              </a:rPr>
              <a:t>极是财富越来越集中于少数人手中</a:t>
            </a:r>
            <a:r>
              <a:rPr lang="zh-CN" altLang="en-US" sz="1800" dirty="0" smtClean="0">
                <a:latin typeface="楷体" panose="02010609060101010101" pitchFamily="49" charset="-122"/>
                <a:ea typeface="楷体_GB2312"/>
              </a:rPr>
              <a:t>，另</a:t>
            </a:r>
            <a:r>
              <a:rPr lang="zh-CN" altLang="en-US" sz="1800" dirty="0">
                <a:latin typeface="楷体" panose="02010609060101010101" pitchFamily="49" charset="-122"/>
                <a:ea typeface="楷体_GB2312"/>
              </a:rPr>
              <a:t>一极是多数人只拥有社会财富的极小部分。</a:t>
            </a:r>
            <a:endParaRPr lang="zh-CN" altLang="en-US" sz="1800" dirty="0">
              <a:latin typeface="楷体" panose="02010609060101010101" pitchFamily="49" charset="-122"/>
              <a:ea typeface="楷体_GB2312"/>
            </a:endParaRPr>
          </a:p>
        </p:txBody>
      </p:sp>
      <p:sp>
        <p:nvSpPr>
          <p:cNvPr id="18" name="矩形 90124"/>
          <p:cNvSpPr>
            <a:spLocks noChangeArrowheads="1"/>
          </p:cNvSpPr>
          <p:nvPr/>
        </p:nvSpPr>
        <p:spPr bwMode="auto">
          <a:xfrm>
            <a:off x="357158" y="5000636"/>
            <a:ext cx="8358246" cy="928694"/>
          </a:xfrm>
          <a:prstGeom prst="rect">
            <a:avLst/>
          </a:prstGeom>
        </p:spPr>
        <p:style>
          <a:lnRef idx="1">
            <a:schemeClr val="accent4"/>
          </a:lnRef>
          <a:fillRef idx="2">
            <a:schemeClr val="accent4"/>
          </a:fillRef>
          <a:effectRef idx="1">
            <a:schemeClr val="accent4"/>
          </a:effectRef>
          <a:fontRef idx="minor">
            <a:schemeClr val="dk1"/>
          </a:fontRef>
        </p:style>
        <p:txBody>
          <a:bodyPr/>
          <a:lstStyle>
            <a:lvl1pPr>
              <a:defRPr sz="2800" b="1">
                <a:solidFill>
                  <a:schemeClr val="tx1"/>
                </a:solidFill>
                <a:latin typeface="Times New Roman" panose="02020603050405020304" pitchFamily="18" charset="0"/>
                <a:ea typeface="黑体" panose="02010609060101010101" pitchFamily="49" charset="-122"/>
              </a:defRPr>
            </a:lvl1pPr>
            <a:lvl2pPr>
              <a:defRPr sz="2800" b="1">
                <a:solidFill>
                  <a:schemeClr val="tx1"/>
                </a:solidFill>
                <a:latin typeface="Times New Roman" panose="02020603050405020304" pitchFamily="18" charset="0"/>
                <a:ea typeface="黑体" panose="02010609060101010101" pitchFamily="49" charset="-122"/>
              </a:defRPr>
            </a:lvl2pPr>
            <a:lvl3pPr>
              <a:defRPr sz="2800" b="1">
                <a:solidFill>
                  <a:schemeClr val="tx1"/>
                </a:solidFill>
                <a:latin typeface="Times New Roman" panose="02020603050405020304" pitchFamily="18" charset="0"/>
                <a:ea typeface="黑体" panose="02010609060101010101" pitchFamily="49" charset="-122"/>
              </a:defRPr>
            </a:lvl3pPr>
            <a:lvl4pPr>
              <a:defRPr sz="2800" b="1">
                <a:solidFill>
                  <a:schemeClr val="tx1"/>
                </a:solidFill>
                <a:latin typeface="Times New Roman" panose="02020603050405020304" pitchFamily="18" charset="0"/>
                <a:ea typeface="黑体" panose="02010609060101010101" pitchFamily="49" charset="-122"/>
              </a:defRPr>
            </a:lvl4pPr>
            <a:lvl5pPr>
              <a:defRPr sz="2800" b="1">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9pPr>
          </a:lstStyle>
          <a:p>
            <a:pPr>
              <a:lnSpc>
                <a:spcPct val="125000"/>
              </a:lnSpc>
              <a:spcBef>
                <a:spcPct val="20000"/>
              </a:spcBef>
            </a:pPr>
            <a:r>
              <a:rPr lang="zh-CN" altLang="en-US" sz="1800" dirty="0">
                <a:latin typeface="幼圆" pitchFamily="49" charset="-122"/>
                <a:ea typeface="楷体_GB2312"/>
              </a:rPr>
              <a:t>资本积累不但是</a:t>
            </a:r>
            <a:r>
              <a:rPr lang="zh-CN" altLang="en-US" sz="1800" dirty="0">
                <a:solidFill>
                  <a:srgbClr val="C00000"/>
                </a:solidFill>
                <a:latin typeface="幼圆" pitchFamily="49" charset="-122"/>
                <a:ea typeface="楷体_GB2312"/>
              </a:rPr>
              <a:t>社会财富占有两极分化</a:t>
            </a:r>
            <a:r>
              <a:rPr lang="zh-CN" altLang="en-US" sz="1800" dirty="0">
                <a:latin typeface="幼圆" pitchFamily="49" charset="-122"/>
                <a:ea typeface="楷体_GB2312"/>
              </a:rPr>
              <a:t>的重要原因，而且是</a:t>
            </a:r>
            <a:r>
              <a:rPr lang="zh-CN" altLang="en-US" sz="1800" dirty="0">
                <a:solidFill>
                  <a:srgbClr val="C00000"/>
                </a:solidFill>
                <a:latin typeface="幼圆" pitchFamily="49" charset="-122"/>
                <a:ea typeface="楷体_GB2312"/>
              </a:rPr>
              <a:t>资本主义社会失业现象</a:t>
            </a:r>
            <a:r>
              <a:rPr lang="zh-CN" altLang="en-US" sz="1800" dirty="0">
                <a:latin typeface="幼圆" pitchFamily="49" charset="-122"/>
                <a:ea typeface="楷体_GB2312"/>
              </a:rPr>
              <a:t>产生的根源</a:t>
            </a:r>
            <a:r>
              <a:rPr lang="zh-CN" altLang="en-US" sz="1800" dirty="0" smtClean="0">
                <a:latin typeface="幼圆" pitchFamily="49" charset="-122"/>
                <a:ea typeface="楷体_GB2312"/>
              </a:rPr>
              <a:t>。</a:t>
            </a:r>
            <a:r>
              <a:rPr lang="zh-CN" altLang="en-US" sz="1800" dirty="0" smtClean="0">
                <a:solidFill>
                  <a:srgbClr val="C00000"/>
                </a:solidFill>
                <a:latin typeface="幼圆" pitchFamily="49" charset="-122"/>
                <a:ea typeface="楷体_GB2312"/>
              </a:rPr>
              <a:t>（</a:t>
            </a:r>
            <a:r>
              <a:rPr lang="zh-CN" altLang="en-US" sz="1800" dirty="0">
                <a:solidFill>
                  <a:srgbClr val="C00000"/>
                </a:solidFill>
                <a:latin typeface="幼圆" pitchFamily="49" charset="-122"/>
                <a:ea typeface="楷体_GB2312"/>
              </a:rPr>
              <a:t>由资本有机构成的提高引起）</a:t>
            </a:r>
            <a:endParaRPr lang="zh-CN" altLang="en-US" sz="1800" dirty="0">
              <a:solidFill>
                <a:srgbClr val="C00000"/>
              </a:solidFill>
              <a:latin typeface="幼圆" pitchFamily="49" charset="-122"/>
              <a:ea typeface="楷体_GB231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971550" y="931545"/>
            <a:ext cx="781685" cy="4394200"/>
          </a:xfrm>
          <a:prstGeom prst="rect">
            <a:avLst/>
          </a:prstGeom>
        </p:spPr>
        <p:style>
          <a:lnRef idx="1">
            <a:schemeClr val="accent3"/>
          </a:lnRef>
          <a:fillRef idx="2">
            <a:schemeClr val="accent3"/>
          </a:fillRef>
          <a:effectRef idx="1">
            <a:schemeClr val="accent3"/>
          </a:effectRef>
          <a:fontRef idx="minor">
            <a:schemeClr val="dk1"/>
          </a:fontRef>
        </p:style>
        <p:txBody>
          <a:bodyPr wrap="square" anchor="ctr">
            <a:no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lang="zh-CN" altLang="en-US" sz="2400" b="1" dirty="0">
                <a:solidFill>
                  <a:srgbClr val="000000"/>
                </a:solidFill>
                <a:latin typeface="楷体_GB2312" pitchFamily="49" charset="-122"/>
                <a:ea typeface="楷体_GB2312" pitchFamily="49" charset="-122"/>
              </a:rPr>
              <a:t>加快资本积累的两大</a:t>
            </a:r>
            <a:r>
              <a:rPr lang="zh-CN" altLang="en-US" sz="2400" b="1" dirty="0">
                <a:solidFill>
                  <a:srgbClr val="000000"/>
                </a:solidFill>
                <a:latin typeface="楷体_GB2312" pitchFamily="49" charset="-122"/>
                <a:ea typeface="楷体_GB2312" pitchFamily="49" charset="-122"/>
              </a:rPr>
              <a:t>途径</a:t>
            </a:r>
            <a:endParaRPr lang="zh-CN" altLang="en-US" sz="2400" b="1" dirty="0">
              <a:solidFill>
                <a:srgbClr val="000000"/>
              </a:solidFill>
              <a:latin typeface="楷体_GB2312" pitchFamily="49" charset="-122"/>
              <a:ea typeface="楷体_GB2312" pitchFamily="49" charset="-122"/>
            </a:endParaRPr>
          </a:p>
        </p:txBody>
      </p:sp>
      <p:sp>
        <p:nvSpPr>
          <p:cNvPr id="3" name="Rectangle 6"/>
          <p:cNvSpPr>
            <a:spLocks noChangeArrowheads="1"/>
          </p:cNvSpPr>
          <p:nvPr/>
        </p:nvSpPr>
        <p:spPr bwMode="auto">
          <a:xfrm>
            <a:off x="2920365" y="1628775"/>
            <a:ext cx="5290820" cy="1198880"/>
          </a:xfrm>
          <a:prstGeom prst="rect">
            <a:avLst/>
          </a:prstGeom>
        </p:spPr>
        <p:style>
          <a:lnRef idx="1">
            <a:schemeClr val="accent2"/>
          </a:lnRef>
          <a:fillRef idx="2">
            <a:schemeClr val="accent2"/>
          </a:fillRef>
          <a:effectRef idx="1">
            <a:schemeClr val="accent2"/>
          </a:effectRef>
          <a:fontRef idx="minor">
            <a:schemeClr val="dk1"/>
          </a:fontRef>
        </p:style>
        <p:txBody>
          <a:bodyPr wrap="square"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zh-CN" altLang="en-US" sz="2400" b="1" dirty="0">
                <a:solidFill>
                  <a:srgbClr val="000000"/>
                </a:solidFill>
                <a:latin typeface="楷体_GB2312" pitchFamily="49" charset="-122"/>
                <a:ea typeface="楷体_GB2312" pitchFamily="49" charset="-122"/>
              </a:rPr>
              <a:t>资本积聚意味着单个资本所支配的生产资料和劳动力的增加，意味着生产规模的扩大和社会资本的</a:t>
            </a:r>
            <a:r>
              <a:rPr lang="zh-CN" altLang="en-US" sz="2400" b="1" dirty="0">
                <a:solidFill>
                  <a:srgbClr val="000000"/>
                </a:solidFill>
                <a:latin typeface="楷体_GB2312" pitchFamily="49" charset="-122"/>
                <a:ea typeface="楷体_GB2312" pitchFamily="49" charset="-122"/>
              </a:rPr>
              <a:t>总量增加。</a:t>
            </a:r>
            <a:endParaRPr lang="zh-CN" altLang="en-US" sz="2400" b="1" dirty="0">
              <a:solidFill>
                <a:srgbClr val="000000"/>
              </a:solidFill>
              <a:latin typeface="楷体_GB2312" pitchFamily="49" charset="-122"/>
              <a:ea typeface="楷体_GB2312" pitchFamily="49" charset="-122"/>
            </a:endParaRPr>
          </a:p>
        </p:txBody>
      </p:sp>
      <p:sp>
        <p:nvSpPr>
          <p:cNvPr id="4" name="Rectangle 7"/>
          <p:cNvSpPr>
            <a:spLocks noChangeArrowheads="1"/>
          </p:cNvSpPr>
          <p:nvPr/>
        </p:nvSpPr>
        <p:spPr bwMode="auto">
          <a:xfrm>
            <a:off x="2915285" y="3429000"/>
            <a:ext cx="5295900" cy="829945"/>
          </a:xfrm>
          <a:prstGeom prst="rect">
            <a:avLst/>
          </a:prstGeom>
        </p:spPr>
        <p:style>
          <a:lnRef idx="1">
            <a:schemeClr val="accent3"/>
          </a:lnRef>
          <a:fillRef idx="2">
            <a:schemeClr val="accent3"/>
          </a:fillRef>
          <a:effectRef idx="1">
            <a:schemeClr val="accent3"/>
          </a:effectRef>
          <a:fontRef idx="minor">
            <a:schemeClr val="dk1"/>
          </a:fontRef>
        </p:style>
        <p:txBody>
          <a:bodyPr wrap="square"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zh-CN" altLang="en-US" sz="2400" b="1">
                <a:solidFill>
                  <a:srgbClr val="000000"/>
                </a:solidFill>
                <a:latin typeface="楷体_GB2312" pitchFamily="49" charset="-122"/>
                <a:ea typeface="楷体_GB2312" pitchFamily="49" charset="-122"/>
              </a:rPr>
              <a:t>资本集中：个别资本通过结合而形成较大的</a:t>
            </a:r>
            <a:r>
              <a:rPr lang="zh-CN" altLang="en-US" sz="2400" b="1">
                <a:solidFill>
                  <a:srgbClr val="000000"/>
                </a:solidFill>
                <a:latin typeface="楷体_GB2312" pitchFamily="49" charset="-122"/>
                <a:ea typeface="楷体_GB2312" pitchFamily="49" charset="-122"/>
              </a:rPr>
              <a:t>资本。</a:t>
            </a:r>
            <a:endParaRPr lang="zh-CN" altLang="en-US" sz="2400" b="1">
              <a:solidFill>
                <a:srgbClr val="000000"/>
              </a:solidFill>
              <a:latin typeface="楷体_GB2312" pitchFamily="49" charset="-122"/>
              <a:ea typeface="楷体_GB2312" pitchFamily="49" charset="-122"/>
            </a:endParaRPr>
          </a:p>
        </p:txBody>
      </p:sp>
      <p:sp>
        <p:nvSpPr>
          <p:cNvPr id="5" name="Rectangle 8"/>
          <p:cNvSpPr>
            <a:spLocks noChangeArrowheads="1"/>
          </p:cNvSpPr>
          <p:nvPr/>
        </p:nvSpPr>
        <p:spPr bwMode="auto">
          <a:xfrm>
            <a:off x="2915285" y="692785"/>
            <a:ext cx="5294630" cy="829945"/>
          </a:xfrm>
          <a:prstGeom prst="rect">
            <a:avLst/>
          </a:prstGeom>
        </p:spPr>
        <p:style>
          <a:lnRef idx="1">
            <a:schemeClr val="accent3"/>
          </a:lnRef>
          <a:fillRef idx="2">
            <a:schemeClr val="accent3"/>
          </a:fillRef>
          <a:effectRef idx="1">
            <a:schemeClr val="accent3"/>
          </a:effectRef>
          <a:fontRef idx="minor">
            <a:schemeClr val="dk1"/>
          </a:fontRef>
        </p:style>
        <p:txBody>
          <a:bodyPr wrap="square"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zh-CN" altLang="en-US" sz="2400" b="1">
                <a:solidFill>
                  <a:srgbClr val="000000"/>
                </a:solidFill>
                <a:latin typeface="楷体_GB2312" pitchFamily="49" charset="-122"/>
                <a:ea typeface="楷体_GB2312" pitchFamily="49" charset="-122"/>
              </a:rPr>
              <a:t>资本积聚：个别资本通过剩余价值的资本化来增大资本</a:t>
            </a:r>
            <a:r>
              <a:rPr lang="zh-CN" altLang="en-US" sz="2400" b="1">
                <a:solidFill>
                  <a:srgbClr val="000000"/>
                </a:solidFill>
                <a:latin typeface="楷体_GB2312" pitchFamily="49" charset="-122"/>
                <a:ea typeface="楷体_GB2312" pitchFamily="49" charset="-122"/>
              </a:rPr>
              <a:t>的总量。</a:t>
            </a:r>
            <a:endParaRPr lang="zh-CN" altLang="en-US" sz="2400" b="1">
              <a:solidFill>
                <a:srgbClr val="000000"/>
              </a:solidFill>
              <a:latin typeface="楷体_GB2312" pitchFamily="49" charset="-122"/>
              <a:ea typeface="楷体_GB2312" pitchFamily="49" charset="-122"/>
            </a:endParaRPr>
          </a:p>
        </p:txBody>
      </p:sp>
      <p:sp>
        <p:nvSpPr>
          <p:cNvPr id="6" name="AutoShape 10"/>
          <p:cNvSpPr>
            <a:spLocks noChangeArrowheads="1"/>
          </p:cNvSpPr>
          <p:nvPr/>
        </p:nvSpPr>
        <p:spPr bwMode="auto">
          <a:xfrm>
            <a:off x="2029766" y="1485570"/>
            <a:ext cx="609494" cy="203137"/>
          </a:xfrm>
          <a:prstGeom prst="rightArrow">
            <a:avLst>
              <a:gd name="adj1" fmla="val 50000"/>
              <a:gd name="adj2" fmla="val 100000"/>
            </a:avLst>
          </a:prstGeom>
        </p:spPr>
        <p:style>
          <a:lnRef idx="1">
            <a:schemeClr val="dk1"/>
          </a:lnRef>
          <a:fillRef idx="2">
            <a:schemeClr val="dk1"/>
          </a:fillRef>
          <a:effectRef idx="1">
            <a:schemeClr val="dk1"/>
          </a:effectRef>
          <a:fontRef idx="minor">
            <a:schemeClr val="dk1"/>
          </a:fontRef>
        </p:style>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9" name="AutoShape 10"/>
          <p:cNvSpPr>
            <a:spLocks noChangeArrowheads="1"/>
          </p:cNvSpPr>
          <p:nvPr>
            <p:custDataLst>
              <p:tags r:id="rId1"/>
            </p:custDataLst>
          </p:nvPr>
        </p:nvSpPr>
        <p:spPr bwMode="auto">
          <a:xfrm>
            <a:off x="2029766" y="4259250"/>
            <a:ext cx="609494" cy="203137"/>
          </a:xfrm>
          <a:prstGeom prst="rightArrow">
            <a:avLst>
              <a:gd name="adj1" fmla="val 50000"/>
              <a:gd name="adj2" fmla="val 100000"/>
            </a:avLst>
          </a:prstGeom>
        </p:spPr>
        <p:style>
          <a:lnRef idx="1">
            <a:schemeClr val="dk1"/>
          </a:lnRef>
          <a:fillRef idx="2">
            <a:schemeClr val="dk1"/>
          </a:fillRef>
          <a:effectRef idx="1">
            <a:schemeClr val="dk1"/>
          </a:effectRef>
          <a:fontRef idx="minor">
            <a:schemeClr val="dk1"/>
          </a:fontRef>
        </p:style>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12" name="Rectangle 6"/>
          <p:cNvSpPr>
            <a:spLocks noChangeArrowheads="1"/>
          </p:cNvSpPr>
          <p:nvPr>
            <p:custDataLst>
              <p:tags r:id="rId2"/>
            </p:custDataLst>
          </p:nvPr>
        </p:nvSpPr>
        <p:spPr bwMode="auto">
          <a:xfrm>
            <a:off x="2919095" y="4356100"/>
            <a:ext cx="5290820" cy="1938020"/>
          </a:xfrm>
          <a:prstGeom prst="rect">
            <a:avLst/>
          </a:prstGeom>
        </p:spPr>
        <p:style>
          <a:lnRef idx="1">
            <a:schemeClr val="accent2"/>
          </a:lnRef>
          <a:fillRef idx="2">
            <a:schemeClr val="accent2"/>
          </a:fillRef>
          <a:effectRef idx="1">
            <a:schemeClr val="accent2"/>
          </a:effectRef>
          <a:fontRef idx="minor">
            <a:schemeClr val="dk1"/>
          </a:fontRef>
        </p:style>
        <p:txBody>
          <a:bodyPr wrap="square"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zh-CN" altLang="en-US" sz="2400" b="1" dirty="0">
                <a:solidFill>
                  <a:srgbClr val="000000"/>
                </a:solidFill>
                <a:latin typeface="楷体_GB2312" pitchFamily="49" charset="-122"/>
                <a:ea typeface="楷体_GB2312" pitchFamily="49" charset="-122"/>
              </a:rPr>
              <a:t>资本集中是将分散的、独立的单个小资本合并成大资本，并不引起社会资本的增大。两种形式：大资本吞并中小资本；分散的中小资本联合起来形成较大的</a:t>
            </a:r>
            <a:r>
              <a:rPr lang="zh-CN" altLang="en-US" sz="2400" b="1" dirty="0">
                <a:solidFill>
                  <a:srgbClr val="000000"/>
                </a:solidFill>
                <a:latin typeface="楷体_GB2312" pitchFamily="49" charset="-122"/>
                <a:ea typeface="楷体_GB2312" pitchFamily="49" charset="-122"/>
              </a:rPr>
              <a:t>资本。</a:t>
            </a:r>
            <a:endParaRPr lang="zh-CN" altLang="en-US" sz="2400" b="1" dirty="0">
              <a:solidFill>
                <a:srgbClr val="000000"/>
              </a:solidFill>
              <a:latin typeface="楷体_GB2312" pitchFamily="49" charset="-122"/>
              <a:ea typeface="楷体_GB2312"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终止 1"/>
          <p:cNvSpPr/>
          <p:nvPr/>
        </p:nvSpPr>
        <p:spPr>
          <a:xfrm>
            <a:off x="428596" y="368783"/>
            <a:ext cx="3643338" cy="543100"/>
          </a:xfrm>
          <a:prstGeom prst="flowChartTermina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资本</a:t>
            </a:r>
            <a:r>
              <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的划分</a:t>
            </a:r>
            <a:r>
              <a:rPr lang="zh-CN" altLang="en-US" sz="2000" b="1" dirty="0" smtClean="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与资本有机</a:t>
            </a:r>
            <a:r>
              <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构成</a:t>
            </a:r>
            <a:endPar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endParaRPr>
          </a:p>
        </p:txBody>
      </p:sp>
      <p:graphicFrame>
        <p:nvGraphicFramePr>
          <p:cNvPr id="3" name="Group 7"/>
          <p:cNvGraphicFramePr/>
          <p:nvPr/>
        </p:nvGraphicFramePr>
        <p:xfrm>
          <a:off x="285721" y="1175915"/>
          <a:ext cx="8572559" cy="1097280"/>
        </p:xfrm>
        <a:graphic>
          <a:graphicData uri="http://schemas.openxmlformats.org/drawingml/2006/table">
            <a:tbl>
              <a:tblPr/>
              <a:tblGrid>
                <a:gridCol w="2226673"/>
                <a:gridCol w="4059870"/>
                <a:gridCol w="2286016"/>
              </a:tblGrid>
              <a:tr h="483601">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a:ln>
                            <a:noFill/>
                          </a:ln>
                          <a:solidFill>
                            <a:srgbClr val="C00000"/>
                          </a:solidFill>
                          <a:effectLst/>
                          <a:latin typeface="楷体_GB2312" pitchFamily="49" charset="-122"/>
                          <a:ea typeface="楷体_GB2312" pitchFamily="49" charset="-122"/>
                        </a:rPr>
                        <a:t>自然形式</a:t>
                      </a:r>
                      <a:endParaRPr kumimoji="0" lang="zh-CN" altLang="en-US" sz="2800" b="1" i="0" u="none" strike="noStrike" cap="none" normalizeH="0" baseline="0" dirty="0">
                        <a:ln>
                          <a:noFill/>
                        </a:ln>
                        <a:solidFill>
                          <a:srgbClr val="C00000"/>
                        </a:solidFill>
                        <a:effectLst/>
                        <a:latin typeface="楷体_GB2312" pitchFamily="49" charset="-122"/>
                        <a:ea typeface="楷体_GB2312" pitchFamily="49" charset="-122"/>
                      </a:endParaRPr>
                    </a:p>
                  </a:txBody>
                  <a:tcPr marL="91424" marR="91424" marT="60960" marB="609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rgbClr val="000000"/>
                          </a:solidFill>
                          <a:effectLst/>
                          <a:latin typeface="楷体_GB2312" pitchFamily="49" charset="-122"/>
                          <a:ea typeface="楷体_GB2312" pitchFamily="49" charset="-122"/>
                        </a:rPr>
                        <a:t>生产资料</a:t>
                      </a:r>
                      <a:r>
                        <a:rPr kumimoji="0" lang="en-US" altLang="zh-CN" sz="2400" b="1" i="0" u="none" strike="noStrike" cap="none" normalizeH="0" baseline="0" dirty="0" smtClean="0">
                          <a:ln>
                            <a:noFill/>
                          </a:ln>
                          <a:solidFill>
                            <a:srgbClr val="000000"/>
                          </a:solidFill>
                          <a:effectLst/>
                          <a:latin typeface="楷体_GB2312" pitchFamily="49" charset="-122"/>
                          <a:ea typeface="楷体_GB2312" pitchFamily="49" charset="-122"/>
                        </a:rPr>
                        <a:t>:</a:t>
                      </a:r>
                      <a:r>
                        <a:rPr kumimoji="0" lang="zh-CN" altLang="en-US" sz="2400" b="1" i="0" u="none" strike="noStrike" cap="none" normalizeH="0" baseline="0" dirty="0">
                          <a:ln>
                            <a:noFill/>
                          </a:ln>
                          <a:solidFill>
                            <a:srgbClr val="000000"/>
                          </a:solidFill>
                          <a:effectLst/>
                          <a:latin typeface="楷体_GB2312" pitchFamily="49" charset="-122"/>
                          <a:ea typeface="楷体_GB2312" pitchFamily="49" charset="-122"/>
                        </a:rPr>
                        <a:t>劳动力</a:t>
                      </a:r>
                      <a:endParaRPr kumimoji="0" lang="zh-CN" altLang="en-US" sz="2400" b="1" i="0" u="none" strike="noStrike" cap="none" normalizeH="0" baseline="0" dirty="0">
                        <a:ln>
                          <a:noFill/>
                        </a:ln>
                        <a:solidFill>
                          <a:srgbClr val="000000"/>
                        </a:solidFill>
                        <a:effectLst/>
                        <a:latin typeface="楷体_GB2312" pitchFamily="49" charset="-122"/>
                        <a:ea typeface="楷体_GB2312" pitchFamily="49" charset="-122"/>
                      </a:endParaRPr>
                    </a:p>
                  </a:txBody>
                  <a:tcPr marL="91424" marR="91424" marT="60960" marB="609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rgbClr val="000000"/>
                          </a:solidFill>
                          <a:effectLst/>
                          <a:latin typeface="楷体_GB2312" pitchFamily="49" charset="-122"/>
                          <a:ea typeface="楷体_GB2312" pitchFamily="49" charset="-122"/>
                        </a:rPr>
                        <a:t>资本技术构成</a:t>
                      </a:r>
                      <a:endParaRPr kumimoji="0" lang="zh-CN" altLang="en-US" sz="2400" b="1" i="0" u="none" strike="noStrike" cap="none" normalizeH="0" baseline="0" dirty="0">
                        <a:ln>
                          <a:noFill/>
                        </a:ln>
                        <a:solidFill>
                          <a:srgbClr val="000000"/>
                        </a:solidFill>
                        <a:effectLst/>
                        <a:latin typeface="楷体_GB2312" pitchFamily="49" charset="-122"/>
                        <a:ea typeface="楷体_GB2312" pitchFamily="49" charset="-122"/>
                      </a:endParaRPr>
                    </a:p>
                  </a:txBody>
                  <a:tcPr marL="91424" marR="91424" marT="60960" marB="609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3601">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a:ln>
                            <a:noFill/>
                          </a:ln>
                          <a:solidFill>
                            <a:srgbClr val="C00000"/>
                          </a:solidFill>
                          <a:effectLst/>
                          <a:latin typeface="楷体_GB2312" pitchFamily="49" charset="-122"/>
                          <a:ea typeface="楷体_GB2312" pitchFamily="49" charset="-122"/>
                        </a:rPr>
                        <a:t>价值形式</a:t>
                      </a:r>
                      <a:endParaRPr kumimoji="0" lang="zh-CN" altLang="en-US" sz="2800" b="1" i="0" u="none" strike="noStrike" cap="none" normalizeH="0" baseline="0" dirty="0">
                        <a:ln>
                          <a:noFill/>
                        </a:ln>
                        <a:solidFill>
                          <a:srgbClr val="C00000"/>
                        </a:solidFill>
                        <a:effectLst/>
                        <a:latin typeface="楷体_GB2312" pitchFamily="49" charset="-122"/>
                        <a:ea typeface="楷体_GB2312" pitchFamily="49" charset="-122"/>
                      </a:endParaRPr>
                    </a:p>
                  </a:txBody>
                  <a:tcPr marL="91424" marR="91424" marT="60960" marB="609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rgbClr val="000000"/>
                          </a:solidFill>
                          <a:effectLst/>
                          <a:latin typeface="楷体_GB2312" pitchFamily="49" charset="-122"/>
                          <a:ea typeface="楷体_GB2312" pitchFamily="49" charset="-122"/>
                        </a:rPr>
                        <a:t>不变资本</a:t>
                      </a:r>
                      <a:r>
                        <a:rPr kumimoji="0" lang="en-US" altLang="zh-CN" sz="2400" b="1" i="0" u="none" strike="noStrike" cap="none" normalizeH="0" baseline="0" dirty="0" smtClean="0">
                          <a:ln>
                            <a:noFill/>
                          </a:ln>
                          <a:solidFill>
                            <a:srgbClr val="000000"/>
                          </a:solidFill>
                          <a:effectLst/>
                          <a:latin typeface="楷体_GB2312" pitchFamily="49" charset="-122"/>
                          <a:ea typeface="楷体_GB2312" pitchFamily="49" charset="-122"/>
                        </a:rPr>
                        <a:t>C:</a:t>
                      </a:r>
                      <a:r>
                        <a:rPr kumimoji="0" lang="zh-CN" altLang="en-US" sz="2400" b="1" i="0" u="none" strike="noStrike" cap="none" normalizeH="0" baseline="0" dirty="0">
                          <a:ln>
                            <a:noFill/>
                          </a:ln>
                          <a:solidFill>
                            <a:srgbClr val="000000"/>
                          </a:solidFill>
                          <a:effectLst/>
                          <a:latin typeface="楷体_GB2312" pitchFamily="49" charset="-122"/>
                          <a:ea typeface="楷体_GB2312" pitchFamily="49" charset="-122"/>
                        </a:rPr>
                        <a:t>可变资本</a:t>
                      </a:r>
                      <a:r>
                        <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rPr>
                        <a:t>V</a:t>
                      </a:r>
                      <a:endPar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endParaRPr>
                    </a:p>
                  </a:txBody>
                  <a:tcPr marL="91424" marR="91424" marT="60960" marB="609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rgbClr val="000000"/>
                          </a:solidFill>
                          <a:effectLst/>
                          <a:latin typeface="楷体_GB2312" pitchFamily="49" charset="-122"/>
                          <a:ea typeface="楷体_GB2312" pitchFamily="49" charset="-122"/>
                        </a:rPr>
                        <a:t>资本价值构成</a:t>
                      </a:r>
                      <a:endParaRPr kumimoji="0" lang="zh-CN" altLang="en-US" sz="2400" b="1" i="0" u="none" strike="noStrike" cap="none" normalizeH="0" baseline="0" dirty="0">
                        <a:ln>
                          <a:noFill/>
                        </a:ln>
                        <a:solidFill>
                          <a:srgbClr val="000000"/>
                        </a:solidFill>
                        <a:effectLst/>
                        <a:latin typeface="楷体_GB2312" pitchFamily="49" charset="-122"/>
                        <a:ea typeface="楷体_GB2312" pitchFamily="49" charset="-122"/>
                      </a:endParaRPr>
                    </a:p>
                  </a:txBody>
                  <a:tcPr marL="91424" marR="91424" marT="60960" marB="609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Rectangle 6"/>
          <p:cNvSpPr>
            <a:spLocks noChangeArrowheads="1"/>
          </p:cNvSpPr>
          <p:nvPr/>
        </p:nvSpPr>
        <p:spPr bwMode="auto">
          <a:xfrm>
            <a:off x="357158" y="2428868"/>
            <a:ext cx="82790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zh-CN" altLang="en-US" b="1" dirty="0">
                <a:solidFill>
                  <a:srgbClr val="000000"/>
                </a:solidFill>
                <a:latin typeface="楷体_GB2312" pitchFamily="49" charset="-122"/>
                <a:ea typeface="楷体_GB2312" pitchFamily="49" charset="-122"/>
              </a:rPr>
              <a:t>资本的技术构成和资本的价值构成密切相关，前者是后者的基础，后者反映前者。</a:t>
            </a:r>
            <a:endParaRPr lang="zh-CN" altLang="en-US" b="1" dirty="0">
              <a:solidFill>
                <a:srgbClr val="000000"/>
              </a:solidFill>
              <a:latin typeface="楷体_GB2312" pitchFamily="49" charset="-122"/>
              <a:ea typeface="楷体_GB2312" pitchFamily="49" charset="-122"/>
            </a:endParaRPr>
          </a:p>
        </p:txBody>
      </p:sp>
      <p:sp>
        <p:nvSpPr>
          <p:cNvPr id="5" name="矩形 4"/>
          <p:cNvSpPr/>
          <p:nvPr/>
        </p:nvSpPr>
        <p:spPr>
          <a:xfrm>
            <a:off x="285720" y="3643314"/>
            <a:ext cx="5572164" cy="101566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sz="2400" b="1" dirty="0">
                <a:solidFill>
                  <a:srgbClr val="C00000"/>
                </a:solidFill>
                <a:latin typeface="楷体_GB2312" pitchFamily="49" charset="-122"/>
                <a:ea typeface="楷体_GB2312" pitchFamily="49" charset="-122"/>
              </a:rPr>
              <a:t>资本有机构成：</a:t>
            </a:r>
            <a:endParaRPr lang="en-US" altLang="zh-CN" sz="2400" b="1" dirty="0">
              <a:solidFill>
                <a:srgbClr val="C00000"/>
              </a:solidFill>
              <a:latin typeface="楷体_GB2312" pitchFamily="49" charset="-122"/>
              <a:ea typeface="楷体_GB2312" pitchFamily="49" charset="-122"/>
            </a:endParaRPr>
          </a:p>
          <a:p>
            <a:r>
              <a:rPr lang="zh-CN" altLang="en-US" b="1" dirty="0">
                <a:solidFill>
                  <a:srgbClr val="000000"/>
                </a:solidFill>
                <a:latin typeface="楷体_GB2312" pitchFamily="49" charset="-122"/>
                <a:ea typeface="楷体_GB2312" pitchFamily="49" charset="-122"/>
              </a:rPr>
              <a:t>由资本的技术构成决定，并反映资本技术构成变化的资本价值构成，由</a:t>
            </a:r>
            <a:r>
              <a:rPr lang="en-US" altLang="zh-CN" b="1" dirty="0">
                <a:solidFill>
                  <a:srgbClr val="000000"/>
                </a:solidFill>
                <a:latin typeface="楷体_GB2312" pitchFamily="49" charset="-122"/>
                <a:ea typeface="楷体_GB2312" pitchFamily="49" charset="-122"/>
              </a:rPr>
              <a:t>c:v</a:t>
            </a:r>
            <a:r>
              <a:rPr lang="zh-CN" altLang="en-US" b="1" dirty="0">
                <a:solidFill>
                  <a:srgbClr val="000000"/>
                </a:solidFill>
                <a:latin typeface="楷体_GB2312" pitchFamily="49" charset="-122"/>
                <a:ea typeface="楷体_GB2312" pitchFamily="49" charset="-122"/>
              </a:rPr>
              <a:t>表示。</a:t>
            </a:r>
            <a:endParaRPr lang="zh-CN" altLang="en-US" dirty="0"/>
          </a:p>
        </p:txBody>
      </p:sp>
      <p:sp>
        <p:nvSpPr>
          <p:cNvPr id="6" name="矩形 5"/>
          <p:cNvSpPr/>
          <p:nvPr/>
        </p:nvSpPr>
        <p:spPr>
          <a:xfrm>
            <a:off x="285720" y="4857760"/>
            <a:ext cx="5572164" cy="646331"/>
          </a:xfrm>
          <a:prstGeom prst="rect">
            <a:avLst/>
          </a:prstGeom>
        </p:spPr>
        <p:txBody>
          <a:bodyPr wrap="square">
            <a:spAutoFit/>
          </a:bodyPr>
          <a:lstStyle/>
          <a:p>
            <a:r>
              <a:rPr lang="zh-CN" altLang="en-US" b="1" dirty="0">
                <a:solidFill>
                  <a:srgbClr val="000000"/>
                </a:solidFill>
                <a:latin typeface="楷体_GB2312" pitchFamily="49" charset="-122"/>
                <a:ea typeface="楷体_GB2312" pitchFamily="49" charset="-122"/>
              </a:rPr>
              <a:t>随着生产技术的不断发展，资本有机构成呈现不断提高的趋势。</a:t>
            </a:r>
            <a:endParaRPr lang="zh-CN" altLang="en-US" dirty="0"/>
          </a:p>
        </p:txBody>
      </p:sp>
      <p:pic>
        <p:nvPicPr>
          <p:cNvPr id="9" name="Picture 14"/>
          <p:cNvPicPr>
            <a:picLocks noChangeAspect="1" noChangeArrowheads="1"/>
          </p:cNvPicPr>
          <p:nvPr/>
        </p:nvPicPr>
        <p:blipFill>
          <a:blip r:embed="rId1"/>
          <a:srcRect/>
          <a:stretch>
            <a:fillRect/>
          </a:stretch>
        </p:blipFill>
        <p:spPr bwMode="auto">
          <a:xfrm>
            <a:off x="6000760" y="3643314"/>
            <a:ext cx="2714644" cy="2181411"/>
          </a:xfrm>
          <a:prstGeom prst="rect">
            <a:avLst/>
          </a:prstGeom>
          <a:noFill/>
          <a:ln w="9525">
            <a:noFill/>
            <a:miter lim="800000"/>
            <a:headEnd/>
            <a:tailEnd/>
          </a:ln>
        </p:spPr>
      </p:pic>
      <p:sp>
        <p:nvSpPr>
          <p:cNvPr id="10" name="Text Box 8"/>
          <p:cNvSpPr txBox="1">
            <a:spLocks noChangeArrowheads="1"/>
          </p:cNvSpPr>
          <p:nvPr/>
        </p:nvSpPr>
        <p:spPr bwMode="auto">
          <a:xfrm>
            <a:off x="357158" y="2857496"/>
            <a:ext cx="8534400" cy="369332"/>
          </a:xfrm>
          <a:prstGeom prst="rect">
            <a:avLst/>
          </a:prstGeom>
          <a:noFill/>
          <a:ln w="9525">
            <a:noFill/>
            <a:miter lim="800000"/>
          </a:ln>
        </p:spPr>
        <p:txBody>
          <a:bodyPr anchor="ctr">
            <a:spAutoFit/>
          </a:bodyPr>
          <a:lstStyle/>
          <a:p>
            <a:pPr>
              <a:spcBef>
                <a:spcPct val="50000"/>
              </a:spcBef>
            </a:pPr>
            <a:r>
              <a:rPr lang="zh-CN" altLang="en-US" b="1" dirty="0">
                <a:solidFill>
                  <a:srgbClr val="FF0000"/>
                </a:solidFill>
                <a:latin typeface="楷体_GB2312" pitchFamily="49" charset="-122"/>
                <a:ea typeface="楷体_GB2312" pitchFamily="49" charset="-122"/>
              </a:rPr>
              <a:t>技术构成</a:t>
            </a:r>
            <a:r>
              <a:rPr lang="zh-CN" altLang="en-US" b="1" dirty="0" smtClean="0">
                <a:solidFill>
                  <a:srgbClr val="FF0000"/>
                </a:solidFill>
                <a:latin typeface="楷体_GB2312" pitchFamily="49" charset="-122"/>
                <a:ea typeface="楷体_GB2312" pitchFamily="49" charset="-122"/>
              </a:rPr>
              <a:t>：</a:t>
            </a:r>
            <a:r>
              <a:rPr lang="zh-CN" altLang="en-US" b="1" dirty="0" smtClean="0">
                <a:solidFill>
                  <a:srgbClr val="000000"/>
                </a:solidFill>
                <a:latin typeface="楷体_GB2312" pitchFamily="49" charset="-122"/>
                <a:ea typeface="楷体_GB2312" pitchFamily="49" charset="-122"/>
              </a:rPr>
              <a:t>生产技术水平</a:t>
            </a:r>
            <a:r>
              <a:rPr lang="zh-CN" altLang="en-US" b="1" dirty="0">
                <a:solidFill>
                  <a:srgbClr val="000000"/>
                </a:solidFill>
                <a:latin typeface="楷体_GB2312" pitchFamily="49" charset="-122"/>
                <a:ea typeface="楷体_GB2312" pitchFamily="49" charset="-122"/>
              </a:rPr>
              <a:t>决定的生产资料和劳动力的比例</a:t>
            </a:r>
            <a:endParaRPr lang="zh-CN" altLang="en-US" b="1" dirty="0">
              <a:solidFill>
                <a:srgbClr val="000000"/>
              </a:solidFill>
              <a:latin typeface="楷体_GB2312" pitchFamily="49" charset="-122"/>
              <a:ea typeface="楷体_GB2312" pitchFamily="49" charset="-122"/>
            </a:endParaRPr>
          </a:p>
        </p:txBody>
      </p:sp>
      <p:sp>
        <p:nvSpPr>
          <p:cNvPr id="11" name="Text Box 10"/>
          <p:cNvSpPr txBox="1">
            <a:spLocks noChangeArrowheads="1"/>
          </p:cNvSpPr>
          <p:nvPr/>
        </p:nvSpPr>
        <p:spPr bwMode="auto">
          <a:xfrm>
            <a:off x="357158" y="3214686"/>
            <a:ext cx="8305800" cy="369332"/>
          </a:xfrm>
          <a:prstGeom prst="rect">
            <a:avLst/>
          </a:prstGeom>
          <a:noFill/>
          <a:ln w="9525">
            <a:noFill/>
            <a:miter lim="800000"/>
          </a:ln>
        </p:spPr>
        <p:txBody>
          <a:bodyPr anchor="ctr">
            <a:spAutoFit/>
          </a:bodyPr>
          <a:lstStyle/>
          <a:p>
            <a:pPr>
              <a:spcBef>
                <a:spcPct val="50000"/>
              </a:spcBef>
            </a:pPr>
            <a:r>
              <a:rPr lang="zh-CN" altLang="en-US" b="1" dirty="0">
                <a:solidFill>
                  <a:srgbClr val="FF0000"/>
                </a:solidFill>
                <a:latin typeface="楷体_GB2312" pitchFamily="49" charset="-122"/>
                <a:ea typeface="楷体_GB2312" pitchFamily="49" charset="-122"/>
              </a:rPr>
              <a:t>价值构成：</a:t>
            </a:r>
            <a:r>
              <a:rPr lang="zh-CN" altLang="en-US" b="1" dirty="0">
                <a:solidFill>
                  <a:srgbClr val="000000"/>
                </a:solidFill>
                <a:latin typeface="楷体_GB2312" pitchFamily="49" charset="-122"/>
                <a:ea typeface="楷体_GB2312" pitchFamily="49" charset="-122"/>
              </a:rPr>
              <a:t>由不变资本和</a:t>
            </a:r>
            <a:r>
              <a:rPr lang="zh-CN" altLang="en-US" b="1" dirty="0" smtClean="0">
                <a:solidFill>
                  <a:srgbClr val="000000"/>
                </a:solidFill>
                <a:latin typeface="楷体_GB2312" pitchFamily="49" charset="-122"/>
                <a:ea typeface="楷体_GB2312" pitchFamily="49" charset="-122"/>
              </a:rPr>
              <a:t>可变资本构成</a:t>
            </a:r>
            <a:r>
              <a:rPr lang="zh-CN" altLang="en-US" b="1" dirty="0">
                <a:solidFill>
                  <a:srgbClr val="000000"/>
                </a:solidFill>
                <a:latin typeface="楷体_GB2312" pitchFamily="49" charset="-122"/>
                <a:ea typeface="楷体_GB2312" pitchFamily="49" charset="-122"/>
              </a:rPr>
              <a:t>的</a:t>
            </a:r>
            <a:r>
              <a:rPr lang="zh-CN" altLang="en-US" b="1" dirty="0" smtClean="0">
                <a:solidFill>
                  <a:srgbClr val="000000"/>
                </a:solidFill>
                <a:latin typeface="楷体_GB2312" pitchFamily="49" charset="-122"/>
                <a:ea typeface="楷体_GB2312" pitchFamily="49" charset="-122"/>
              </a:rPr>
              <a:t>资本价值的比例</a:t>
            </a:r>
            <a:endParaRPr lang="zh-CN" altLang="en-US" b="1" dirty="0">
              <a:solidFill>
                <a:srgbClr val="000000"/>
              </a:solidFill>
              <a:latin typeface="楷体_GB2312" pitchFamily="49" charset="-122"/>
              <a:ea typeface="楷体_GB2312" pitchFamily="49" charset="-122"/>
            </a:endParaRPr>
          </a:p>
        </p:txBody>
      </p:sp>
      <p:sp>
        <p:nvSpPr>
          <p:cNvPr id="12" name="Rectangle 7"/>
          <p:cNvSpPr>
            <a:spLocks noChangeArrowheads="1"/>
          </p:cNvSpPr>
          <p:nvPr/>
        </p:nvSpPr>
        <p:spPr bwMode="auto">
          <a:xfrm>
            <a:off x="1142976" y="6143644"/>
            <a:ext cx="2971284" cy="461665"/>
          </a:xfrm>
          <a:prstGeom prst="rect">
            <a:avLst/>
          </a:prstGeom>
        </p:spPr>
        <p:style>
          <a:lnRef idx="1">
            <a:schemeClr val="accent3"/>
          </a:lnRef>
          <a:fillRef idx="2">
            <a:schemeClr val="accent3"/>
          </a:fillRef>
          <a:effectRef idx="1">
            <a:schemeClr val="accent3"/>
          </a:effectRef>
          <a:fontRef idx="minor">
            <a:schemeClr val="dk1"/>
          </a:fontRef>
        </p:style>
        <p:txBody>
          <a:bodyPr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zh-CN" altLang="en-US" sz="2400" b="1" dirty="0">
                <a:solidFill>
                  <a:srgbClr val="000000"/>
                </a:solidFill>
                <a:latin typeface="楷体_GB2312" pitchFamily="49" charset="-122"/>
                <a:ea typeface="楷体_GB2312" pitchFamily="49" charset="-122"/>
              </a:rPr>
              <a:t>劳动力需求相对减少</a:t>
            </a:r>
            <a:endParaRPr lang="zh-CN" altLang="en-US" sz="2400" b="1" dirty="0">
              <a:solidFill>
                <a:srgbClr val="000000"/>
              </a:solidFill>
              <a:latin typeface="楷体_GB2312" pitchFamily="49" charset="-122"/>
              <a:ea typeface="楷体_GB2312" pitchFamily="49" charset="-122"/>
            </a:endParaRPr>
          </a:p>
        </p:txBody>
      </p:sp>
      <p:sp>
        <p:nvSpPr>
          <p:cNvPr id="13" name="Rectangle 8"/>
          <p:cNvSpPr>
            <a:spLocks noChangeArrowheads="1"/>
          </p:cNvSpPr>
          <p:nvPr/>
        </p:nvSpPr>
        <p:spPr bwMode="auto">
          <a:xfrm>
            <a:off x="357158" y="5572140"/>
            <a:ext cx="2742724" cy="461665"/>
          </a:xfrm>
          <a:prstGeom prst="rect">
            <a:avLst/>
          </a:prstGeom>
        </p:spPr>
        <p:style>
          <a:lnRef idx="1">
            <a:schemeClr val="accent3"/>
          </a:lnRef>
          <a:fillRef idx="2">
            <a:schemeClr val="accent3"/>
          </a:fillRef>
          <a:effectRef idx="1">
            <a:schemeClr val="accent3"/>
          </a:effectRef>
          <a:fontRef idx="minor">
            <a:schemeClr val="dk1"/>
          </a:fontRef>
        </p:style>
        <p:txBody>
          <a:bodyPr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zh-CN" altLang="en-US" sz="2400" b="1" dirty="0">
                <a:solidFill>
                  <a:srgbClr val="000000"/>
                </a:solidFill>
                <a:latin typeface="楷体_GB2312" pitchFamily="49" charset="-122"/>
                <a:ea typeface="楷体_GB2312" pitchFamily="49" charset="-122"/>
              </a:rPr>
              <a:t>资本有机构成提高</a:t>
            </a:r>
            <a:endParaRPr lang="zh-CN" altLang="en-US" sz="2400" b="1" dirty="0">
              <a:solidFill>
                <a:srgbClr val="000000"/>
              </a:solidFill>
              <a:latin typeface="楷体_GB2312" pitchFamily="49" charset="-122"/>
              <a:ea typeface="楷体_GB2312" pitchFamily="49" charset="-122"/>
            </a:endParaRPr>
          </a:p>
        </p:txBody>
      </p:sp>
      <p:sp>
        <p:nvSpPr>
          <p:cNvPr id="14" name="AutoShape 11"/>
          <p:cNvSpPr>
            <a:spLocks noChangeArrowheads="1"/>
          </p:cNvSpPr>
          <p:nvPr/>
        </p:nvSpPr>
        <p:spPr bwMode="auto">
          <a:xfrm rot="5400000">
            <a:off x="3282964" y="5646730"/>
            <a:ext cx="425228" cy="561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868 h 21600"/>
              <a:gd name="T14" fmla="*/ 20378 w 21600"/>
              <a:gd name="T15" fmla="*/ 7290 h 21600"/>
            </a:gdLst>
            <a:ahLst/>
            <a:cxnLst>
              <a:cxn ang="T8">
                <a:pos x="T0" y="T1"/>
              </a:cxn>
              <a:cxn ang="T9">
                <a:pos x="T2" y="T3"/>
              </a:cxn>
              <a:cxn ang="T10">
                <a:pos x="T4" y="T5"/>
              </a:cxn>
              <a:cxn ang="T11">
                <a:pos x="T6" y="T7"/>
              </a:cxn>
            </a:cxnLst>
            <a:rect l="T12" t="T13" r="T14" b="T15"/>
            <a:pathLst>
              <a:path w="21600" h="21600">
                <a:moveTo>
                  <a:pt x="21600" y="6079"/>
                </a:moveTo>
                <a:lnTo>
                  <a:pt x="15468" y="0"/>
                </a:lnTo>
                <a:lnTo>
                  <a:pt x="15468" y="4868"/>
                </a:lnTo>
                <a:lnTo>
                  <a:pt x="12427" y="4868"/>
                </a:lnTo>
                <a:cubicBezTo>
                  <a:pt x="5564" y="4868"/>
                  <a:pt x="0" y="8132"/>
                  <a:pt x="0" y="12158"/>
                </a:cubicBezTo>
                <a:lnTo>
                  <a:pt x="0" y="21600"/>
                </a:lnTo>
                <a:lnTo>
                  <a:pt x="2476" y="21600"/>
                </a:lnTo>
                <a:lnTo>
                  <a:pt x="2476" y="12158"/>
                </a:lnTo>
                <a:cubicBezTo>
                  <a:pt x="2476" y="9469"/>
                  <a:pt x="6931" y="7290"/>
                  <a:pt x="12427" y="7290"/>
                </a:cubicBezTo>
                <a:lnTo>
                  <a:pt x="15468" y="7290"/>
                </a:lnTo>
                <a:lnTo>
                  <a:pt x="15468" y="12158"/>
                </a:lnTo>
                <a:close/>
              </a:path>
            </a:pathLst>
          </a:custGeom>
        </p:spPr>
        <p:style>
          <a:lnRef idx="1">
            <a:schemeClr val="dk1"/>
          </a:lnRef>
          <a:fillRef idx="2">
            <a:schemeClr val="dk1"/>
          </a:fillRef>
          <a:effectRef idx="1">
            <a:schemeClr val="dk1"/>
          </a:effectRef>
          <a:fontRef idx="minor">
            <a:schemeClr val="dk1"/>
          </a:fontRef>
        </p:style>
        <p:txBody>
          <a:bodyPr wrap="none" anchor="ctr"/>
          <a:lstStyle/>
          <a:p>
            <a:endParaRPr lang="zh-CN" altLang="en-US"/>
          </a:p>
        </p:txBody>
      </p:sp>
      <p:sp>
        <p:nvSpPr>
          <p:cNvPr id="15" name="AutoShape 10"/>
          <p:cNvSpPr>
            <a:spLocks noChangeArrowheads="1"/>
          </p:cNvSpPr>
          <p:nvPr/>
        </p:nvSpPr>
        <p:spPr bwMode="auto">
          <a:xfrm>
            <a:off x="4143372" y="6286520"/>
            <a:ext cx="428628" cy="203137"/>
          </a:xfrm>
          <a:prstGeom prst="rightArrow">
            <a:avLst>
              <a:gd name="adj1" fmla="val 50000"/>
              <a:gd name="adj2" fmla="val 100000"/>
            </a:avLst>
          </a:prstGeom>
        </p:spPr>
        <p:style>
          <a:lnRef idx="1">
            <a:schemeClr val="dk1"/>
          </a:lnRef>
          <a:fillRef idx="2">
            <a:schemeClr val="dk1"/>
          </a:fillRef>
          <a:effectRef idx="1">
            <a:schemeClr val="dk1"/>
          </a:effectRef>
          <a:fontRef idx="minor">
            <a:schemeClr val="dk1"/>
          </a:fontRef>
        </p:style>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16" name="Rectangle 6"/>
          <p:cNvSpPr>
            <a:spLocks noChangeArrowheads="1"/>
          </p:cNvSpPr>
          <p:nvPr/>
        </p:nvSpPr>
        <p:spPr bwMode="auto">
          <a:xfrm>
            <a:off x="4643438" y="6143644"/>
            <a:ext cx="4266459" cy="461665"/>
          </a:xfrm>
          <a:prstGeom prst="rect">
            <a:avLst/>
          </a:prstGeom>
        </p:spPr>
        <p:style>
          <a:lnRef idx="1">
            <a:schemeClr val="accent2"/>
          </a:lnRef>
          <a:fillRef idx="2">
            <a:schemeClr val="accent2"/>
          </a:fillRef>
          <a:effectRef idx="1">
            <a:schemeClr val="accent2"/>
          </a:effectRef>
          <a:fontRef idx="minor">
            <a:schemeClr val="dk1"/>
          </a:fontRef>
        </p:style>
        <p:txBody>
          <a:bodyPr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zh-CN" altLang="en-US" sz="2400" b="1" dirty="0">
                <a:solidFill>
                  <a:srgbClr val="000000"/>
                </a:solidFill>
                <a:latin typeface="楷体_GB2312" pitchFamily="49" charset="-122"/>
                <a:ea typeface="楷体_GB2312" pitchFamily="49" charset="-122"/>
              </a:rPr>
              <a:t>工人失业，形成相对过剩人口</a:t>
            </a:r>
            <a:endParaRPr lang="zh-CN" altLang="en-US" sz="2400" b="1" dirty="0">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 calcmode="lin" valueType="num">
                                      <p:cBhvr additive="base">
                                        <p:cTn id="18"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0"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edge">
                                      <p:cBhvr>
                                        <p:cTn id="3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10" grpId="0" build="p"/>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81000" y="914400"/>
            <a:ext cx="8243888" cy="1314450"/>
          </a:xfrm>
        </p:spPr>
        <p:txBody>
          <a:bodyPr/>
          <a:lstStyle/>
          <a:p>
            <a:pPr eaLnBrk="1" hangingPunct="1"/>
            <a:r>
              <a:rPr lang="zh-CN" altLang="en-US" sz="3200" b="1" smtClean="0">
                <a:solidFill>
                  <a:srgbClr val="0000CC"/>
                </a:solidFill>
                <a:effectLst/>
                <a:latin typeface="华文新魏" pitchFamily="2" charset="-122"/>
                <a:ea typeface="华文新魏" pitchFamily="2" charset="-122"/>
              </a:rPr>
              <a:t>第一节 </a:t>
            </a:r>
            <a:r>
              <a:rPr lang="en-US" altLang="zh-CN" sz="3200" b="1" smtClean="0">
                <a:solidFill>
                  <a:srgbClr val="0000CC"/>
                </a:solidFill>
                <a:effectLst/>
                <a:latin typeface="华文新魏" pitchFamily="2" charset="-122"/>
                <a:ea typeface="华文新魏" pitchFamily="2" charset="-122"/>
              </a:rPr>
              <a:t> </a:t>
            </a:r>
            <a:r>
              <a:rPr lang="zh-CN" altLang="en-US" sz="3200" b="1" smtClean="0">
                <a:solidFill>
                  <a:srgbClr val="0000CC"/>
                </a:solidFill>
                <a:effectLst/>
                <a:latin typeface="华文新魏" pitchFamily="2" charset="-122"/>
                <a:ea typeface="华文新魏" pitchFamily="2" charset="-122"/>
              </a:rPr>
              <a:t>商品经济和价值规律</a:t>
            </a:r>
            <a:endParaRPr lang="zh-CN" altLang="en-US" sz="3200" b="1" smtClean="0">
              <a:solidFill>
                <a:srgbClr val="0000CC"/>
              </a:solidFill>
              <a:effectLst/>
              <a:latin typeface="华文新魏" pitchFamily="2" charset="-122"/>
              <a:ea typeface="华文新魏" pitchFamily="2" charset="-122"/>
            </a:endParaRPr>
          </a:p>
        </p:txBody>
      </p:sp>
      <p:sp>
        <p:nvSpPr>
          <p:cNvPr id="14339" name="Rectangle 3"/>
          <p:cNvSpPr>
            <a:spLocks noGrp="1" noChangeArrowheads="1"/>
          </p:cNvSpPr>
          <p:nvPr>
            <p:ph idx="1"/>
          </p:nvPr>
        </p:nvSpPr>
        <p:spPr>
          <a:xfrm>
            <a:off x="1066800" y="2590800"/>
            <a:ext cx="7620000" cy="3389313"/>
          </a:xfrm>
        </p:spPr>
        <p:txBody>
          <a:bodyPr/>
          <a:lstStyle/>
          <a:p>
            <a:pPr eaLnBrk="1" hangingPunct="1">
              <a:buFontTx/>
              <a:buNone/>
            </a:pPr>
            <a:r>
              <a:rPr lang="zh-CN" altLang="en-US" sz="2800" b="1" smtClean="0">
                <a:solidFill>
                  <a:srgbClr val="000000"/>
                </a:solidFill>
                <a:ea typeface="楷体_GB2312" pitchFamily="49" charset="-122"/>
              </a:rPr>
              <a:t>一、商品经济的形成和发展</a:t>
            </a:r>
            <a:endParaRPr lang="zh-CN" altLang="en-US" sz="2800" b="1" smtClean="0">
              <a:solidFill>
                <a:srgbClr val="000000"/>
              </a:solidFill>
              <a:ea typeface="楷体_GB2312" pitchFamily="49" charset="-122"/>
            </a:endParaRPr>
          </a:p>
          <a:p>
            <a:pPr eaLnBrk="1" hangingPunct="1">
              <a:buFontTx/>
              <a:buNone/>
            </a:pPr>
            <a:r>
              <a:rPr lang="zh-CN" altLang="en-US" sz="2800" b="1" smtClean="0">
                <a:solidFill>
                  <a:srgbClr val="000000"/>
                </a:solidFill>
                <a:ea typeface="楷体_GB2312" pitchFamily="49" charset="-122"/>
              </a:rPr>
              <a:t>二、价值规律及其作用</a:t>
            </a:r>
            <a:endParaRPr lang="zh-CN" altLang="en-US" sz="2800" b="1" smtClean="0">
              <a:solidFill>
                <a:srgbClr val="000000"/>
              </a:solidFill>
              <a:ea typeface="楷体_GB2312" pitchFamily="49" charset="-122"/>
            </a:endParaRPr>
          </a:p>
          <a:p>
            <a:pPr eaLnBrk="1" hangingPunct="1">
              <a:buFontTx/>
              <a:buNone/>
            </a:pPr>
            <a:r>
              <a:rPr lang="zh-CN" altLang="en-US" sz="2800" b="1" smtClean="0">
                <a:solidFill>
                  <a:srgbClr val="000000"/>
                </a:solidFill>
                <a:ea typeface="楷体_GB2312" pitchFamily="49" charset="-122"/>
              </a:rPr>
              <a:t>三、以私有制为基础的商品经济的基本矛盾</a:t>
            </a:r>
            <a:endParaRPr lang="en-US" altLang="zh-CN" sz="2800" b="1" smtClean="0">
              <a:solidFill>
                <a:srgbClr val="000000"/>
              </a:solidFill>
              <a:ea typeface="楷体_GB2312" pitchFamily="49" charset="-122"/>
            </a:endParaRPr>
          </a:p>
          <a:p>
            <a:pPr eaLnBrk="1" hangingPunct="1">
              <a:buFontTx/>
              <a:buNone/>
            </a:pPr>
            <a:r>
              <a:rPr lang="zh-CN" altLang="en-US" sz="2800" b="1" smtClean="0">
                <a:solidFill>
                  <a:srgbClr val="000000"/>
                </a:solidFill>
                <a:ea typeface="楷体_GB2312" pitchFamily="49" charset="-122"/>
              </a:rPr>
              <a:t>四、深刻认识马克思劳动价值论的当代</a:t>
            </a:r>
            <a:r>
              <a:rPr lang="zh-CN" altLang="en-US" sz="2800" b="1" smtClean="0">
                <a:solidFill>
                  <a:srgbClr val="000000"/>
                </a:solidFill>
                <a:ea typeface="楷体_GB2312" pitchFamily="49" charset="-122"/>
              </a:rPr>
              <a:t>价值</a:t>
            </a:r>
            <a:endParaRPr lang="zh-CN" altLang="en-US" sz="2800" b="1" smtClean="0">
              <a:solidFill>
                <a:srgbClr val="000000"/>
              </a:solidFill>
              <a:ea typeface="楷体_GB2312"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52495" y="1271152"/>
            <a:ext cx="8685292" cy="13849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zh-CN" altLang="zh-CN" sz="2400" b="1" dirty="0">
                <a:solidFill>
                  <a:srgbClr val="C00000"/>
                </a:solidFill>
                <a:latin typeface="楷体" panose="02010609060101010101" pitchFamily="49" charset="-122"/>
                <a:ea typeface="楷体" panose="02010609060101010101" pitchFamily="49" charset="-122"/>
              </a:rPr>
              <a:t>资本主义资本积累的作用：</a:t>
            </a:r>
            <a:endParaRPr lang="en-US" altLang="zh-CN" sz="2400" b="1" dirty="0">
              <a:solidFill>
                <a:srgbClr val="C00000"/>
              </a:solidFill>
              <a:latin typeface="楷体" panose="02010609060101010101" pitchFamily="49" charset="-122"/>
              <a:ea typeface="楷体" panose="02010609060101010101" pitchFamily="49" charset="-122"/>
            </a:endParaRPr>
          </a:p>
          <a:p>
            <a:pPr eaLnBrk="1" hangingPunct="1">
              <a:spcBef>
                <a:spcPct val="50000"/>
              </a:spcBef>
            </a:pPr>
            <a:r>
              <a:rPr lang="zh-CN" altLang="zh-CN" sz="2400" b="1" dirty="0">
                <a:solidFill>
                  <a:srgbClr val="000000"/>
                </a:solidFill>
                <a:latin typeface="楷体" panose="02010609060101010101" pitchFamily="49" charset="-122"/>
                <a:ea typeface="楷体" panose="02010609060101010101" pitchFamily="49" charset="-122"/>
              </a:rPr>
              <a:t>社会化程度越来越高，社会生产资料和劳动产品却日益集中在少数大资本家手中，加深了资本主义基本矛盾。</a:t>
            </a:r>
            <a:endParaRPr lang="zh-CN" altLang="zh-CN" sz="2400" b="1" dirty="0">
              <a:solidFill>
                <a:srgbClr val="000000"/>
              </a:solidFill>
              <a:latin typeface="楷体" panose="02010609060101010101" pitchFamily="49" charset="-122"/>
              <a:ea typeface="楷体" panose="02010609060101010101" pitchFamily="49" charset="-122"/>
            </a:endParaRPr>
          </a:p>
        </p:txBody>
      </p:sp>
      <p:sp>
        <p:nvSpPr>
          <p:cNvPr id="3" name="Text Box 3"/>
          <p:cNvSpPr txBox="1">
            <a:spLocks noChangeArrowheads="1"/>
          </p:cNvSpPr>
          <p:nvPr/>
        </p:nvSpPr>
        <p:spPr bwMode="auto">
          <a:xfrm>
            <a:off x="324266" y="3497904"/>
            <a:ext cx="8685292" cy="175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zh-CN" altLang="zh-CN" sz="2400" b="1" dirty="0">
                <a:solidFill>
                  <a:srgbClr val="C00000"/>
                </a:solidFill>
                <a:latin typeface="楷体" panose="02010609060101010101" pitchFamily="49" charset="-122"/>
                <a:ea typeface="楷体" panose="02010609060101010101" pitchFamily="49" charset="-122"/>
              </a:rPr>
              <a:t>资本积累的历史趋势：</a:t>
            </a:r>
            <a:endParaRPr lang="en-US" altLang="zh-CN" sz="2400" b="1" dirty="0">
              <a:solidFill>
                <a:srgbClr val="C00000"/>
              </a:solidFill>
              <a:latin typeface="楷体" panose="02010609060101010101" pitchFamily="49" charset="-122"/>
              <a:ea typeface="楷体" panose="02010609060101010101" pitchFamily="49" charset="-122"/>
            </a:endParaRPr>
          </a:p>
          <a:p>
            <a:pPr eaLnBrk="1" hangingPunct="1">
              <a:spcBef>
                <a:spcPct val="50000"/>
              </a:spcBef>
            </a:pPr>
            <a:r>
              <a:rPr lang="zh-CN" altLang="zh-CN" sz="2400" b="1" dirty="0">
                <a:solidFill>
                  <a:srgbClr val="000000"/>
                </a:solidFill>
                <a:latin typeface="楷体" panose="02010609060101010101" pitchFamily="49" charset="-122"/>
                <a:ea typeface="楷体" panose="02010609060101010101" pitchFamily="49" charset="-122"/>
              </a:rPr>
              <a:t>资本主义制度的必然灭亡</a:t>
            </a:r>
            <a:r>
              <a:rPr lang="zh-CN" altLang="en-US" sz="2400" b="1" dirty="0">
                <a:solidFill>
                  <a:srgbClr val="000000"/>
                </a:solidFill>
                <a:latin typeface="楷体" panose="02010609060101010101" pitchFamily="49" charset="-122"/>
                <a:ea typeface="楷体" panose="02010609060101010101" pitchFamily="49" charset="-122"/>
              </a:rPr>
              <a:t>，</a:t>
            </a:r>
            <a:r>
              <a:rPr lang="zh-CN" altLang="zh-CN" sz="2400" b="1" dirty="0">
                <a:solidFill>
                  <a:srgbClr val="000000"/>
                </a:solidFill>
                <a:latin typeface="楷体" panose="02010609060101010101" pitchFamily="49" charset="-122"/>
                <a:ea typeface="楷体" panose="02010609060101010101" pitchFamily="49" charset="-122"/>
              </a:rPr>
              <a:t>即资本主义制度无法克服本身固有的</a:t>
            </a:r>
            <a:r>
              <a:rPr lang="zh-CN" altLang="zh-CN" sz="2400" b="1" u="sng" dirty="0">
                <a:solidFill>
                  <a:srgbClr val="C00000"/>
                </a:solidFill>
                <a:latin typeface="楷体" panose="02010609060101010101" pitchFamily="49" charset="-122"/>
                <a:ea typeface="楷体" panose="02010609060101010101" pitchFamily="49" charset="-122"/>
              </a:rPr>
              <a:t>生产的社会性</a:t>
            </a:r>
            <a:r>
              <a:rPr lang="zh-CN" altLang="zh-CN" sz="2400" b="1" dirty="0">
                <a:solidFill>
                  <a:srgbClr val="000000"/>
                </a:solidFill>
                <a:latin typeface="楷体" panose="02010609060101010101" pitchFamily="49" charset="-122"/>
                <a:ea typeface="楷体" panose="02010609060101010101" pitchFamily="49" charset="-122"/>
              </a:rPr>
              <a:t>和</a:t>
            </a:r>
            <a:r>
              <a:rPr lang="zh-CN" altLang="zh-CN" sz="2400" b="1" u="sng" dirty="0">
                <a:solidFill>
                  <a:srgbClr val="C00000"/>
                </a:solidFill>
                <a:latin typeface="楷体" panose="02010609060101010101" pitchFamily="49" charset="-122"/>
                <a:ea typeface="楷体" panose="02010609060101010101" pitchFamily="49" charset="-122"/>
              </a:rPr>
              <a:t>资本主义的私人占有形式</a:t>
            </a:r>
            <a:r>
              <a:rPr lang="zh-CN" altLang="zh-CN" sz="2400" b="1" dirty="0">
                <a:solidFill>
                  <a:srgbClr val="000000"/>
                </a:solidFill>
                <a:latin typeface="楷体" panose="02010609060101010101" pitchFamily="49" charset="-122"/>
                <a:ea typeface="楷体" panose="02010609060101010101" pitchFamily="49" charset="-122"/>
              </a:rPr>
              <a:t>之间的矛盾，它必然被新的，更能够适应社会化大生产要求的社会形态所代替。</a:t>
            </a:r>
            <a:endParaRPr lang="zh-CN" altLang="zh-CN" sz="2400" b="1" dirty="0">
              <a:solidFill>
                <a:srgbClr val="000000"/>
              </a:solidFill>
              <a:latin typeface="楷体" panose="02010609060101010101" pitchFamily="49" charset="-122"/>
              <a:ea typeface="楷体" panose="02010609060101010101" pitchFamily="49" charset="-122"/>
            </a:endParaRPr>
          </a:p>
        </p:txBody>
      </p:sp>
      <p:sp>
        <p:nvSpPr>
          <p:cNvPr id="4" name="流程图: 终止 3"/>
          <p:cNvSpPr/>
          <p:nvPr/>
        </p:nvSpPr>
        <p:spPr>
          <a:xfrm>
            <a:off x="152374" y="368783"/>
            <a:ext cx="4419626" cy="543100"/>
          </a:xfrm>
          <a:prstGeom prst="flowChartTermina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资本积累</a:t>
            </a:r>
            <a:r>
              <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的作用与历史趋势</a:t>
            </a:r>
            <a:endPar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446088" y="190500"/>
            <a:ext cx="8243887" cy="788988"/>
          </a:xfrm>
        </p:spPr>
        <p:txBody>
          <a:bodyPr/>
          <a:lstStyle/>
          <a:p>
            <a:pPr algn="l" eaLnBrk="1" hangingPunct="1"/>
            <a:r>
              <a:rPr lang="zh-CN" altLang="en-US" sz="3600" b="1" dirty="0" smtClean="0">
                <a:solidFill>
                  <a:srgbClr val="0000FF"/>
                </a:solidFill>
                <a:effectLst/>
                <a:ea typeface="楷体_GB2312" pitchFamily="49" charset="-122"/>
              </a:rPr>
              <a:t>（四）资本的循环周转与再生产</a:t>
            </a:r>
            <a:endParaRPr lang="zh-CN" altLang="en-US" sz="3600" b="1" dirty="0" smtClean="0">
              <a:solidFill>
                <a:srgbClr val="0000FF"/>
              </a:solidFill>
              <a:effectLst/>
              <a:ea typeface="楷体_GB2312" pitchFamily="49" charset="-122"/>
            </a:endParaRPr>
          </a:p>
        </p:txBody>
      </p:sp>
      <p:sp>
        <p:nvSpPr>
          <p:cNvPr id="96259" name="Rectangle 3"/>
          <p:cNvSpPr>
            <a:spLocks noGrp="1" noChangeArrowheads="1"/>
          </p:cNvSpPr>
          <p:nvPr>
            <p:ph idx="1"/>
          </p:nvPr>
        </p:nvSpPr>
        <p:spPr>
          <a:xfrm>
            <a:off x="304800" y="1219200"/>
            <a:ext cx="8540750" cy="5257800"/>
          </a:xfrm>
        </p:spPr>
        <p:txBody>
          <a:bodyPr/>
          <a:lstStyle/>
          <a:p>
            <a:pPr eaLnBrk="1" hangingPunct="1"/>
            <a:r>
              <a:rPr lang="zh-CN" altLang="en-US" b="1" dirty="0" smtClean="0">
                <a:solidFill>
                  <a:srgbClr val="000000"/>
                </a:solidFill>
                <a:latin typeface="楷体" panose="02010609060101010101" pitchFamily="49" charset="-122"/>
                <a:ea typeface="楷体" panose="02010609060101010101" pitchFamily="49" charset="-122"/>
              </a:rPr>
              <a:t>资本不仅在生产过程内运动，也在流通过程内运动。                           </a:t>
            </a:r>
            <a:endParaRPr lang="zh-CN" altLang="en-US" b="1" dirty="0" smtClean="0">
              <a:solidFill>
                <a:srgbClr val="000000"/>
              </a:solidFill>
              <a:latin typeface="楷体" panose="02010609060101010101" pitchFamily="49" charset="-122"/>
              <a:ea typeface="楷体" panose="02010609060101010101" pitchFamily="49" charset="-122"/>
            </a:endParaRPr>
          </a:p>
          <a:p>
            <a:pPr eaLnBrk="1" hangingPunct="1">
              <a:buFontTx/>
              <a:buNone/>
            </a:pPr>
            <a:r>
              <a:rPr lang="zh-CN" altLang="en-US" b="1" dirty="0" smtClean="0">
                <a:solidFill>
                  <a:srgbClr val="000000"/>
                </a:solidFill>
                <a:latin typeface="楷体" panose="02010609060101010101" pitchFamily="49" charset="-122"/>
                <a:ea typeface="楷体" panose="02010609060101010101" pitchFamily="49" charset="-122"/>
              </a:rPr>
              <a:t>                                  循环</a:t>
            </a:r>
            <a:endParaRPr lang="zh-CN" altLang="en-US" sz="2800" b="1" dirty="0" smtClean="0">
              <a:solidFill>
                <a:srgbClr val="000000"/>
              </a:solidFill>
              <a:latin typeface="楷体" panose="02010609060101010101" pitchFamily="49" charset="-122"/>
              <a:ea typeface="楷体" panose="02010609060101010101" pitchFamily="49" charset="-122"/>
            </a:endParaRPr>
          </a:p>
          <a:p>
            <a:pPr eaLnBrk="1" hangingPunct="1">
              <a:buFontTx/>
              <a:buNone/>
            </a:pPr>
            <a:r>
              <a:rPr lang="zh-CN" altLang="en-US" b="1" dirty="0" smtClean="0">
                <a:solidFill>
                  <a:srgbClr val="000000"/>
                </a:solidFill>
                <a:latin typeface="楷体" panose="02010609060101010101" pitchFamily="49" charset="-122"/>
                <a:ea typeface="楷体" panose="02010609060101010101" pitchFamily="49" charset="-122"/>
              </a:rPr>
              <a:t>                       个别资本</a:t>
            </a:r>
            <a:endParaRPr lang="zh-CN" altLang="en-US" sz="2800" b="1" dirty="0" smtClean="0">
              <a:solidFill>
                <a:srgbClr val="000000"/>
              </a:solidFill>
              <a:latin typeface="楷体" panose="02010609060101010101" pitchFamily="49" charset="-122"/>
              <a:ea typeface="楷体" panose="02010609060101010101" pitchFamily="49" charset="-122"/>
            </a:endParaRPr>
          </a:p>
          <a:p>
            <a:pPr eaLnBrk="1" hangingPunct="1">
              <a:buFontTx/>
              <a:buNone/>
            </a:pPr>
            <a:r>
              <a:rPr lang="zh-CN" altLang="en-US" b="1" dirty="0" smtClean="0">
                <a:solidFill>
                  <a:srgbClr val="000000"/>
                </a:solidFill>
                <a:latin typeface="楷体" panose="02010609060101010101" pitchFamily="49" charset="-122"/>
                <a:ea typeface="楷体" panose="02010609060101010101" pitchFamily="49" charset="-122"/>
              </a:rPr>
              <a:t>  剩余价值的流通过程              周转 </a:t>
            </a:r>
            <a:endParaRPr lang="zh-CN" altLang="en-US" b="1" dirty="0" smtClean="0">
              <a:solidFill>
                <a:srgbClr val="000000"/>
              </a:solidFill>
              <a:latin typeface="楷体" panose="02010609060101010101" pitchFamily="49" charset="-122"/>
              <a:ea typeface="楷体" panose="02010609060101010101" pitchFamily="49" charset="-122"/>
            </a:endParaRPr>
          </a:p>
          <a:p>
            <a:pPr eaLnBrk="1" hangingPunct="1">
              <a:buFontTx/>
              <a:buNone/>
            </a:pPr>
            <a:r>
              <a:rPr lang="zh-CN" altLang="en-US" b="1" dirty="0" smtClean="0">
                <a:solidFill>
                  <a:srgbClr val="000000"/>
                </a:solidFill>
                <a:latin typeface="楷体" panose="02010609060101010101" pitchFamily="49" charset="-122"/>
                <a:ea typeface="楷体" panose="02010609060101010101" pitchFamily="49" charset="-122"/>
              </a:rPr>
              <a:t>  （资本的运动过程）   社会资本的再生产</a:t>
            </a:r>
            <a:endParaRPr lang="zh-CN" altLang="en-US" sz="2800" b="1" dirty="0" smtClean="0">
              <a:solidFill>
                <a:srgbClr val="000000"/>
              </a:solidFill>
              <a:latin typeface="楷体" panose="02010609060101010101" pitchFamily="49" charset="-122"/>
              <a:ea typeface="楷体" panose="02010609060101010101" pitchFamily="49" charset="-122"/>
            </a:endParaRPr>
          </a:p>
          <a:p>
            <a:pPr eaLnBrk="1" hangingPunct="1"/>
            <a:endParaRPr lang="zh-CN" altLang="en-US" sz="2800" b="1" dirty="0" smtClean="0">
              <a:solidFill>
                <a:srgbClr val="000000"/>
              </a:solidFill>
              <a:latin typeface="楷体" panose="02010609060101010101" pitchFamily="49" charset="-122"/>
              <a:ea typeface="楷体" panose="02010609060101010101" pitchFamily="49" charset="-122"/>
            </a:endParaRPr>
          </a:p>
          <a:p>
            <a:pPr eaLnBrk="1" hangingPunct="1"/>
            <a:r>
              <a:rPr lang="zh-CN" altLang="en-US" b="1" dirty="0" smtClean="0">
                <a:solidFill>
                  <a:srgbClr val="000000"/>
                </a:solidFill>
                <a:latin typeface="楷体" panose="02010609060101010101" pitchFamily="49" charset="-122"/>
                <a:ea typeface="楷体" panose="02010609060101010101" pitchFamily="49" charset="-122"/>
              </a:rPr>
              <a:t>资本循环是资本从一种形式出发，经过一系列形式的变化，又回到原来出发点的运动。</a:t>
            </a:r>
            <a:endParaRPr lang="zh-CN" altLang="en-US" b="1" dirty="0" smtClean="0">
              <a:solidFill>
                <a:srgbClr val="000000"/>
              </a:solidFill>
              <a:latin typeface="楷体" panose="02010609060101010101" pitchFamily="49" charset="-122"/>
              <a:ea typeface="楷体" panose="02010609060101010101" pitchFamily="49" charset="-122"/>
            </a:endParaRPr>
          </a:p>
        </p:txBody>
      </p:sp>
      <p:sp>
        <p:nvSpPr>
          <p:cNvPr id="96260" name="AutoShape 4"/>
          <p:cNvSpPr/>
          <p:nvPr/>
        </p:nvSpPr>
        <p:spPr bwMode="auto">
          <a:xfrm>
            <a:off x="4724400" y="3124200"/>
            <a:ext cx="287338" cy="1223963"/>
          </a:xfrm>
          <a:prstGeom prst="leftBrace">
            <a:avLst>
              <a:gd name="adj1" fmla="val 35458"/>
              <a:gd name="adj2" fmla="val 50000"/>
            </a:avLst>
          </a:prstGeom>
          <a:noFill/>
          <a:ln w="38100">
            <a:solidFill>
              <a:schemeClr val="tx1"/>
            </a:solidFill>
            <a:round/>
          </a:ln>
        </p:spPr>
        <p:txBody>
          <a:bodyPr wrap="none" anchor="ctr"/>
          <a:lstStyle/>
          <a:p>
            <a:endParaRPr lang="zh-CN" altLang="en-US"/>
          </a:p>
        </p:txBody>
      </p:sp>
      <p:sp>
        <p:nvSpPr>
          <p:cNvPr id="96261" name="AutoShape 5"/>
          <p:cNvSpPr/>
          <p:nvPr/>
        </p:nvSpPr>
        <p:spPr bwMode="auto">
          <a:xfrm>
            <a:off x="6934200" y="2590800"/>
            <a:ext cx="287338" cy="1223963"/>
          </a:xfrm>
          <a:prstGeom prst="leftBrace">
            <a:avLst>
              <a:gd name="adj1" fmla="val 35458"/>
              <a:gd name="adj2" fmla="val 50000"/>
            </a:avLst>
          </a:prstGeom>
          <a:noFill/>
          <a:ln w="38100">
            <a:solidFill>
              <a:schemeClr val="tx1"/>
            </a:solidFill>
            <a:rou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152400" y="152400"/>
            <a:ext cx="8763000" cy="641350"/>
          </a:xfrm>
          <a:prstGeom prst="rect">
            <a:avLst/>
          </a:prstGeom>
          <a:noFill/>
          <a:ln w="9525">
            <a:noFill/>
            <a:miter lim="800000"/>
          </a:ln>
        </p:spPr>
        <p:txBody>
          <a:bodyPr>
            <a:spAutoFit/>
          </a:bodyPr>
          <a:lstStyle/>
          <a:p>
            <a:pPr>
              <a:spcBef>
                <a:spcPct val="50000"/>
              </a:spcBef>
            </a:pPr>
            <a:r>
              <a:rPr lang="zh-CN" altLang="en-US" sz="3600" b="1">
                <a:latin typeface="Times New Roman" panose="02020603050405020304" pitchFamily="18" charset="0"/>
                <a:ea typeface="楷体_GB2312" pitchFamily="49" charset="-122"/>
              </a:rPr>
              <a:t>资本循环的三个阶段</a:t>
            </a:r>
            <a:endParaRPr lang="zh-CN" altLang="en-US" sz="2800" b="1" i="1" u="sng">
              <a:latin typeface="Times New Roman" panose="02020603050405020304" pitchFamily="18" charset="0"/>
              <a:ea typeface="楷体_GB2312" pitchFamily="49" charset="-122"/>
            </a:endParaRPr>
          </a:p>
        </p:txBody>
      </p:sp>
      <p:sp>
        <p:nvSpPr>
          <p:cNvPr id="97283" name="Text Box 3"/>
          <p:cNvSpPr txBox="1">
            <a:spLocks noChangeArrowheads="1"/>
          </p:cNvSpPr>
          <p:nvPr/>
        </p:nvSpPr>
        <p:spPr bwMode="auto">
          <a:xfrm>
            <a:off x="609600" y="1600200"/>
            <a:ext cx="838200" cy="457200"/>
          </a:xfrm>
          <a:prstGeom prst="rect">
            <a:avLst/>
          </a:prstGeom>
          <a:noFill/>
          <a:ln w="9525">
            <a:noFill/>
            <a:miter lim="800000"/>
          </a:ln>
        </p:spPr>
        <p:txBody>
          <a:bodyPr>
            <a:spAutoFit/>
          </a:bodyPr>
          <a:lstStyle/>
          <a:p>
            <a:pPr>
              <a:spcBef>
                <a:spcPct val="50000"/>
              </a:spcBef>
            </a:pPr>
            <a:endParaRPr lang="zh-CN" altLang="zh-CN" sz="2400" b="1">
              <a:latin typeface="Times New Roman" panose="02020603050405020304" pitchFamily="18" charset="0"/>
            </a:endParaRPr>
          </a:p>
        </p:txBody>
      </p:sp>
      <p:sp>
        <p:nvSpPr>
          <p:cNvPr id="35844" name="Oval 4">
            <a:hlinkClick r:id="rId1" action="ppaction://hlinksldjump"/>
          </p:cNvPr>
          <p:cNvSpPr>
            <a:spLocks noChangeArrowheads="1"/>
          </p:cNvSpPr>
          <p:nvPr/>
        </p:nvSpPr>
        <p:spPr bwMode="auto">
          <a:xfrm>
            <a:off x="152400" y="990600"/>
            <a:ext cx="381000" cy="381000"/>
          </a:xfrm>
          <a:prstGeom prst="ellipse">
            <a:avLst/>
          </a:prstGeom>
          <a:gradFill rotWithShape="0">
            <a:gsLst>
              <a:gs pos="0">
                <a:schemeClr val="hlink"/>
              </a:gs>
              <a:gs pos="100000">
                <a:srgbClr val="007AF4"/>
              </a:gs>
            </a:gsLst>
            <a:path path="shape">
              <a:fillToRect l="50000" t="50000" r="50000" b="50000"/>
            </a:path>
          </a:gradFill>
          <a:ln w="9525">
            <a:solidFill>
              <a:schemeClr val="tx2"/>
            </a:solidFill>
            <a:round/>
          </a:ln>
        </p:spPr>
        <p:txBody>
          <a:bodyPr wrap="none" anchor="ctr"/>
          <a:lstStyle/>
          <a:p>
            <a:endParaRPr lang="zh-CN" altLang="en-US"/>
          </a:p>
        </p:txBody>
      </p:sp>
      <p:sp>
        <p:nvSpPr>
          <p:cNvPr id="35845" name="Text Box 5"/>
          <p:cNvSpPr txBox="1">
            <a:spLocks noChangeArrowheads="1"/>
          </p:cNvSpPr>
          <p:nvPr/>
        </p:nvSpPr>
        <p:spPr bwMode="auto">
          <a:xfrm>
            <a:off x="533400" y="838200"/>
            <a:ext cx="8458200" cy="1433513"/>
          </a:xfrm>
          <a:prstGeom prst="rect">
            <a:avLst/>
          </a:prstGeom>
          <a:noFill/>
          <a:ln w="9525">
            <a:noFill/>
            <a:miter lim="800000"/>
          </a:ln>
        </p:spPr>
        <p:txBody>
          <a:bodyPr anchor="ctr">
            <a:spAutoFit/>
          </a:bodyPr>
          <a:lstStyle/>
          <a:p>
            <a:pPr>
              <a:spcBef>
                <a:spcPct val="50000"/>
              </a:spcBef>
            </a:pPr>
            <a:r>
              <a:rPr lang="zh-CN" altLang="en-US" sz="3200" b="1" dirty="0">
                <a:solidFill>
                  <a:srgbClr val="0000FF"/>
                </a:solidFill>
                <a:latin typeface="楷体" panose="02010609060101010101" pitchFamily="49" charset="-122"/>
                <a:ea typeface="楷体" panose="02010609060101010101" pitchFamily="49" charset="-122"/>
              </a:rPr>
              <a:t>产业资本循环：</a:t>
            </a:r>
            <a:r>
              <a:rPr lang="zh-CN" altLang="en-US" sz="2800" b="1" dirty="0">
                <a:solidFill>
                  <a:srgbClr val="000000"/>
                </a:solidFill>
                <a:latin typeface="楷体" panose="02010609060101010101" pitchFamily="49" charset="-122"/>
                <a:ea typeface="楷体" panose="02010609060101010101" pitchFamily="49" charset="-122"/>
              </a:rPr>
              <a:t>产业资本依次经过三个阶段，相应采取三种职能形式，使价值得到增殖，最后又回到原来出发点的运动过程。公式：</a:t>
            </a:r>
            <a:r>
              <a:rPr lang="zh-CN" altLang="zh-CN" sz="2400" b="1" dirty="0">
                <a:solidFill>
                  <a:srgbClr val="000000"/>
                </a:solidFill>
                <a:latin typeface="楷体" panose="02010609060101010101" pitchFamily="49" charset="-122"/>
                <a:ea typeface="楷体" panose="02010609060101010101" pitchFamily="49" charset="-122"/>
              </a:rPr>
              <a:t>G — W…P…W`— G`</a:t>
            </a:r>
            <a:endParaRPr lang="zh-CN" altLang="zh-CN" sz="2400" b="1" dirty="0">
              <a:solidFill>
                <a:srgbClr val="000000"/>
              </a:solidFill>
              <a:latin typeface="楷体" panose="02010609060101010101" pitchFamily="49" charset="-122"/>
              <a:ea typeface="楷体" panose="02010609060101010101" pitchFamily="49" charset="-122"/>
            </a:endParaRPr>
          </a:p>
        </p:txBody>
      </p:sp>
      <p:sp>
        <p:nvSpPr>
          <p:cNvPr id="35846" name="Text Box 6"/>
          <p:cNvSpPr txBox="1">
            <a:spLocks noChangeArrowheads="1"/>
          </p:cNvSpPr>
          <p:nvPr/>
        </p:nvSpPr>
        <p:spPr bwMode="auto">
          <a:xfrm>
            <a:off x="457200" y="2286000"/>
            <a:ext cx="8229600" cy="579438"/>
          </a:xfrm>
          <a:prstGeom prst="rect">
            <a:avLst/>
          </a:prstGeom>
          <a:noFill/>
          <a:ln w="9525">
            <a:noFill/>
            <a:miter lim="800000"/>
          </a:ln>
        </p:spPr>
        <p:txBody>
          <a:bodyPr>
            <a:spAutoFit/>
          </a:bodyPr>
          <a:lstStyle/>
          <a:p>
            <a:pPr eaLnBrk="0" hangingPunct="0">
              <a:spcBef>
                <a:spcPct val="50000"/>
              </a:spcBef>
            </a:pPr>
            <a:r>
              <a:rPr lang="zh-CN" altLang="zh-CN" sz="2800" b="1" dirty="0">
                <a:solidFill>
                  <a:srgbClr val="FF9933"/>
                </a:solidFill>
                <a:latin typeface="Times New Roman" panose="02020603050405020304" pitchFamily="18" charset="0"/>
              </a:rPr>
              <a:t> </a:t>
            </a:r>
            <a:r>
              <a:rPr lang="zh-CN" altLang="en-US" sz="3200" b="1" dirty="0">
                <a:solidFill>
                  <a:srgbClr val="0000FF"/>
                </a:solidFill>
                <a:latin typeface="楷体" panose="02010609060101010101" pitchFamily="49" charset="-122"/>
                <a:ea typeface="楷体" panose="02010609060101010101" pitchFamily="49" charset="-122"/>
              </a:rPr>
              <a:t>产业资本循环的三个阶段：</a:t>
            </a:r>
            <a:endParaRPr lang="zh-CN" altLang="en-US" sz="3200" b="1" dirty="0">
              <a:solidFill>
                <a:srgbClr val="0000FF"/>
              </a:solidFill>
              <a:latin typeface="楷体" panose="02010609060101010101" pitchFamily="49" charset="-122"/>
              <a:ea typeface="楷体" panose="02010609060101010101" pitchFamily="49" charset="-122"/>
            </a:endParaRPr>
          </a:p>
        </p:txBody>
      </p:sp>
      <p:sp>
        <p:nvSpPr>
          <p:cNvPr id="35847" name="Oval 7">
            <a:hlinkClick r:id="rId1" action="ppaction://hlinksldjump"/>
          </p:cNvPr>
          <p:cNvSpPr>
            <a:spLocks noChangeArrowheads="1"/>
          </p:cNvSpPr>
          <p:nvPr/>
        </p:nvSpPr>
        <p:spPr bwMode="auto">
          <a:xfrm>
            <a:off x="152400" y="2362200"/>
            <a:ext cx="381000" cy="381000"/>
          </a:xfrm>
          <a:prstGeom prst="ellipse">
            <a:avLst/>
          </a:prstGeom>
          <a:gradFill rotWithShape="0">
            <a:gsLst>
              <a:gs pos="0">
                <a:schemeClr val="hlink"/>
              </a:gs>
              <a:gs pos="100000">
                <a:srgbClr val="007AF4"/>
              </a:gs>
            </a:gsLst>
            <a:path path="shape">
              <a:fillToRect l="50000" t="50000" r="50000" b="50000"/>
            </a:path>
          </a:gradFill>
          <a:ln w="9525">
            <a:solidFill>
              <a:schemeClr val="tx2"/>
            </a:solidFill>
            <a:round/>
          </a:ln>
        </p:spPr>
        <p:txBody>
          <a:bodyPr wrap="none" anchor="ctr"/>
          <a:lstStyle/>
          <a:p>
            <a:endParaRPr lang="zh-CN" altLang="en-US"/>
          </a:p>
        </p:txBody>
      </p:sp>
      <p:sp>
        <p:nvSpPr>
          <p:cNvPr id="97288" name="Text Box 8"/>
          <p:cNvSpPr txBox="1">
            <a:spLocks noChangeArrowheads="1"/>
          </p:cNvSpPr>
          <p:nvPr/>
        </p:nvSpPr>
        <p:spPr bwMode="auto">
          <a:xfrm>
            <a:off x="457200" y="6061075"/>
            <a:ext cx="9144000" cy="822325"/>
          </a:xfrm>
          <a:prstGeom prst="rect">
            <a:avLst/>
          </a:prstGeom>
          <a:noFill/>
          <a:ln w="9525">
            <a:noFill/>
            <a:miter lim="800000"/>
          </a:ln>
        </p:spPr>
        <p:txBody>
          <a:bodyPr anchor="ctr">
            <a:spAutoFit/>
          </a:bodyPr>
          <a:lstStyle/>
          <a:p>
            <a:pPr>
              <a:spcBef>
                <a:spcPct val="50000"/>
              </a:spcBef>
            </a:pPr>
            <a:endParaRPr lang="zh-CN" altLang="zh-CN" sz="2400" b="1">
              <a:latin typeface="Times New Roman" panose="02020603050405020304" pitchFamily="18" charset="0"/>
            </a:endParaRPr>
          </a:p>
          <a:p>
            <a:pPr algn="just" eaLnBrk="0" hangingPunct="0"/>
            <a:r>
              <a:rPr lang="zh-CN" altLang="zh-CN" sz="2400" b="1">
                <a:latin typeface="Times New Roman" panose="02020603050405020304" pitchFamily="18" charset="0"/>
              </a:rPr>
              <a:t>                        </a:t>
            </a:r>
            <a:endParaRPr lang="zh-CN" altLang="zh-CN" sz="2400" b="1">
              <a:latin typeface="Times New Roman" panose="02020603050405020304" pitchFamily="18" charset="0"/>
            </a:endParaRPr>
          </a:p>
        </p:txBody>
      </p:sp>
      <p:sp>
        <p:nvSpPr>
          <p:cNvPr id="97289" name="Text Box 9"/>
          <p:cNvSpPr txBox="1">
            <a:spLocks noChangeArrowheads="1"/>
          </p:cNvSpPr>
          <p:nvPr/>
        </p:nvSpPr>
        <p:spPr bwMode="auto">
          <a:xfrm>
            <a:off x="533400" y="3429000"/>
            <a:ext cx="8610600" cy="457200"/>
          </a:xfrm>
          <a:prstGeom prst="rect">
            <a:avLst/>
          </a:prstGeom>
          <a:noFill/>
          <a:ln w="9525">
            <a:noFill/>
            <a:miter lim="800000"/>
          </a:ln>
        </p:spPr>
        <p:txBody>
          <a:bodyPr>
            <a:spAutoFit/>
          </a:bodyPr>
          <a:lstStyle/>
          <a:p>
            <a:pPr>
              <a:spcBef>
                <a:spcPct val="50000"/>
              </a:spcBef>
            </a:pPr>
            <a:endParaRPr lang="zh-CN" altLang="zh-CN" sz="2400">
              <a:latin typeface="Times New Roman" panose="02020603050405020304" pitchFamily="18" charset="0"/>
            </a:endParaRPr>
          </a:p>
        </p:txBody>
      </p:sp>
      <p:sp>
        <p:nvSpPr>
          <p:cNvPr id="35850" name="Oval 10">
            <a:hlinkClick r:id="rId1" action="ppaction://hlinksldjump"/>
          </p:cNvPr>
          <p:cNvSpPr>
            <a:spLocks noChangeArrowheads="1"/>
          </p:cNvSpPr>
          <p:nvPr/>
        </p:nvSpPr>
        <p:spPr bwMode="auto">
          <a:xfrm>
            <a:off x="304800" y="3048000"/>
            <a:ext cx="304800" cy="152400"/>
          </a:xfrm>
          <a:prstGeom prst="ellipse">
            <a:avLst/>
          </a:prstGeom>
          <a:gradFill rotWithShape="0">
            <a:gsLst>
              <a:gs pos="0">
                <a:srgbClr val="FF8200"/>
              </a:gs>
              <a:gs pos="10001">
                <a:srgbClr val="FF0000"/>
              </a:gs>
              <a:gs pos="35001">
                <a:srgbClr val="BA0066"/>
              </a:gs>
              <a:gs pos="70000">
                <a:srgbClr val="66008F"/>
              </a:gs>
              <a:gs pos="100000">
                <a:srgbClr val="000082"/>
              </a:gs>
            </a:gsLst>
            <a:path path="shape">
              <a:fillToRect l="50000" t="50000" r="50000" b="50000"/>
            </a:path>
          </a:gradFill>
          <a:ln w="9525">
            <a:solidFill>
              <a:schemeClr val="tx2"/>
            </a:solidFill>
            <a:round/>
          </a:ln>
        </p:spPr>
        <p:txBody>
          <a:bodyPr wrap="none" anchor="ctr"/>
          <a:lstStyle/>
          <a:p>
            <a:endParaRPr lang="zh-CN" altLang="en-US"/>
          </a:p>
        </p:txBody>
      </p:sp>
      <p:sp>
        <p:nvSpPr>
          <p:cNvPr id="35851" name="Oval 11">
            <a:hlinkClick r:id="rId1" action="ppaction://hlinksldjump"/>
          </p:cNvPr>
          <p:cNvSpPr>
            <a:spLocks noChangeArrowheads="1"/>
          </p:cNvSpPr>
          <p:nvPr/>
        </p:nvSpPr>
        <p:spPr bwMode="auto">
          <a:xfrm>
            <a:off x="304800" y="5029200"/>
            <a:ext cx="304800" cy="152400"/>
          </a:xfrm>
          <a:prstGeom prst="ellipse">
            <a:avLst/>
          </a:prstGeom>
          <a:gradFill rotWithShape="0">
            <a:gsLst>
              <a:gs pos="0">
                <a:srgbClr val="FF8200"/>
              </a:gs>
              <a:gs pos="10001">
                <a:srgbClr val="FF0000"/>
              </a:gs>
              <a:gs pos="35001">
                <a:srgbClr val="BA0066"/>
              </a:gs>
              <a:gs pos="70000">
                <a:srgbClr val="66008F"/>
              </a:gs>
              <a:gs pos="100000">
                <a:srgbClr val="000082"/>
              </a:gs>
            </a:gsLst>
            <a:path path="shape">
              <a:fillToRect l="50000" t="50000" r="50000" b="50000"/>
            </a:path>
          </a:gradFill>
          <a:ln w="9525">
            <a:solidFill>
              <a:schemeClr val="tx2"/>
            </a:solidFill>
            <a:round/>
          </a:ln>
        </p:spPr>
        <p:txBody>
          <a:bodyPr wrap="none" anchor="ctr"/>
          <a:lstStyle/>
          <a:p>
            <a:endParaRPr lang="zh-CN" altLang="en-US"/>
          </a:p>
        </p:txBody>
      </p:sp>
      <p:sp>
        <p:nvSpPr>
          <p:cNvPr id="35852" name="Oval 12">
            <a:hlinkClick r:id="rId1" action="ppaction://hlinksldjump"/>
          </p:cNvPr>
          <p:cNvSpPr>
            <a:spLocks noChangeArrowheads="1"/>
          </p:cNvSpPr>
          <p:nvPr/>
        </p:nvSpPr>
        <p:spPr bwMode="auto">
          <a:xfrm>
            <a:off x="304800" y="5943600"/>
            <a:ext cx="304800" cy="152400"/>
          </a:xfrm>
          <a:prstGeom prst="ellipse">
            <a:avLst/>
          </a:prstGeom>
          <a:gradFill rotWithShape="0">
            <a:gsLst>
              <a:gs pos="0">
                <a:srgbClr val="FF8200"/>
              </a:gs>
              <a:gs pos="10001">
                <a:srgbClr val="FF0000"/>
              </a:gs>
              <a:gs pos="35001">
                <a:srgbClr val="BA0066"/>
              </a:gs>
              <a:gs pos="70000">
                <a:srgbClr val="66008F"/>
              </a:gs>
              <a:gs pos="100000">
                <a:srgbClr val="000082"/>
              </a:gs>
            </a:gsLst>
            <a:path path="shape">
              <a:fillToRect l="50000" t="50000" r="50000" b="50000"/>
            </a:path>
          </a:gradFill>
          <a:ln w="9525">
            <a:solidFill>
              <a:schemeClr val="tx2"/>
            </a:solidFill>
            <a:round/>
          </a:ln>
        </p:spPr>
        <p:txBody>
          <a:bodyPr wrap="none" anchor="ctr"/>
          <a:lstStyle/>
          <a:p>
            <a:endParaRPr lang="zh-CN" altLang="en-US"/>
          </a:p>
        </p:txBody>
      </p:sp>
      <p:sp>
        <p:nvSpPr>
          <p:cNvPr id="35853" name="Text Box 13"/>
          <p:cNvSpPr txBox="1">
            <a:spLocks noChangeArrowheads="1"/>
          </p:cNvSpPr>
          <p:nvPr/>
        </p:nvSpPr>
        <p:spPr bwMode="auto">
          <a:xfrm>
            <a:off x="609600" y="2895600"/>
            <a:ext cx="8534400" cy="519113"/>
          </a:xfrm>
          <a:prstGeom prst="rect">
            <a:avLst/>
          </a:prstGeom>
          <a:noFill/>
          <a:ln w="9525">
            <a:noFill/>
            <a:miter lim="800000"/>
          </a:ln>
        </p:spPr>
        <p:txBody>
          <a:bodyPr anchor="ctr">
            <a:spAutoFit/>
          </a:bodyPr>
          <a:lstStyle/>
          <a:p>
            <a:pPr>
              <a:spcBef>
                <a:spcPct val="50000"/>
              </a:spcBef>
            </a:pPr>
            <a:r>
              <a:rPr lang="zh-CN" altLang="en-US" sz="2400" b="1" dirty="0">
                <a:solidFill>
                  <a:srgbClr val="6600FF"/>
                </a:solidFill>
                <a:latin typeface="楷体" panose="02010609060101010101" pitchFamily="49" charset="-122"/>
                <a:ea typeface="楷体" panose="02010609060101010101" pitchFamily="49" charset="-122"/>
              </a:rPr>
              <a:t>第一阶段：购买阶段 （货币转化为商品－</a:t>
            </a:r>
            <a:r>
              <a:rPr lang="zh-CN" altLang="en-US" sz="2400" b="1" dirty="0">
                <a:solidFill>
                  <a:srgbClr val="FF0000"/>
                </a:solidFill>
                <a:latin typeface="楷体" panose="02010609060101010101" pitchFamily="49" charset="-122"/>
                <a:ea typeface="楷体" panose="02010609060101010101" pitchFamily="49" charset="-122"/>
              </a:rPr>
              <a:t>货币资本职能</a:t>
            </a:r>
            <a:r>
              <a:rPr lang="zh-CN" altLang="en-US" sz="2400" b="1" dirty="0">
                <a:solidFill>
                  <a:srgbClr val="6600FF"/>
                </a:solidFill>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 </a:t>
            </a:r>
            <a:r>
              <a:rPr lang="zh-CN" altLang="en-US" sz="2800" b="1" dirty="0">
                <a:latin typeface="Times New Roman" panose="02020603050405020304" pitchFamily="18" charset="0"/>
              </a:rPr>
              <a:t>	</a:t>
            </a:r>
            <a:endParaRPr lang="zh-CN" altLang="en-US" sz="2800" b="1" dirty="0">
              <a:latin typeface="Times New Roman" panose="02020603050405020304" pitchFamily="18" charset="0"/>
            </a:endParaRPr>
          </a:p>
        </p:txBody>
      </p:sp>
      <p:sp>
        <p:nvSpPr>
          <p:cNvPr id="35854" name="Text Box 14"/>
          <p:cNvSpPr txBox="1">
            <a:spLocks noChangeArrowheads="1"/>
          </p:cNvSpPr>
          <p:nvPr/>
        </p:nvSpPr>
        <p:spPr bwMode="auto">
          <a:xfrm>
            <a:off x="609600" y="3276600"/>
            <a:ext cx="8177242" cy="1508105"/>
          </a:xfrm>
          <a:prstGeom prst="rect">
            <a:avLst/>
          </a:prstGeom>
          <a:noFill/>
          <a:ln w="9525">
            <a:noFill/>
            <a:miter lim="800000"/>
          </a:ln>
        </p:spPr>
        <p:txBody>
          <a:bodyPr wrap="square" anchor="ctr">
            <a:spAutoFit/>
          </a:bodyPr>
          <a:lstStyle/>
          <a:p>
            <a:pPr>
              <a:spcBef>
                <a:spcPct val="50000"/>
              </a:spcBef>
            </a:pPr>
            <a:r>
              <a:rPr lang="en-US" altLang="zh-CN" sz="2000" b="1" dirty="0" smtClean="0">
                <a:latin typeface="楷体" panose="02010609060101010101" pitchFamily="49" charset="-122"/>
                <a:ea typeface="楷体" panose="02010609060101010101" pitchFamily="49" charset="-122"/>
              </a:rPr>
              <a:t>                    </a:t>
            </a:r>
            <a:r>
              <a:rPr lang="zh-CN" altLang="zh-CN" sz="2000" b="1" dirty="0" smtClean="0">
                <a:latin typeface="楷体" panose="02010609060101010101" pitchFamily="49" charset="-122"/>
                <a:ea typeface="楷体" panose="02010609060101010101" pitchFamily="49" charset="-122"/>
              </a:rPr>
              <a:t>A</a:t>
            </a:r>
            <a:endParaRPr lang="zh-CN" altLang="zh-CN" sz="2000" b="1" dirty="0">
              <a:latin typeface="楷体" panose="02010609060101010101" pitchFamily="49" charset="-122"/>
              <a:ea typeface="楷体" panose="02010609060101010101" pitchFamily="49" charset="-122"/>
            </a:endParaRPr>
          </a:p>
          <a:p>
            <a:pPr>
              <a:spcBef>
                <a:spcPct val="50000"/>
              </a:spcBef>
            </a:pPr>
            <a:r>
              <a:rPr lang="zh-CN" altLang="en-US" sz="2400" b="1" dirty="0">
                <a:solidFill>
                  <a:srgbClr val="0000FF"/>
                </a:solidFill>
                <a:latin typeface="楷体" panose="02010609060101010101" pitchFamily="49" charset="-122"/>
                <a:ea typeface="楷体" panose="02010609060101010101" pitchFamily="49" charset="-122"/>
              </a:rPr>
              <a:t>公式：</a:t>
            </a:r>
            <a:r>
              <a:rPr lang="zh-CN" altLang="zh-CN" sz="2400" b="1" dirty="0">
                <a:latin typeface="楷体" panose="02010609060101010101" pitchFamily="49" charset="-122"/>
                <a:ea typeface="楷体" panose="02010609060101010101" pitchFamily="49" charset="-122"/>
              </a:rPr>
              <a:t>G —  W  </a:t>
            </a:r>
            <a:r>
              <a:rPr lang="zh-CN" altLang="en-US" sz="2400" b="1" dirty="0">
                <a:latin typeface="楷体" panose="02010609060101010101" pitchFamily="49" charset="-122"/>
                <a:ea typeface="楷体" panose="02010609060101010101" pitchFamily="49" charset="-122"/>
              </a:rPr>
              <a:t>（剩余价值生产的前提条件）</a:t>
            </a:r>
            <a:endParaRPr lang="zh-CN" altLang="en-US" sz="2400" b="1" dirty="0">
              <a:latin typeface="楷体" panose="02010609060101010101" pitchFamily="49" charset="-122"/>
              <a:ea typeface="楷体" panose="02010609060101010101" pitchFamily="49" charset="-122"/>
            </a:endParaRPr>
          </a:p>
          <a:p>
            <a:pPr>
              <a:spcBef>
                <a:spcPct val="50000"/>
              </a:spcBef>
            </a:pPr>
            <a:r>
              <a:rPr lang="zh-CN" altLang="zh-CN" sz="2400" b="1" dirty="0">
                <a:latin typeface="楷体" panose="02010609060101010101" pitchFamily="49" charset="-122"/>
                <a:ea typeface="楷体" panose="02010609060101010101" pitchFamily="49" charset="-122"/>
              </a:rPr>
              <a:t>                </a:t>
            </a:r>
            <a:r>
              <a:rPr lang="zh-CN" altLang="zh-CN" sz="2000" b="1" dirty="0">
                <a:latin typeface="楷体" panose="02010609060101010101" pitchFamily="49" charset="-122"/>
                <a:ea typeface="楷体" panose="02010609060101010101" pitchFamily="49" charset="-122"/>
              </a:rPr>
              <a:t>p</a:t>
            </a:r>
            <a:r>
              <a:rPr lang="zh-CN" altLang="zh-CN" sz="2000" b="1" baseline="-25000" dirty="0">
                <a:latin typeface="楷体" panose="02010609060101010101" pitchFamily="49" charset="-122"/>
                <a:ea typeface="楷体" panose="02010609060101010101" pitchFamily="49" charset="-122"/>
              </a:rPr>
              <a:t>m</a:t>
            </a:r>
            <a:endParaRPr lang="zh-CN" altLang="zh-CN" sz="2000" b="1" baseline="-25000" dirty="0">
              <a:latin typeface="楷体" panose="02010609060101010101" pitchFamily="49" charset="-122"/>
              <a:ea typeface="楷体" panose="02010609060101010101" pitchFamily="49" charset="-122"/>
            </a:endParaRPr>
          </a:p>
        </p:txBody>
      </p:sp>
      <p:sp>
        <p:nvSpPr>
          <p:cNvPr id="35855" name="Text Box 15"/>
          <p:cNvSpPr txBox="1">
            <a:spLocks noChangeArrowheads="1"/>
          </p:cNvSpPr>
          <p:nvPr/>
        </p:nvSpPr>
        <p:spPr bwMode="auto">
          <a:xfrm>
            <a:off x="609600" y="4800600"/>
            <a:ext cx="8534400" cy="519113"/>
          </a:xfrm>
          <a:prstGeom prst="rect">
            <a:avLst/>
          </a:prstGeom>
          <a:noFill/>
          <a:ln w="9525">
            <a:noFill/>
            <a:miter lim="800000"/>
          </a:ln>
        </p:spPr>
        <p:txBody>
          <a:bodyPr anchor="ctr">
            <a:spAutoFit/>
          </a:bodyPr>
          <a:lstStyle/>
          <a:p>
            <a:pPr>
              <a:spcBef>
                <a:spcPct val="50000"/>
              </a:spcBef>
            </a:pPr>
            <a:r>
              <a:rPr lang="zh-CN" altLang="en-US" sz="2400" b="1" dirty="0">
                <a:solidFill>
                  <a:srgbClr val="6600FF"/>
                </a:solidFill>
                <a:latin typeface="楷体" panose="02010609060101010101" pitchFamily="49" charset="-122"/>
                <a:ea typeface="楷体" panose="02010609060101010101" pitchFamily="49" charset="-122"/>
              </a:rPr>
              <a:t>第二阶段：生产阶段</a:t>
            </a:r>
            <a:r>
              <a:rPr lang="zh-CN" altLang="en-US" sz="2800" b="1" dirty="0">
                <a:latin typeface="楷体" panose="02010609060101010101" pitchFamily="49" charset="-122"/>
                <a:ea typeface="楷体" panose="02010609060101010101" pitchFamily="49" charset="-122"/>
              </a:rPr>
              <a:t> 　</a:t>
            </a:r>
            <a:r>
              <a:rPr lang="zh-CN" altLang="en-US" sz="2400" b="1" dirty="0">
                <a:solidFill>
                  <a:srgbClr val="6600FF"/>
                </a:solidFill>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生产资本职能</a:t>
            </a:r>
            <a:r>
              <a:rPr lang="zh-CN" altLang="en-US" sz="2400" b="1" dirty="0">
                <a:solidFill>
                  <a:srgbClr val="6600FF"/>
                </a:solidFill>
                <a:latin typeface="楷体" panose="02010609060101010101" pitchFamily="49" charset="-122"/>
                <a:ea typeface="楷体" panose="02010609060101010101" pitchFamily="49" charset="-122"/>
              </a:rPr>
              <a:t>）</a:t>
            </a:r>
            <a:r>
              <a:rPr lang="zh-CN" altLang="en-US" sz="2800" b="1" dirty="0">
                <a:latin typeface="Times New Roman" panose="02020603050405020304" pitchFamily="18" charset="0"/>
              </a:rPr>
              <a:t>	</a:t>
            </a:r>
            <a:endParaRPr lang="zh-CN" altLang="en-US" sz="2800" b="1" dirty="0">
              <a:latin typeface="Times New Roman" panose="02020603050405020304" pitchFamily="18" charset="0"/>
            </a:endParaRPr>
          </a:p>
        </p:txBody>
      </p:sp>
      <p:sp>
        <p:nvSpPr>
          <p:cNvPr id="35856" name="Text Box 16"/>
          <p:cNvSpPr txBox="1">
            <a:spLocks noChangeArrowheads="1"/>
          </p:cNvSpPr>
          <p:nvPr/>
        </p:nvSpPr>
        <p:spPr bwMode="auto">
          <a:xfrm>
            <a:off x="609600" y="5334000"/>
            <a:ext cx="8229600" cy="457200"/>
          </a:xfrm>
          <a:prstGeom prst="rect">
            <a:avLst/>
          </a:prstGeom>
          <a:noFill/>
          <a:ln w="9525">
            <a:noFill/>
            <a:miter lim="800000"/>
          </a:ln>
        </p:spPr>
        <p:txBody>
          <a:bodyPr anchor="ctr">
            <a:spAutoFit/>
          </a:bodyPr>
          <a:lstStyle/>
          <a:p>
            <a:pPr algn="just" eaLnBrk="0" hangingPunct="0"/>
            <a:r>
              <a:rPr lang="zh-CN" altLang="en-US" sz="2400" b="1" dirty="0">
                <a:solidFill>
                  <a:srgbClr val="0000FF"/>
                </a:solidFill>
                <a:latin typeface="楷体" panose="02010609060101010101" pitchFamily="49" charset="-122"/>
                <a:ea typeface="楷体" panose="02010609060101010101" pitchFamily="49" charset="-122"/>
              </a:rPr>
              <a:t>公式：</a:t>
            </a:r>
            <a:r>
              <a:rPr lang="zh-CN" altLang="zh-CN" sz="2400" b="1" dirty="0">
                <a:latin typeface="楷体" panose="02010609060101010101" pitchFamily="49" charset="-122"/>
                <a:ea typeface="楷体" panose="02010609060101010101" pitchFamily="49" charset="-122"/>
              </a:rPr>
              <a:t>W …P…W`</a:t>
            </a:r>
            <a:r>
              <a:rPr lang="zh-CN" altLang="en-US" sz="2400" b="1" dirty="0">
                <a:latin typeface="楷体" panose="02010609060101010101" pitchFamily="49" charset="-122"/>
                <a:ea typeface="楷体" panose="02010609060101010101" pitchFamily="49" charset="-122"/>
              </a:rPr>
              <a:t>　（生产剩余价值，决定性阶段</a:t>
            </a:r>
            <a:r>
              <a:rPr lang="zh-CN" altLang="zh-CN" sz="2400" b="1" dirty="0">
                <a:latin typeface="楷体" panose="02010609060101010101" pitchFamily="49" charset="-122"/>
                <a:ea typeface="楷体" panose="02010609060101010101" pitchFamily="49" charset="-122"/>
              </a:rPr>
              <a:t>)</a:t>
            </a:r>
            <a:r>
              <a:rPr lang="zh-CN" altLang="zh-CN" sz="2400" b="1" dirty="0">
                <a:solidFill>
                  <a:srgbClr val="FFFF00"/>
                </a:solidFill>
                <a:latin typeface="楷体" panose="02010609060101010101" pitchFamily="49" charset="-122"/>
                <a:ea typeface="楷体" panose="02010609060101010101" pitchFamily="49" charset="-122"/>
              </a:rPr>
              <a:t> </a:t>
            </a:r>
            <a:r>
              <a:rPr lang="zh-CN" altLang="zh-CN" sz="2400" b="1" dirty="0">
                <a:solidFill>
                  <a:srgbClr val="FFFF00"/>
                </a:solidFill>
                <a:latin typeface="Times New Roman" panose="02020603050405020304" pitchFamily="18" charset="0"/>
              </a:rPr>
              <a:t>                  </a:t>
            </a:r>
            <a:endParaRPr lang="zh-CN" altLang="zh-CN" sz="2400" b="1" dirty="0">
              <a:solidFill>
                <a:srgbClr val="FFFF00"/>
              </a:solidFill>
              <a:latin typeface="Times New Roman" panose="02020603050405020304" pitchFamily="18" charset="0"/>
            </a:endParaRPr>
          </a:p>
        </p:txBody>
      </p:sp>
      <p:sp>
        <p:nvSpPr>
          <p:cNvPr id="35857" name="Text Box 17"/>
          <p:cNvSpPr txBox="1">
            <a:spLocks noChangeArrowheads="1"/>
          </p:cNvSpPr>
          <p:nvPr/>
        </p:nvSpPr>
        <p:spPr bwMode="auto">
          <a:xfrm>
            <a:off x="609600" y="5761038"/>
            <a:ext cx="8534400" cy="519112"/>
          </a:xfrm>
          <a:prstGeom prst="rect">
            <a:avLst/>
          </a:prstGeom>
          <a:noFill/>
          <a:ln w="9525">
            <a:noFill/>
            <a:miter lim="800000"/>
          </a:ln>
        </p:spPr>
        <p:txBody>
          <a:bodyPr anchor="ctr">
            <a:spAutoFit/>
          </a:bodyPr>
          <a:lstStyle/>
          <a:p>
            <a:pPr eaLnBrk="0" hangingPunct="0">
              <a:spcBef>
                <a:spcPct val="50000"/>
              </a:spcBef>
            </a:pPr>
            <a:r>
              <a:rPr lang="zh-CN" altLang="en-US" sz="2400" b="1" dirty="0">
                <a:solidFill>
                  <a:srgbClr val="6600FF"/>
                </a:solidFill>
                <a:latin typeface="楷体" panose="02010609060101010101" pitchFamily="49" charset="-122"/>
                <a:ea typeface="楷体" panose="02010609060101010101" pitchFamily="49" charset="-122"/>
              </a:rPr>
              <a:t>第三阶段：销售阶段（商品转化为货币－</a:t>
            </a:r>
            <a:r>
              <a:rPr lang="zh-CN" altLang="en-US" sz="2400" b="1" dirty="0">
                <a:solidFill>
                  <a:srgbClr val="FF0000"/>
                </a:solidFill>
                <a:latin typeface="楷体" panose="02010609060101010101" pitchFamily="49" charset="-122"/>
                <a:ea typeface="楷体" panose="02010609060101010101" pitchFamily="49" charset="-122"/>
              </a:rPr>
              <a:t>商品资本职能</a:t>
            </a:r>
            <a:r>
              <a:rPr lang="zh-CN" altLang="en-US" sz="2400" b="1" dirty="0">
                <a:solidFill>
                  <a:srgbClr val="6600FF"/>
                </a:solidFill>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 </a:t>
            </a:r>
            <a:r>
              <a:rPr lang="zh-CN" altLang="en-US" sz="2800" b="1" dirty="0">
                <a:latin typeface="Times New Roman" panose="02020603050405020304" pitchFamily="18" charset="0"/>
              </a:rPr>
              <a:t>	</a:t>
            </a:r>
            <a:endParaRPr lang="zh-CN" altLang="en-US" sz="2800" b="1" dirty="0">
              <a:latin typeface="Times New Roman" panose="02020603050405020304" pitchFamily="18" charset="0"/>
            </a:endParaRPr>
          </a:p>
        </p:txBody>
      </p:sp>
      <p:sp>
        <p:nvSpPr>
          <p:cNvPr id="35858" name="Text Box 18"/>
          <p:cNvSpPr txBox="1">
            <a:spLocks noChangeArrowheads="1"/>
          </p:cNvSpPr>
          <p:nvPr/>
        </p:nvSpPr>
        <p:spPr bwMode="auto">
          <a:xfrm>
            <a:off x="609600" y="6248400"/>
            <a:ext cx="8534400" cy="457200"/>
          </a:xfrm>
          <a:prstGeom prst="rect">
            <a:avLst/>
          </a:prstGeom>
          <a:noFill/>
          <a:ln w="9525">
            <a:noFill/>
            <a:miter lim="800000"/>
          </a:ln>
        </p:spPr>
        <p:txBody>
          <a:bodyPr anchor="ctr">
            <a:spAutoFit/>
          </a:bodyPr>
          <a:lstStyle/>
          <a:p>
            <a:pPr eaLnBrk="0" hangingPunct="0">
              <a:spcBef>
                <a:spcPct val="50000"/>
              </a:spcBef>
            </a:pPr>
            <a:r>
              <a:rPr lang="zh-CN" altLang="en-US" sz="2400" b="1" dirty="0">
                <a:solidFill>
                  <a:srgbClr val="0000FF"/>
                </a:solidFill>
                <a:latin typeface="楷体" panose="02010609060101010101" pitchFamily="49" charset="-122"/>
                <a:ea typeface="楷体" panose="02010609060101010101" pitchFamily="49" charset="-122"/>
              </a:rPr>
              <a:t>公式：</a:t>
            </a:r>
            <a:r>
              <a:rPr lang="zh-CN" altLang="zh-CN" sz="2400" b="1" dirty="0">
                <a:latin typeface="楷体" panose="02010609060101010101" pitchFamily="49" charset="-122"/>
                <a:ea typeface="楷体" panose="02010609060101010101" pitchFamily="49" charset="-122"/>
              </a:rPr>
              <a:t>W`— G`</a:t>
            </a:r>
            <a:r>
              <a:rPr lang="zh-CN" altLang="en-US" sz="2400" b="1" dirty="0">
                <a:latin typeface="楷体" panose="02010609060101010101" pitchFamily="49" charset="-122"/>
                <a:ea typeface="楷体" panose="02010609060101010101" pitchFamily="49" charset="-122"/>
              </a:rPr>
              <a:t>　（实现剩余价值</a:t>
            </a:r>
            <a:r>
              <a:rPr lang="zh-CN"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关键性阶段）</a:t>
            </a:r>
            <a:endParaRPr lang="zh-CN" altLang="en-US" sz="2400" b="1" dirty="0">
              <a:latin typeface="楷体" panose="02010609060101010101" pitchFamily="49" charset="-122"/>
              <a:ea typeface="楷体" panose="02010609060101010101" pitchFamily="49" charset="-122"/>
            </a:endParaRPr>
          </a:p>
        </p:txBody>
      </p:sp>
      <p:sp>
        <p:nvSpPr>
          <p:cNvPr id="35859" name="Line 19"/>
          <p:cNvSpPr>
            <a:spLocks noChangeShapeType="1"/>
          </p:cNvSpPr>
          <p:nvPr/>
        </p:nvSpPr>
        <p:spPr bwMode="auto">
          <a:xfrm flipV="1">
            <a:off x="2667000" y="3581400"/>
            <a:ext cx="381000" cy="304800"/>
          </a:xfrm>
          <a:prstGeom prst="line">
            <a:avLst/>
          </a:prstGeom>
          <a:noFill/>
          <a:ln w="28575">
            <a:solidFill>
              <a:srgbClr val="800080"/>
            </a:solidFill>
            <a:round/>
          </a:ln>
        </p:spPr>
        <p:txBody>
          <a:bodyPr/>
          <a:lstStyle/>
          <a:p>
            <a:endParaRPr lang="zh-CN" altLang="en-US"/>
          </a:p>
        </p:txBody>
      </p:sp>
      <p:sp>
        <p:nvSpPr>
          <p:cNvPr id="35860" name="Line 20"/>
          <p:cNvSpPr>
            <a:spLocks noChangeShapeType="1"/>
          </p:cNvSpPr>
          <p:nvPr/>
        </p:nvSpPr>
        <p:spPr bwMode="auto">
          <a:xfrm>
            <a:off x="2667000" y="4191000"/>
            <a:ext cx="381000" cy="381000"/>
          </a:xfrm>
          <a:prstGeom prst="line">
            <a:avLst/>
          </a:prstGeom>
          <a:noFill/>
          <a:ln w="28575">
            <a:solidFill>
              <a:srgbClr val="800080"/>
            </a:solidFill>
            <a:roun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anim calcmode="lin" valueType="num">
                                      <p:cBhvr additive="base">
                                        <p:cTn id="7" dur="500" fill="hold"/>
                                        <p:tgtEl>
                                          <p:spTgt spid="3584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584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3584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35845">
                                            <p:txEl>
                                              <p:pRg st="0" end="0"/>
                                            </p:txEl>
                                          </p:spTgt>
                                        </p:tgtEl>
                                        <p:attrNameLst>
                                          <p:attrName>style.visibility</p:attrName>
                                        </p:attrNameLst>
                                      </p:cBhvr>
                                      <p:to>
                                        <p:strVal val="visible"/>
                                      </p:to>
                                    </p:set>
                                    <p:anim calcmode="lin" valueType="num">
                                      <p:cBhvr additive="base">
                                        <p:cTn id="16" dur="500" fill="hold"/>
                                        <p:tgtEl>
                                          <p:spTgt spid="35845">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5845">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358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5846">
                                            <p:txEl>
                                              <p:pRg st="0" end="0"/>
                                            </p:txEl>
                                          </p:spTgt>
                                        </p:tgtEl>
                                        <p:attrNameLst>
                                          <p:attrName>style.visibility</p:attrName>
                                        </p:attrNameLst>
                                      </p:cBhvr>
                                      <p:to>
                                        <p:strVal val="visible"/>
                                      </p:to>
                                    </p:set>
                                    <p:anim calcmode="lin" valueType="num">
                                      <p:cBhvr additive="base">
                                        <p:cTn id="25" dur="500" fill="hold"/>
                                        <p:tgtEl>
                                          <p:spTgt spid="35846">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5846">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3585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35853">
                                            <p:txEl>
                                              <p:pRg st="0" end="0"/>
                                            </p:txEl>
                                          </p:spTgt>
                                        </p:tgtEl>
                                        <p:attrNameLst>
                                          <p:attrName>style.visibility</p:attrName>
                                        </p:attrNameLst>
                                      </p:cBhvr>
                                      <p:to>
                                        <p:strVal val="visible"/>
                                      </p:to>
                                    </p:set>
                                    <p:anim calcmode="lin" valueType="num">
                                      <p:cBhvr additive="base">
                                        <p:cTn id="34" dur="500" fill="hold"/>
                                        <p:tgtEl>
                                          <p:spTgt spid="35853">
                                            <p:txEl>
                                              <p:pRg st="0" end="0"/>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3585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grpId="0" nodeType="clickEffect">
                                  <p:stCondLst>
                                    <p:cond delay="0"/>
                                  </p:stCondLst>
                                  <p:childTnLst>
                                    <p:set>
                                      <p:cBhvr>
                                        <p:cTn id="39" dur="1" fill="hold">
                                          <p:stCondLst>
                                            <p:cond delay="0"/>
                                          </p:stCondLst>
                                        </p:cTn>
                                        <p:tgtEl>
                                          <p:spTgt spid="35854"/>
                                        </p:tgtEl>
                                        <p:attrNameLst>
                                          <p:attrName>style.visibility</p:attrName>
                                        </p:attrNameLst>
                                      </p:cBhvr>
                                      <p:to>
                                        <p:strVal val="visible"/>
                                      </p:to>
                                    </p:set>
                                    <p:anim calcmode="lin" valueType="num">
                                      <p:cBhvr>
                                        <p:cTn id="40" dur="500" fill="hold"/>
                                        <p:tgtEl>
                                          <p:spTgt spid="35854"/>
                                        </p:tgtEl>
                                        <p:attrNameLst>
                                          <p:attrName>ppt_w</p:attrName>
                                        </p:attrNameLst>
                                      </p:cBhvr>
                                      <p:tavLst>
                                        <p:tav tm="0">
                                          <p:val>
                                            <p:fltVal val="0"/>
                                          </p:val>
                                        </p:tav>
                                        <p:tav tm="100000">
                                          <p:val>
                                            <p:strVal val="#ppt_w"/>
                                          </p:val>
                                        </p:tav>
                                      </p:tavLst>
                                    </p:anim>
                                    <p:anim calcmode="lin" valueType="num">
                                      <p:cBhvr>
                                        <p:cTn id="41" dur="500" fill="hold"/>
                                        <p:tgtEl>
                                          <p:spTgt spid="35854"/>
                                        </p:tgtEl>
                                        <p:attrNameLst>
                                          <p:attrName>ppt_h</p:attrName>
                                        </p:attrNameLst>
                                      </p:cBhvr>
                                      <p:tavLst>
                                        <p:tav tm="0">
                                          <p:val>
                                            <p:strVal val="#ppt_h"/>
                                          </p:val>
                                        </p:tav>
                                        <p:tav tm="100000">
                                          <p:val>
                                            <p:strVal val="#ppt_h"/>
                                          </p:val>
                                        </p:tav>
                                      </p:tavLst>
                                    </p:anim>
                                  </p:childTnLst>
                                </p:cTn>
                              </p:par>
                            </p:childTnLst>
                          </p:cTn>
                        </p:par>
                        <p:par>
                          <p:cTn id="42" fill="hold">
                            <p:stCondLst>
                              <p:cond delay="500"/>
                            </p:stCondLst>
                            <p:childTnLst>
                              <p:par>
                                <p:cTn id="43" presetID="2" presetClass="entr" presetSubtype="8" fill="hold" grpId="0" nodeType="afterEffect">
                                  <p:stCondLst>
                                    <p:cond delay="0"/>
                                  </p:stCondLst>
                                  <p:childTnLst>
                                    <p:set>
                                      <p:cBhvr>
                                        <p:cTn id="44" dur="1" fill="hold">
                                          <p:stCondLst>
                                            <p:cond delay="0"/>
                                          </p:stCondLst>
                                        </p:cTn>
                                        <p:tgtEl>
                                          <p:spTgt spid="35859"/>
                                        </p:tgtEl>
                                        <p:attrNameLst>
                                          <p:attrName>style.visibility</p:attrName>
                                        </p:attrNameLst>
                                      </p:cBhvr>
                                      <p:to>
                                        <p:strVal val="visible"/>
                                      </p:to>
                                    </p:set>
                                    <p:anim calcmode="lin" valueType="num">
                                      <p:cBhvr additive="base">
                                        <p:cTn id="45" dur="500" fill="hold"/>
                                        <p:tgtEl>
                                          <p:spTgt spid="35859"/>
                                        </p:tgtEl>
                                        <p:attrNameLst>
                                          <p:attrName>ppt_x</p:attrName>
                                        </p:attrNameLst>
                                      </p:cBhvr>
                                      <p:tavLst>
                                        <p:tav tm="0">
                                          <p:val>
                                            <p:strVal val="0-#ppt_w/2"/>
                                          </p:val>
                                        </p:tav>
                                        <p:tav tm="100000">
                                          <p:val>
                                            <p:strVal val="#ppt_x"/>
                                          </p:val>
                                        </p:tav>
                                      </p:tavLst>
                                    </p:anim>
                                    <p:anim calcmode="lin" valueType="num">
                                      <p:cBhvr additive="base">
                                        <p:cTn id="46" dur="500" fill="hold"/>
                                        <p:tgtEl>
                                          <p:spTgt spid="35859"/>
                                        </p:tgtEl>
                                        <p:attrNameLst>
                                          <p:attrName>ppt_y</p:attrName>
                                        </p:attrNameLst>
                                      </p:cBhvr>
                                      <p:tavLst>
                                        <p:tav tm="0">
                                          <p:val>
                                            <p:strVal val="#ppt_y"/>
                                          </p:val>
                                        </p:tav>
                                        <p:tav tm="100000">
                                          <p:val>
                                            <p:strVal val="#ppt_y"/>
                                          </p:val>
                                        </p:tav>
                                      </p:tavLst>
                                    </p:anim>
                                  </p:childTnLst>
                                </p:cTn>
                              </p:par>
                            </p:childTnLst>
                          </p:cTn>
                        </p:par>
                        <p:par>
                          <p:cTn id="47" fill="hold">
                            <p:stCondLst>
                              <p:cond delay="1000"/>
                            </p:stCondLst>
                            <p:childTnLst>
                              <p:par>
                                <p:cTn id="48" presetID="2" presetClass="entr" presetSubtype="8" fill="hold" grpId="0" nodeType="afterEffect">
                                  <p:stCondLst>
                                    <p:cond delay="0"/>
                                  </p:stCondLst>
                                  <p:childTnLst>
                                    <p:set>
                                      <p:cBhvr>
                                        <p:cTn id="49" dur="1" fill="hold">
                                          <p:stCondLst>
                                            <p:cond delay="0"/>
                                          </p:stCondLst>
                                        </p:cTn>
                                        <p:tgtEl>
                                          <p:spTgt spid="35860"/>
                                        </p:tgtEl>
                                        <p:attrNameLst>
                                          <p:attrName>style.visibility</p:attrName>
                                        </p:attrNameLst>
                                      </p:cBhvr>
                                      <p:to>
                                        <p:strVal val="visible"/>
                                      </p:to>
                                    </p:set>
                                    <p:anim calcmode="lin" valueType="num">
                                      <p:cBhvr additive="base">
                                        <p:cTn id="50" dur="500" fill="hold"/>
                                        <p:tgtEl>
                                          <p:spTgt spid="35860"/>
                                        </p:tgtEl>
                                        <p:attrNameLst>
                                          <p:attrName>ppt_x</p:attrName>
                                        </p:attrNameLst>
                                      </p:cBhvr>
                                      <p:tavLst>
                                        <p:tav tm="0">
                                          <p:val>
                                            <p:strVal val="0-#ppt_w/2"/>
                                          </p:val>
                                        </p:tav>
                                        <p:tav tm="100000">
                                          <p:val>
                                            <p:strVal val="#ppt_x"/>
                                          </p:val>
                                        </p:tav>
                                      </p:tavLst>
                                    </p:anim>
                                    <p:anim calcmode="lin" valueType="num">
                                      <p:cBhvr additive="base">
                                        <p:cTn id="51" dur="500" fill="hold"/>
                                        <p:tgtEl>
                                          <p:spTgt spid="35860"/>
                                        </p:tgtEl>
                                        <p:attrNameLst>
                                          <p:attrName>ppt_y</p:attrName>
                                        </p:attrNameLst>
                                      </p:cBhvr>
                                      <p:tavLst>
                                        <p:tav tm="0">
                                          <p:val>
                                            <p:strVal val="#ppt_y"/>
                                          </p:val>
                                        </p:tav>
                                        <p:tav tm="100000">
                                          <p:val>
                                            <p:strVal val="#ppt_y"/>
                                          </p:val>
                                        </p:tav>
                                      </p:tavLst>
                                    </p:anim>
                                  </p:childTnLst>
                                </p:cTn>
                              </p:par>
                            </p:childTnLst>
                          </p:cTn>
                        </p:par>
                        <p:par>
                          <p:cTn id="52" fill="hold">
                            <p:stCondLst>
                              <p:cond delay="1500"/>
                            </p:stCondLst>
                            <p:childTnLst>
                              <p:par>
                                <p:cTn id="53" presetID="1" presetClass="entr" presetSubtype="0" fill="hold" grpId="0" nodeType="afterEffect">
                                  <p:stCondLst>
                                    <p:cond delay="0"/>
                                  </p:stCondLst>
                                  <p:childTnLst>
                                    <p:set>
                                      <p:cBhvr>
                                        <p:cTn id="54" dur="1" fill="hold">
                                          <p:stCondLst>
                                            <p:cond delay="499"/>
                                          </p:stCondLst>
                                        </p:cTn>
                                        <p:tgtEl>
                                          <p:spTgt spid="3585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35855">
                                            <p:txEl>
                                              <p:pRg st="0" end="0"/>
                                            </p:txEl>
                                          </p:spTgt>
                                        </p:tgtEl>
                                        <p:attrNameLst>
                                          <p:attrName>style.visibility</p:attrName>
                                        </p:attrNameLst>
                                      </p:cBhvr>
                                      <p:to>
                                        <p:strVal val="visible"/>
                                      </p:to>
                                    </p:set>
                                    <p:anim calcmode="lin" valueType="num">
                                      <p:cBhvr additive="base">
                                        <p:cTn id="59" dur="500" fill="hold"/>
                                        <p:tgtEl>
                                          <p:spTgt spid="35855">
                                            <p:txEl>
                                              <p:pRg st="0" end="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358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 presetClass="entr" presetSubtype="32" fill="hold" grpId="0" nodeType="clickEffect">
                                  <p:stCondLst>
                                    <p:cond delay="0"/>
                                  </p:stCondLst>
                                  <p:childTnLst>
                                    <p:set>
                                      <p:cBhvr>
                                        <p:cTn id="64" dur="1" fill="hold">
                                          <p:stCondLst>
                                            <p:cond delay="0"/>
                                          </p:stCondLst>
                                        </p:cTn>
                                        <p:tgtEl>
                                          <p:spTgt spid="35856">
                                            <p:txEl>
                                              <p:pRg st="0" end="0"/>
                                            </p:txEl>
                                          </p:spTgt>
                                        </p:tgtEl>
                                        <p:attrNameLst>
                                          <p:attrName>style.visibility</p:attrName>
                                        </p:attrNameLst>
                                      </p:cBhvr>
                                      <p:to>
                                        <p:strVal val="visible"/>
                                      </p:to>
                                    </p:set>
                                    <p:animEffect transition="in" filter="box(out)">
                                      <p:cBhvr>
                                        <p:cTn id="65" dur="500"/>
                                        <p:tgtEl>
                                          <p:spTgt spid="35856">
                                            <p:txEl>
                                              <p:pRg st="0" end="0"/>
                                            </p:txEl>
                                          </p:spTgt>
                                        </p:tgtEl>
                                      </p:cBhvr>
                                    </p:animEffec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499"/>
                                          </p:stCondLst>
                                        </p:cTn>
                                        <p:tgtEl>
                                          <p:spTgt spid="3585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 presetClass="entr" presetSubtype="3" fill="hold" grpId="0" nodeType="clickEffect">
                                  <p:stCondLst>
                                    <p:cond delay="0"/>
                                  </p:stCondLst>
                                  <p:iterate type="lt">
                                    <p:tmPct val="100000"/>
                                  </p:iterate>
                                  <p:childTnLst>
                                    <p:set>
                                      <p:cBhvr>
                                        <p:cTn id="72" dur="1" fill="hold">
                                          <p:stCondLst>
                                            <p:cond delay="0"/>
                                          </p:stCondLst>
                                        </p:cTn>
                                        <p:tgtEl>
                                          <p:spTgt spid="35857">
                                            <p:txEl>
                                              <p:pRg st="0" end="0"/>
                                            </p:txEl>
                                          </p:spTgt>
                                        </p:tgtEl>
                                        <p:attrNameLst>
                                          <p:attrName>style.visibility</p:attrName>
                                        </p:attrNameLst>
                                      </p:cBhvr>
                                      <p:to>
                                        <p:strVal val="visible"/>
                                      </p:to>
                                    </p:set>
                                    <p:anim calcmode="lin" valueType="num">
                                      <p:cBhvr additive="base">
                                        <p:cTn id="73" dur="75" fill="hold"/>
                                        <p:tgtEl>
                                          <p:spTgt spid="35857">
                                            <p:txEl>
                                              <p:pRg st="0" end="0"/>
                                            </p:txEl>
                                          </p:spTgt>
                                        </p:tgtEl>
                                        <p:attrNameLst>
                                          <p:attrName>ppt_x</p:attrName>
                                        </p:attrNameLst>
                                      </p:cBhvr>
                                      <p:tavLst>
                                        <p:tav tm="0">
                                          <p:val>
                                            <p:strVal val="1+#ppt_w/2"/>
                                          </p:val>
                                        </p:tav>
                                        <p:tav tm="100000">
                                          <p:val>
                                            <p:strVal val="#ppt_x"/>
                                          </p:val>
                                        </p:tav>
                                      </p:tavLst>
                                    </p:anim>
                                    <p:anim calcmode="lin" valueType="num">
                                      <p:cBhvr additive="base">
                                        <p:cTn id="74" dur="75" fill="hold"/>
                                        <p:tgtEl>
                                          <p:spTgt spid="35857">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1" fill="hold" grpId="0" nodeType="clickEffect">
                                  <p:stCondLst>
                                    <p:cond delay="0"/>
                                  </p:stCondLst>
                                  <p:iterate type="wd">
                                    <p:tmPct val="100000"/>
                                  </p:iterate>
                                  <p:childTnLst>
                                    <p:set>
                                      <p:cBhvr>
                                        <p:cTn id="78" dur="1" fill="hold">
                                          <p:stCondLst>
                                            <p:cond delay="0"/>
                                          </p:stCondLst>
                                        </p:cTn>
                                        <p:tgtEl>
                                          <p:spTgt spid="35858">
                                            <p:txEl>
                                              <p:pRg st="0" end="0"/>
                                            </p:txEl>
                                          </p:spTgt>
                                        </p:tgtEl>
                                        <p:attrNameLst>
                                          <p:attrName>style.visibility</p:attrName>
                                        </p:attrNameLst>
                                      </p:cBhvr>
                                      <p:to>
                                        <p:strVal val="visible"/>
                                      </p:to>
                                    </p:set>
                                    <p:anim calcmode="lin" valueType="num">
                                      <p:cBhvr additive="base">
                                        <p:cTn id="79" dur="300" fill="hold"/>
                                        <p:tgtEl>
                                          <p:spTgt spid="35858">
                                            <p:txEl>
                                              <p:pRg st="0" end="0"/>
                                            </p:txEl>
                                          </p:spTgt>
                                        </p:tgtEl>
                                        <p:attrNameLst>
                                          <p:attrName>ppt_x</p:attrName>
                                        </p:attrNameLst>
                                      </p:cBhvr>
                                      <p:tavLst>
                                        <p:tav tm="0">
                                          <p:val>
                                            <p:strVal val="#ppt_x"/>
                                          </p:val>
                                        </p:tav>
                                        <p:tav tm="100000">
                                          <p:val>
                                            <p:strVal val="#ppt_x"/>
                                          </p:val>
                                        </p:tav>
                                      </p:tavLst>
                                    </p:anim>
                                    <p:anim calcmode="lin" valueType="num">
                                      <p:cBhvr additive="base">
                                        <p:cTn id="80" dur="300" fill="hold"/>
                                        <p:tgtEl>
                                          <p:spTgt spid="35858">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advAuto="0" build="p"/>
      <p:bldP spid="35844" grpId="0" animBg="1"/>
      <p:bldP spid="35845" grpId="0" build="p"/>
      <p:bldP spid="35846" grpId="0" build="p"/>
      <p:bldP spid="35847" grpId="0" animBg="1"/>
      <p:bldP spid="35850" grpId="0" animBg="1"/>
      <p:bldP spid="35851" grpId="0" animBg="1"/>
      <p:bldP spid="35852" grpId="0" animBg="1"/>
      <p:bldP spid="35853" grpId="0" build="p"/>
      <p:bldP spid="35854" grpId="0"/>
      <p:bldP spid="35855" grpId="0" build="p"/>
      <p:bldP spid="35856" grpId="0" build="p"/>
      <p:bldP spid="35857" grpId="0" build="p"/>
      <p:bldP spid="35858" grpId="0" build="p"/>
      <p:bldP spid="35859" grpId="0" animBg="1"/>
      <p:bldP spid="358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442913" y="103188"/>
            <a:ext cx="8243887" cy="963612"/>
          </a:xfrm>
        </p:spPr>
        <p:txBody>
          <a:bodyPr/>
          <a:lstStyle/>
          <a:p>
            <a:pPr algn="l" eaLnBrk="1" hangingPunct="1"/>
            <a:r>
              <a:rPr lang="zh-CN" altLang="en-US" sz="3600" b="1" dirty="0" smtClean="0">
                <a:effectLst/>
                <a:ea typeface="楷体_GB2312" pitchFamily="49" charset="-122"/>
              </a:rPr>
              <a:t>产业资本循环的两个前提条件</a:t>
            </a:r>
            <a:endParaRPr lang="zh-CN" altLang="en-US" sz="3600" b="1" dirty="0" smtClean="0">
              <a:effectLst/>
              <a:ea typeface="楷体_GB2312" pitchFamily="49" charset="-122"/>
            </a:endParaRPr>
          </a:p>
        </p:txBody>
      </p:sp>
      <p:sp>
        <p:nvSpPr>
          <p:cNvPr id="98307" name="Rectangle 3"/>
          <p:cNvSpPr>
            <a:spLocks noGrp="1" noChangeArrowheads="1"/>
          </p:cNvSpPr>
          <p:nvPr>
            <p:ph idx="1"/>
          </p:nvPr>
        </p:nvSpPr>
        <p:spPr>
          <a:xfrm>
            <a:off x="301625" y="1295400"/>
            <a:ext cx="8540750" cy="4803775"/>
          </a:xfrm>
        </p:spPr>
        <p:txBody>
          <a:bodyPr/>
          <a:lstStyle/>
          <a:p>
            <a:pPr eaLnBrk="1" hangingPunct="1"/>
            <a:r>
              <a:rPr lang="zh-CN" altLang="en-US" b="1" dirty="0" smtClean="0">
                <a:solidFill>
                  <a:srgbClr val="6600FF"/>
                </a:solidFill>
                <a:latin typeface="楷体" panose="02010609060101010101" pitchFamily="49" charset="-122"/>
                <a:ea typeface="楷体" panose="02010609060101010101" pitchFamily="49" charset="-122"/>
              </a:rPr>
              <a:t>条件：</a:t>
            </a:r>
            <a:r>
              <a:rPr lang="zh-CN" altLang="en-US" sz="2800" b="1" dirty="0" smtClean="0">
                <a:solidFill>
                  <a:srgbClr val="000000"/>
                </a:solidFill>
                <a:latin typeface="楷体" panose="02010609060101010101" pitchFamily="49" charset="-122"/>
                <a:ea typeface="楷体" panose="02010609060101010101" pitchFamily="49" charset="-122"/>
              </a:rPr>
              <a:t>产业资本循环在空间上的并存性和时间上的继起性。</a:t>
            </a:r>
            <a:endParaRPr lang="zh-CN" altLang="en-US" sz="2800" b="1" dirty="0" smtClean="0">
              <a:solidFill>
                <a:srgbClr val="000000"/>
              </a:solidFill>
              <a:latin typeface="楷体" panose="02010609060101010101" pitchFamily="49" charset="-122"/>
              <a:ea typeface="楷体" panose="02010609060101010101" pitchFamily="49" charset="-122"/>
            </a:endParaRPr>
          </a:p>
          <a:p>
            <a:pPr eaLnBrk="1" hangingPunct="1"/>
            <a:r>
              <a:rPr lang="zh-CN" altLang="en-US" b="1" dirty="0" smtClean="0">
                <a:solidFill>
                  <a:srgbClr val="6600FF"/>
                </a:solidFill>
                <a:latin typeface="楷体" panose="02010609060101010101" pitchFamily="49" charset="-122"/>
                <a:ea typeface="楷体" panose="02010609060101010101" pitchFamily="49" charset="-122"/>
              </a:rPr>
              <a:t>空间上的并存性：</a:t>
            </a:r>
            <a:r>
              <a:rPr lang="zh-CN" altLang="en-US" sz="2800" b="1" dirty="0" smtClean="0">
                <a:solidFill>
                  <a:srgbClr val="000000"/>
                </a:solidFill>
                <a:latin typeface="楷体" panose="02010609060101010101" pitchFamily="49" charset="-122"/>
                <a:ea typeface="楷体" panose="02010609060101010101" pitchFamily="49" charset="-122"/>
              </a:rPr>
              <a:t>指产业资本的三种循环形式要按一定比例在空间上并存。</a:t>
            </a:r>
            <a:endParaRPr lang="zh-CN" altLang="en-US" sz="2800" b="1" dirty="0" smtClean="0">
              <a:solidFill>
                <a:srgbClr val="000000"/>
              </a:solidFill>
              <a:latin typeface="楷体" panose="02010609060101010101" pitchFamily="49" charset="-122"/>
              <a:ea typeface="楷体" panose="02010609060101010101" pitchFamily="49" charset="-122"/>
            </a:endParaRPr>
          </a:p>
          <a:p>
            <a:pPr eaLnBrk="1" hangingPunct="1"/>
            <a:r>
              <a:rPr lang="zh-CN" altLang="en-US" b="1" dirty="0" smtClean="0">
                <a:solidFill>
                  <a:srgbClr val="6600FF"/>
                </a:solidFill>
                <a:latin typeface="楷体" panose="02010609060101010101" pitchFamily="49" charset="-122"/>
                <a:ea typeface="楷体" panose="02010609060101010101" pitchFamily="49" charset="-122"/>
              </a:rPr>
              <a:t>时间上的继起性：</a:t>
            </a:r>
            <a:r>
              <a:rPr lang="zh-CN" altLang="en-US" sz="2800" b="1" dirty="0" smtClean="0">
                <a:solidFill>
                  <a:srgbClr val="000000"/>
                </a:solidFill>
                <a:latin typeface="楷体" panose="02010609060101010101" pitchFamily="49" charset="-122"/>
                <a:ea typeface="楷体" panose="02010609060101010101" pitchFamily="49" charset="-122"/>
              </a:rPr>
              <a:t>指产业资本的各个部分要依次经过三个阶段的运动，在时间上相互继起。</a:t>
            </a:r>
            <a:endParaRPr lang="zh-CN" altLang="en-US" sz="2800" b="1" dirty="0" smtClean="0">
              <a:solidFill>
                <a:srgbClr val="000000"/>
              </a:solidFill>
              <a:latin typeface="楷体" panose="02010609060101010101" pitchFamily="49" charset="-122"/>
              <a:ea typeface="楷体" panose="02010609060101010101" pitchFamily="49" charset="-122"/>
            </a:endParaRPr>
          </a:p>
        </p:txBody>
      </p:sp>
      <p:sp>
        <p:nvSpPr>
          <p:cNvPr id="4" name="矩形 3"/>
          <p:cNvSpPr/>
          <p:nvPr/>
        </p:nvSpPr>
        <p:spPr>
          <a:xfrm>
            <a:off x="642910" y="4572008"/>
            <a:ext cx="8119530" cy="954107"/>
          </a:xfrm>
          <a:prstGeom prst="rect">
            <a:avLst/>
          </a:prstGeom>
        </p:spPr>
        <p:txBody>
          <a:bodyPr wrap="none">
            <a:spAutoFit/>
          </a:bodyPr>
          <a:lstStyle/>
          <a:p>
            <a:pPr fontAlgn="auto">
              <a:spcAft>
                <a:spcPts val="0"/>
              </a:spcAft>
              <a:buFontTx/>
              <a:buNone/>
            </a:pPr>
            <a:r>
              <a:rPr lang="zh-CN" altLang="en-US" sz="2800" b="1" dirty="0">
                <a:solidFill>
                  <a:srgbClr val="000000"/>
                </a:solidFill>
                <a:latin typeface="楷体" panose="02010609060101010101" pitchFamily="49" charset="-122"/>
                <a:ea typeface="楷体" panose="02010609060101010101" pitchFamily="49" charset="-122"/>
              </a:rPr>
              <a:t>产业资本的连续循环是</a:t>
            </a:r>
            <a:r>
              <a:rPr lang="zh-CN" altLang="en-US" sz="2800" b="1" dirty="0">
                <a:solidFill>
                  <a:srgbClr val="FF0000"/>
                </a:solidFill>
                <a:latin typeface="楷体" panose="02010609060101010101" pitchFamily="49" charset="-122"/>
                <a:ea typeface="楷体" panose="02010609060101010101" pitchFamily="49" charset="-122"/>
              </a:rPr>
              <a:t>流通过程和生产过程</a:t>
            </a:r>
            <a:r>
              <a:rPr lang="zh-CN" altLang="en-US" sz="2800" b="1" dirty="0">
                <a:solidFill>
                  <a:srgbClr val="000000"/>
                </a:solidFill>
                <a:latin typeface="楷体" panose="02010609060101010101" pitchFamily="49" charset="-122"/>
                <a:ea typeface="楷体" panose="02010609060101010101" pitchFamily="49" charset="-122"/>
              </a:rPr>
              <a:t>的统一</a:t>
            </a:r>
            <a:endParaRPr lang="en-US" altLang="zh-CN" sz="2800" b="1" dirty="0">
              <a:solidFill>
                <a:srgbClr val="000000"/>
              </a:solidFill>
              <a:latin typeface="楷体" panose="02010609060101010101" pitchFamily="49" charset="-122"/>
              <a:ea typeface="楷体" panose="02010609060101010101" pitchFamily="49" charset="-122"/>
            </a:endParaRPr>
          </a:p>
          <a:p>
            <a:pPr fontAlgn="auto">
              <a:spcAft>
                <a:spcPts val="0"/>
              </a:spcAft>
              <a:buFontTx/>
              <a:buNone/>
            </a:pPr>
            <a:r>
              <a:rPr lang="zh-CN" altLang="en-US" sz="2800" b="1" dirty="0">
                <a:solidFill>
                  <a:srgbClr val="000000"/>
                </a:solidFill>
                <a:latin typeface="楷体" panose="02010609060101010101" pitchFamily="49" charset="-122"/>
                <a:ea typeface="楷体" panose="02010609060101010101" pitchFamily="49" charset="-122"/>
              </a:rPr>
              <a:t>也是产业资本</a:t>
            </a:r>
            <a:r>
              <a:rPr lang="zh-CN" altLang="en-US" sz="2800" b="1" dirty="0">
                <a:solidFill>
                  <a:srgbClr val="FF0000"/>
                </a:solidFill>
                <a:latin typeface="楷体" panose="02010609060101010101" pitchFamily="49" charset="-122"/>
                <a:ea typeface="楷体" panose="02010609060101010101" pitchFamily="49" charset="-122"/>
              </a:rPr>
              <a:t>三种职能形式循环</a:t>
            </a:r>
            <a:r>
              <a:rPr lang="zh-CN" altLang="en-US" sz="2800" b="1" dirty="0">
                <a:solidFill>
                  <a:srgbClr val="000000"/>
                </a:solidFill>
                <a:latin typeface="楷体" panose="02010609060101010101" pitchFamily="49" charset="-122"/>
                <a:ea typeface="楷体" panose="02010609060101010101" pitchFamily="49" charset="-122"/>
              </a:rPr>
              <a:t>的统一。</a:t>
            </a:r>
            <a:endParaRPr lang="en-US" altLang="zh-CN" sz="2800" b="1" dirty="0">
              <a:solidFill>
                <a:srgbClr val="00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381000" y="228600"/>
            <a:ext cx="7848600" cy="641350"/>
          </a:xfrm>
          <a:prstGeom prst="rect">
            <a:avLst/>
          </a:prstGeom>
          <a:noFill/>
          <a:ln w="9525">
            <a:noFill/>
            <a:miter lim="800000"/>
          </a:ln>
        </p:spPr>
        <p:txBody>
          <a:bodyPr>
            <a:spAutoFit/>
          </a:bodyPr>
          <a:lstStyle/>
          <a:p>
            <a:pPr algn="just" eaLnBrk="0" hangingPunct="0">
              <a:tabLst>
                <a:tab pos="333375" algn="l"/>
              </a:tabLst>
            </a:pPr>
            <a:r>
              <a:rPr lang="zh-CN" altLang="en-US" sz="3600" b="1" i="1">
                <a:solidFill>
                  <a:srgbClr val="0000FF"/>
                </a:solidFill>
                <a:latin typeface="Times New Roman" panose="02020603050405020304" pitchFamily="18" charset="0"/>
                <a:ea typeface="楷体_GB2312" pitchFamily="49" charset="-122"/>
              </a:rPr>
              <a:t>如图所示：</a:t>
            </a:r>
            <a:endParaRPr lang="zh-CN" altLang="en-US" sz="3600" b="1">
              <a:solidFill>
                <a:srgbClr val="0000FF"/>
              </a:solidFill>
              <a:latin typeface="Times New Roman" panose="02020603050405020304" pitchFamily="18" charset="0"/>
              <a:ea typeface="楷体_GB2312" pitchFamily="49" charset="-122"/>
            </a:endParaRPr>
          </a:p>
        </p:txBody>
      </p:sp>
      <p:sp>
        <p:nvSpPr>
          <p:cNvPr id="99331" name="Text Box 3"/>
          <p:cNvSpPr txBox="1">
            <a:spLocks noChangeArrowheads="1"/>
          </p:cNvSpPr>
          <p:nvPr/>
        </p:nvSpPr>
        <p:spPr bwMode="auto">
          <a:xfrm>
            <a:off x="0" y="0"/>
            <a:ext cx="9144000" cy="579438"/>
          </a:xfrm>
          <a:prstGeom prst="rect">
            <a:avLst/>
          </a:prstGeom>
          <a:noFill/>
          <a:ln w="9525">
            <a:noFill/>
            <a:miter lim="800000"/>
          </a:ln>
        </p:spPr>
        <p:txBody>
          <a:bodyPr>
            <a:spAutoFit/>
          </a:bodyPr>
          <a:lstStyle/>
          <a:p>
            <a:pPr eaLnBrk="0" hangingPunct="0">
              <a:spcBef>
                <a:spcPct val="50000"/>
              </a:spcBef>
            </a:pPr>
            <a:r>
              <a:rPr lang="zh-CN" altLang="zh-CN" sz="3200" b="1">
                <a:latin typeface="Times New Roman" panose="02020603050405020304" pitchFamily="18" charset="0"/>
              </a:rPr>
              <a:t>  </a:t>
            </a:r>
            <a:endParaRPr lang="zh-CN" altLang="zh-CN" sz="3200" b="1">
              <a:solidFill>
                <a:schemeClr val="accent1"/>
              </a:solidFill>
              <a:latin typeface="Times New Roman" panose="02020603050405020304" pitchFamily="18" charset="0"/>
            </a:endParaRPr>
          </a:p>
        </p:txBody>
      </p:sp>
      <p:sp>
        <p:nvSpPr>
          <p:cNvPr id="99332" name="Text Box 4"/>
          <p:cNvSpPr txBox="1">
            <a:spLocks noChangeArrowheads="1"/>
          </p:cNvSpPr>
          <p:nvPr/>
        </p:nvSpPr>
        <p:spPr bwMode="auto">
          <a:xfrm>
            <a:off x="228600" y="381000"/>
            <a:ext cx="8382000" cy="457200"/>
          </a:xfrm>
          <a:prstGeom prst="rect">
            <a:avLst/>
          </a:prstGeom>
          <a:noFill/>
          <a:ln w="9525">
            <a:noFill/>
            <a:miter lim="800000"/>
          </a:ln>
        </p:spPr>
        <p:txBody>
          <a:bodyPr>
            <a:spAutoFit/>
          </a:bodyPr>
          <a:lstStyle/>
          <a:p>
            <a:pPr eaLnBrk="0" hangingPunct="0">
              <a:spcBef>
                <a:spcPct val="50000"/>
              </a:spcBef>
            </a:pPr>
            <a:endParaRPr lang="zh-CN" altLang="zh-CN" sz="2400" b="1">
              <a:latin typeface="Times New Roman" panose="02020603050405020304" pitchFamily="18" charset="0"/>
            </a:endParaRPr>
          </a:p>
        </p:txBody>
      </p:sp>
      <p:sp>
        <p:nvSpPr>
          <p:cNvPr id="99333" name="Text Box 5"/>
          <p:cNvSpPr txBox="1">
            <a:spLocks noChangeArrowheads="1"/>
          </p:cNvSpPr>
          <p:nvPr/>
        </p:nvSpPr>
        <p:spPr bwMode="auto">
          <a:xfrm>
            <a:off x="152400" y="228600"/>
            <a:ext cx="8991600" cy="519113"/>
          </a:xfrm>
          <a:prstGeom prst="rect">
            <a:avLst/>
          </a:prstGeom>
          <a:noFill/>
          <a:ln w="9525">
            <a:noFill/>
            <a:miter lim="800000"/>
          </a:ln>
        </p:spPr>
        <p:txBody>
          <a:bodyPr>
            <a:spAutoFit/>
          </a:bodyPr>
          <a:lstStyle/>
          <a:p>
            <a:pPr algn="just" eaLnBrk="0" hangingPunct="0"/>
            <a:endParaRPr lang="zh-CN" altLang="zh-CN" sz="2800" b="1">
              <a:solidFill>
                <a:srgbClr val="FFFF00"/>
              </a:solidFill>
              <a:latin typeface="Times New Roman" panose="02020603050405020304" pitchFamily="18" charset="0"/>
            </a:endParaRPr>
          </a:p>
        </p:txBody>
      </p:sp>
      <p:graphicFrame>
        <p:nvGraphicFramePr>
          <p:cNvPr id="37894" name="Group 6"/>
          <p:cNvGraphicFramePr>
            <a:graphicFrameLocks noGrp="1"/>
          </p:cNvGraphicFramePr>
          <p:nvPr/>
        </p:nvGraphicFramePr>
        <p:xfrm>
          <a:off x="152400" y="1066800"/>
          <a:ext cx="8839200" cy="5276850"/>
        </p:xfrm>
        <a:graphic>
          <a:graphicData uri="http://schemas.openxmlformats.org/drawingml/2006/table">
            <a:tbl>
              <a:tblPr/>
              <a:tblGrid>
                <a:gridCol w="1219200"/>
                <a:gridCol w="2590800"/>
                <a:gridCol w="1290638"/>
                <a:gridCol w="1147762"/>
                <a:gridCol w="2590800"/>
              </a:tblGrid>
              <a:tr h="92068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过程</a:t>
                      </a:r>
                      <a:endParaRPr kumimoji="0" lang="zh-CN" sz="2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endParaRPr>
                    </a:p>
                  </a:txBody>
                  <a:tcPr marT="45717" marB="45717" horzOverflow="overflow">
                    <a:lnL w="28575" cap="flat" cmpd="tri" algn="ctr">
                      <a:solidFill>
                        <a:schemeClr val="tx1"/>
                      </a:solidFill>
                      <a:prstDash val="solid"/>
                      <a:round/>
                      <a:headEnd type="none" w="med" len="med"/>
                      <a:tailEnd type="none" w="med" len="med"/>
                    </a:lnL>
                    <a:lnR w="12700" cap="flat" cmpd="tri" algn="ctr">
                      <a:solidFill>
                        <a:schemeClr val="tx1"/>
                      </a:solidFill>
                      <a:prstDash val="solid"/>
                      <a:round/>
                      <a:headEnd type="none" w="med" len="med"/>
                      <a:tailEnd type="none" w="med" len="med"/>
                    </a:lnR>
                    <a:lnT w="28575" cap="flat" cmpd="tri" algn="ctr">
                      <a:solidFill>
                        <a:schemeClr val="tx1"/>
                      </a:solidFill>
                      <a:prstDash val="solid"/>
                      <a:round/>
                      <a:headEnd type="none" w="med" len="med"/>
                      <a:tailEnd type="none" w="med" len="med"/>
                    </a:lnT>
                    <a:lnB w="12700" cap="flat" cmpd="tri"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zh-CN" sz="28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rPr>
                        <a:t>G—W</a:t>
                      </a:r>
                      <a:endParaRPr kumimoji="0" lang="zh-CN" altLang="zh-CN" sz="28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endParaRPr>
                    </a:p>
                  </a:txBody>
                  <a:tcPr marT="45717" marB="45717" horzOverflow="overflow">
                    <a:lnL w="12700" cap="flat" cmpd="tri" algn="ctr">
                      <a:solidFill>
                        <a:schemeClr val="tx1"/>
                      </a:solidFill>
                      <a:prstDash val="solid"/>
                      <a:round/>
                      <a:headEnd type="none" w="med" len="med"/>
                      <a:tailEnd type="none" w="med" len="med"/>
                    </a:lnL>
                    <a:lnR w="12700" cap="flat" cmpd="tri" algn="ctr">
                      <a:solidFill>
                        <a:schemeClr val="tx1"/>
                      </a:solidFill>
                      <a:prstDash val="solid"/>
                      <a:round/>
                      <a:headEnd type="none" w="med" len="med"/>
                      <a:tailEnd type="none" w="med" len="med"/>
                    </a:lnR>
                    <a:lnT w="28575" cap="flat" cmpd="tri" algn="ctr">
                      <a:solidFill>
                        <a:schemeClr val="tx1"/>
                      </a:solidFill>
                      <a:prstDash val="solid"/>
                      <a:round/>
                      <a:headEnd type="none" w="med" len="med"/>
                      <a:tailEnd type="none" w="med" len="med"/>
                    </a:lnT>
                    <a:lnB w="12700" cap="flat" cmpd="tri"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zh-CN" sz="28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rPr>
                        <a:t>…    P…</a:t>
                      </a:r>
                      <a:endParaRPr kumimoji="0" lang="zh-CN" altLang="zh-CN" sz="28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endParaRPr>
                    </a:p>
                  </a:txBody>
                  <a:tcPr marT="45717" marB="45717" horzOverflow="overflow">
                    <a:lnL w="12700" cap="flat" cmpd="tri" algn="ctr">
                      <a:solidFill>
                        <a:schemeClr val="tx1"/>
                      </a:solidFill>
                      <a:prstDash val="solid"/>
                      <a:round/>
                      <a:headEnd type="none" w="med" len="med"/>
                      <a:tailEnd type="none" w="med" len="med"/>
                    </a:lnL>
                    <a:lnR w="12700" cap="flat" cmpd="tri" algn="ctr">
                      <a:solidFill>
                        <a:schemeClr val="tx1"/>
                      </a:solidFill>
                      <a:prstDash val="solid"/>
                      <a:round/>
                      <a:headEnd type="none" w="med" len="med"/>
                      <a:tailEnd type="none" w="med" len="med"/>
                    </a:lnR>
                    <a:lnT w="28575" cap="flat" cmpd="tri" algn="ctr">
                      <a:solidFill>
                        <a:schemeClr val="tx1"/>
                      </a:solidFill>
                      <a:prstDash val="solid"/>
                      <a:round/>
                      <a:headEnd type="none" w="med" len="med"/>
                      <a:tailEnd type="none" w="med" len="med"/>
                    </a:lnT>
                    <a:lnB w="12700" cap="flat" cmpd="tri" algn="ctr">
                      <a:solidFill>
                        <a:schemeClr val="tx1"/>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zh-CN" sz="28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rPr>
                        <a:t>W`—G`</a:t>
                      </a:r>
                      <a:endParaRPr kumimoji="0" lang="zh-CN" altLang="zh-CN" sz="28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endParaRPr>
                    </a:p>
                  </a:txBody>
                  <a:tcPr marT="45717" marB="45717" horzOverflow="overflow">
                    <a:lnL w="12700" cap="flat" cmpd="tri" algn="ctr">
                      <a:solidFill>
                        <a:schemeClr val="tx1"/>
                      </a:solidFill>
                      <a:prstDash val="solid"/>
                      <a:round/>
                      <a:headEnd type="none" w="med" len="med"/>
                      <a:tailEnd type="none" w="med" len="med"/>
                    </a:lnL>
                    <a:lnR w="28575" cap="flat" cmpd="tri" algn="ctr">
                      <a:solidFill>
                        <a:schemeClr val="tx1"/>
                      </a:solidFill>
                      <a:prstDash val="solid"/>
                      <a:round/>
                      <a:headEnd type="none" w="med" len="med"/>
                      <a:tailEnd type="none" w="med" len="med"/>
                    </a:lnR>
                    <a:lnT w="28575" cap="flat" cmpd="tri" algn="ctr">
                      <a:solidFill>
                        <a:schemeClr val="tx1"/>
                      </a:solidFill>
                      <a:prstDash val="solid"/>
                      <a:round/>
                      <a:headEnd type="none" w="med" len="med"/>
                      <a:tailEnd type="none" w="med" len="med"/>
                    </a:lnT>
                    <a:lnB w="12700" cap="flat" cmpd="tri" algn="ctr">
                      <a:solidFill>
                        <a:schemeClr val="tx1"/>
                      </a:solidFill>
                      <a:prstDash val="solid"/>
                      <a:round/>
                      <a:headEnd type="none" w="med" len="med"/>
                      <a:tailEnd type="none" w="med" len="med"/>
                    </a:lnB>
                    <a:lnTlToBr>
                      <a:noFill/>
                    </a:lnTlToBr>
                    <a:lnBlToTr>
                      <a:noFill/>
                    </a:lnBlToTr>
                    <a:noFill/>
                  </a:tcPr>
                </a:tc>
              </a:tr>
              <a:tr h="90798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smtClean="0">
                          <a:ln>
                            <a:noFill/>
                          </a:ln>
                          <a:solidFill>
                            <a:srgbClr val="0000FF"/>
                          </a:solidFill>
                          <a:effectLst/>
                          <a:latin typeface="楷体" panose="02010609060101010101" pitchFamily="49" charset="-122"/>
                          <a:ea typeface="楷体" panose="02010609060101010101" pitchFamily="49" charset="-122"/>
                        </a:rPr>
                        <a:t>阶段</a:t>
                      </a:r>
                      <a:endParaRPr kumimoji="0" lang="zh-CN" sz="2800" b="1" i="0" u="none" strike="noStrike" cap="none" normalizeH="0" baseline="0" smtClean="0">
                        <a:ln>
                          <a:noFill/>
                        </a:ln>
                        <a:solidFill>
                          <a:srgbClr val="0000FF"/>
                        </a:solidFill>
                        <a:effectLst/>
                        <a:latin typeface="楷体" panose="02010609060101010101" pitchFamily="49" charset="-122"/>
                        <a:ea typeface="楷体" panose="02010609060101010101" pitchFamily="49" charset="-122"/>
                      </a:endParaRPr>
                    </a:p>
                  </a:txBody>
                  <a:tcPr marT="45717" marB="45717" horzOverflow="overflow">
                    <a:lnL w="28575" cap="flat" cmpd="tri" algn="ctr">
                      <a:solidFill>
                        <a:schemeClr val="tx1"/>
                      </a:solidFill>
                      <a:prstDash val="solid"/>
                      <a:round/>
                      <a:headEnd type="none" w="med" len="med"/>
                      <a:tailEnd type="none" w="med" len="med"/>
                    </a:lnL>
                    <a:lnR w="12700" cap="flat" cmpd="tri" algn="ctr">
                      <a:solidFill>
                        <a:schemeClr val="tx1"/>
                      </a:solidFill>
                      <a:prstDash val="solid"/>
                      <a:round/>
                      <a:headEnd type="none" w="med" len="med"/>
                      <a:tailEnd type="none" w="med" len="med"/>
                    </a:lnR>
                    <a:lnT w="12700" cap="flat" cmpd="tri" algn="ctr">
                      <a:solidFill>
                        <a:schemeClr val="tx1"/>
                      </a:solidFill>
                      <a:prstDash val="solid"/>
                      <a:round/>
                      <a:headEnd type="none" w="med" len="med"/>
                      <a:tailEnd type="none" w="med" len="med"/>
                    </a:lnT>
                    <a:lnB w="12700" cap="flat" cmpd="tri"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rPr>
                        <a:t>购买阶段</a:t>
                      </a:r>
                      <a:endParaRPr kumimoji="0" lang="zh-CN" sz="28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endParaRPr>
                    </a:p>
                  </a:txBody>
                  <a:tcPr marT="45717" marB="45717" horzOverflow="overflow">
                    <a:lnL w="12700" cap="flat" cmpd="tri" algn="ctr">
                      <a:solidFill>
                        <a:schemeClr val="tx1"/>
                      </a:solidFill>
                      <a:prstDash val="solid"/>
                      <a:round/>
                      <a:headEnd type="none" w="med" len="med"/>
                      <a:tailEnd type="none" w="med" len="med"/>
                    </a:lnL>
                    <a:lnR w="12700" cap="flat" cmpd="tri" algn="ctr">
                      <a:solidFill>
                        <a:schemeClr val="tx1"/>
                      </a:solidFill>
                      <a:prstDash val="solid"/>
                      <a:round/>
                      <a:headEnd type="none" w="med" len="med"/>
                      <a:tailEnd type="none" w="med" len="med"/>
                    </a:lnR>
                    <a:lnT w="12700" cap="flat" cmpd="tri" algn="ctr">
                      <a:solidFill>
                        <a:schemeClr val="tx1"/>
                      </a:solidFill>
                      <a:prstDash val="solid"/>
                      <a:round/>
                      <a:headEnd type="none" w="med" len="med"/>
                      <a:tailEnd type="none" w="med" len="med"/>
                    </a:lnT>
                    <a:lnB w="12700" cap="flat" cmpd="tri"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rPr>
                        <a:t>生产阶段</a:t>
                      </a:r>
                      <a:endParaRPr kumimoji="0" lang="zh-CN" sz="28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endParaRPr>
                    </a:p>
                  </a:txBody>
                  <a:tcPr marT="45717" marB="45717" horzOverflow="overflow">
                    <a:lnL w="12700" cap="flat" cmpd="tri" algn="ctr">
                      <a:solidFill>
                        <a:schemeClr val="tx1"/>
                      </a:solidFill>
                      <a:prstDash val="solid"/>
                      <a:round/>
                      <a:headEnd type="none" w="med" len="med"/>
                      <a:tailEnd type="none" w="med" len="med"/>
                    </a:lnL>
                    <a:lnR w="12700" cap="flat" cmpd="tri" algn="ctr">
                      <a:solidFill>
                        <a:schemeClr val="tx1"/>
                      </a:solidFill>
                      <a:prstDash val="solid"/>
                      <a:round/>
                      <a:headEnd type="none" w="med" len="med"/>
                      <a:tailEnd type="none" w="med" len="med"/>
                    </a:lnR>
                    <a:lnT w="12700" cap="flat" cmpd="tri" algn="ctr">
                      <a:solidFill>
                        <a:schemeClr val="tx1"/>
                      </a:solidFill>
                      <a:prstDash val="solid"/>
                      <a:round/>
                      <a:headEnd type="none" w="med" len="med"/>
                      <a:tailEnd type="none" w="med" len="med"/>
                    </a:lnT>
                    <a:lnB w="12700" cap="flat" cmpd="tri" algn="ctr">
                      <a:solidFill>
                        <a:schemeClr val="tx1"/>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rPr>
                        <a:t>售卖阶段</a:t>
                      </a:r>
                      <a:endParaRPr kumimoji="0" lang="zh-CN" sz="28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endParaRPr>
                    </a:p>
                  </a:txBody>
                  <a:tcPr marT="45717" marB="45717" horzOverflow="overflow">
                    <a:lnL w="12700" cap="flat" cmpd="tri" algn="ctr">
                      <a:solidFill>
                        <a:schemeClr val="tx1"/>
                      </a:solidFill>
                      <a:prstDash val="solid"/>
                      <a:round/>
                      <a:headEnd type="none" w="med" len="med"/>
                      <a:tailEnd type="none" w="med" len="med"/>
                    </a:lnL>
                    <a:lnR w="28575" cap="flat" cmpd="tri" algn="ctr">
                      <a:solidFill>
                        <a:schemeClr val="tx1"/>
                      </a:solidFill>
                      <a:prstDash val="solid"/>
                      <a:round/>
                      <a:headEnd type="none" w="med" len="med"/>
                      <a:tailEnd type="none" w="med" len="med"/>
                    </a:lnR>
                    <a:lnT w="12700" cap="flat" cmpd="tri" algn="ctr">
                      <a:solidFill>
                        <a:schemeClr val="tx1"/>
                      </a:solidFill>
                      <a:prstDash val="solid"/>
                      <a:round/>
                      <a:headEnd type="none" w="med" len="med"/>
                      <a:tailEnd type="none" w="med" len="med"/>
                    </a:lnT>
                    <a:lnB w="12700" cap="flat" cmpd="tri" algn="ctr">
                      <a:solidFill>
                        <a:schemeClr val="tx1"/>
                      </a:solidFill>
                      <a:prstDash val="solid"/>
                      <a:round/>
                      <a:headEnd type="none" w="med" len="med"/>
                      <a:tailEnd type="none" w="med" len="med"/>
                    </a:lnB>
                    <a:lnTlToBr>
                      <a:noFill/>
                    </a:lnTlToBr>
                    <a:lnBlToTr>
                      <a:noFill/>
                    </a:lnBlToTr>
                    <a:noFill/>
                  </a:tcPr>
                </a:tc>
              </a:tr>
              <a:tr h="944872">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smtClean="0">
                          <a:ln>
                            <a:noFill/>
                          </a:ln>
                          <a:solidFill>
                            <a:srgbClr val="0000FF"/>
                          </a:solidFill>
                          <a:effectLst/>
                          <a:latin typeface="楷体" panose="02010609060101010101" pitchFamily="49" charset="-122"/>
                          <a:ea typeface="楷体" panose="02010609060101010101" pitchFamily="49" charset="-122"/>
                        </a:rPr>
                        <a:t>职能形式</a:t>
                      </a:r>
                      <a:endParaRPr kumimoji="0" lang="zh-CN" sz="2800" b="1" i="0" u="none" strike="noStrike" cap="none" normalizeH="0" baseline="0" smtClean="0">
                        <a:ln>
                          <a:noFill/>
                        </a:ln>
                        <a:solidFill>
                          <a:srgbClr val="0000FF"/>
                        </a:solidFill>
                        <a:effectLst/>
                        <a:latin typeface="楷体" panose="02010609060101010101" pitchFamily="49" charset="-122"/>
                        <a:ea typeface="楷体" panose="02010609060101010101" pitchFamily="49" charset="-122"/>
                      </a:endParaRPr>
                    </a:p>
                  </a:txBody>
                  <a:tcPr marT="45717" marB="45717" horzOverflow="overflow">
                    <a:lnL w="28575" cap="flat" cmpd="tri" algn="ctr">
                      <a:solidFill>
                        <a:schemeClr val="tx1"/>
                      </a:solidFill>
                      <a:prstDash val="solid"/>
                      <a:round/>
                      <a:headEnd type="none" w="med" len="med"/>
                      <a:tailEnd type="none" w="med" len="med"/>
                    </a:lnL>
                    <a:lnR w="12700" cap="flat" cmpd="tri" algn="ctr">
                      <a:solidFill>
                        <a:schemeClr val="tx1"/>
                      </a:solidFill>
                      <a:prstDash val="solid"/>
                      <a:round/>
                      <a:headEnd type="none" w="med" len="med"/>
                      <a:tailEnd type="none" w="med" len="med"/>
                    </a:lnR>
                    <a:lnT w="12700" cap="flat" cmpd="tri" algn="ctr">
                      <a:solidFill>
                        <a:schemeClr val="tx1"/>
                      </a:solidFill>
                      <a:prstDash val="solid"/>
                      <a:round/>
                      <a:headEnd type="none" w="med" len="med"/>
                      <a:tailEnd type="none" w="med" len="med"/>
                    </a:lnT>
                    <a:lnB w="12700" cap="flat" cmpd="tri"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rPr>
                        <a:t>货币资本</a:t>
                      </a:r>
                      <a:endParaRPr kumimoji="0" lang="zh-CN" sz="28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endParaRPr>
                    </a:p>
                  </a:txBody>
                  <a:tcPr marT="45717" marB="45717" horzOverflow="overflow">
                    <a:lnL w="12700" cap="flat" cmpd="tri" algn="ctr">
                      <a:solidFill>
                        <a:schemeClr val="tx1"/>
                      </a:solidFill>
                      <a:prstDash val="solid"/>
                      <a:round/>
                      <a:headEnd type="none" w="med" len="med"/>
                      <a:tailEnd type="none" w="med" len="med"/>
                    </a:lnL>
                    <a:lnR w="12700" cap="flat" cmpd="tri" algn="ctr">
                      <a:solidFill>
                        <a:schemeClr val="tx1"/>
                      </a:solidFill>
                      <a:prstDash val="solid"/>
                      <a:round/>
                      <a:headEnd type="none" w="med" len="med"/>
                      <a:tailEnd type="none" w="med" len="med"/>
                    </a:lnR>
                    <a:lnT w="12700" cap="flat" cmpd="tri" algn="ctr">
                      <a:solidFill>
                        <a:schemeClr val="tx1"/>
                      </a:solidFill>
                      <a:prstDash val="solid"/>
                      <a:round/>
                      <a:headEnd type="none" w="med" len="med"/>
                      <a:tailEnd type="none" w="med" len="med"/>
                    </a:lnT>
                    <a:lnB w="12700" cap="flat" cmpd="tri"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rPr>
                        <a:t>生产资本</a:t>
                      </a:r>
                      <a:endParaRPr kumimoji="0" lang="zh-CN" sz="28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endParaRPr>
                    </a:p>
                  </a:txBody>
                  <a:tcPr marT="45717" marB="45717" horzOverflow="overflow">
                    <a:lnL w="12700" cap="flat" cmpd="tri" algn="ctr">
                      <a:solidFill>
                        <a:schemeClr val="tx1"/>
                      </a:solidFill>
                      <a:prstDash val="solid"/>
                      <a:round/>
                      <a:headEnd type="none" w="med" len="med"/>
                      <a:tailEnd type="none" w="med" len="med"/>
                    </a:lnL>
                    <a:lnR w="12700" cap="flat" cmpd="tri" algn="ctr">
                      <a:solidFill>
                        <a:schemeClr val="tx1"/>
                      </a:solidFill>
                      <a:prstDash val="solid"/>
                      <a:round/>
                      <a:headEnd type="none" w="med" len="med"/>
                      <a:tailEnd type="none" w="med" len="med"/>
                    </a:lnR>
                    <a:lnT w="12700" cap="flat" cmpd="tri" algn="ctr">
                      <a:solidFill>
                        <a:schemeClr val="tx1"/>
                      </a:solidFill>
                      <a:prstDash val="solid"/>
                      <a:round/>
                      <a:headEnd type="none" w="med" len="med"/>
                      <a:tailEnd type="none" w="med" len="med"/>
                    </a:lnT>
                    <a:lnB w="12700" cap="flat" cmpd="tri" algn="ctr">
                      <a:solidFill>
                        <a:schemeClr val="tx1"/>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rPr>
                        <a:t>商品资本 </a:t>
                      </a:r>
                      <a:endParaRPr kumimoji="0" lang="zh-CN" sz="28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endParaRPr>
                    </a:p>
                  </a:txBody>
                  <a:tcPr marT="45717" marB="45717" horzOverflow="overflow">
                    <a:lnL w="12700" cap="flat" cmpd="tri" algn="ctr">
                      <a:solidFill>
                        <a:schemeClr val="tx1"/>
                      </a:solidFill>
                      <a:prstDash val="solid"/>
                      <a:round/>
                      <a:headEnd type="none" w="med" len="med"/>
                      <a:tailEnd type="none" w="med" len="med"/>
                    </a:lnL>
                    <a:lnR w="28575" cap="flat" cmpd="tri" algn="ctr">
                      <a:solidFill>
                        <a:schemeClr val="tx1"/>
                      </a:solidFill>
                      <a:prstDash val="solid"/>
                      <a:round/>
                      <a:headEnd type="none" w="med" len="med"/>
                      <a:tailEnd type="none" w="med" len="med"/>
                    </a:lnR>
                    <a:lnT w="12700" cap="flat" cmpd="tri" algn="ctr">
                      <a:solidFill>
                        <a:schemeClr val="tx1"/>
                      </a:solidFill>
                      <a:prstDash val="solid"/>
                      <a:round/>
                      <a:headEnd type="none" w="med" len="med"/>
                      <a:tailEnd type="none" w="med" len="med"/>
                    </a:lnT>
                    <a:lnB w="12700" cap="flat" cmpd="tri" algn="ctr">
                      <a:solidFill>
                        <a:schemeClr val="tx1"/>
                      </a:solidFill>
                      <a:prstDash val="solid"/>
                      <a:round/>
                      <a:headEnd type="none" w="med" len="med"/>
                      <a:tailEnd type="none" w="med" len="med"/>
                    </a:lnB>
                    <a:lnTlToBr>
                      <a:noFill/>
                    </a:lnTlToBr>
                    <a:lnBlToTr>
                      <a:noFill/>
                    </a:lnBlToTr>
                    <a:noFill/>
                  </a:tcPr>
                </a:tc>
              </a:tr>
              <a:tr h="158262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smtClean="0">
                          <a:ln>
                            <a:noFill/>
                          </a:ln>
                          <a:solidFill>
                            <a:srgbClr val="0000FF"/>
                          </a:solidFill>
                          <a:effectLst/>
                          <a:latin typeface="楷体" panose="02010609060101010101" pitchFamily="49" charset="-122"/>
                          <a:ea typeface="楷体" panose="02010609060101010101" pitchFamily="49" charset="-122"/>
                        </a:rPr>
                        <a:t>职能</a:t>
                      </a:r>
                      <a:endParaRPr kumimoji="0" lang="zh-CN" sz="2800" b="1" i="0" u="none" strike="noStrike" cap="none" normalizeH="0" baseline="0" smtClean="0">
                        <a:ln>
                          <a:noFill/>
                        </a:ln>
                        <a:solidFill>
                          <a:srgbClr val="0000FF"/>
                        </a:solidFill>
                        <a:effectLst/>
                        <a:latin typeface="楷体" panose="02010609060101010101" pitchFamily="49" charset="-122"/>
                        <a:ea typeface="楷体" panose="02010609060101010101" pitchFamily="49" charset="-122"/>
                      </a:endParaRPr>
                    </a:p>
                  </a:txBody>
                  <a:tcPr marT="45717" marB="45717" horzOverflow="overflow">
                    <a:lnL w="28575" cap="flat" cmpd="tri" algn="ctr">
                      <a:solidFill>
                        <a:schemeClr val="tx1"/>
                      </a:solidFill>
                      <a:prstDash val="solid"/>
                      <a:round/>
                      <a:headEnd type="none" w="med" len="med"/>
                      <a:tailEnd type="none" w="med" len="med"/>
                    </a:lnL>
                    <a:lnR w="12700" cap="flat" cmpd="tri" algn="ctr">
                      <a:solidFill>
                        <a:schemeClr val="tx1"/>
                      </a:solidFill>
                      <a:prstDash val="solid"/>
                      <a:round/>
                      <a:headEnd type="none" w="med" len="med"/>
                      <a:tailEnd type="none" w="med" len="med"/>
                    </a:lnR>
                    <a:lnT w="12700" cap="flat" cmpd="tri" algn="ctr">
                      <a:solidFill>
                        <a:schemeClr val="tx1"/>
                      </a:solidFill>
                      <a:prstDash val="solid"/>
                      <a:round/>
                      <a:headEnd type="none" w="med" len="med"/>
                      <a:tailEnd type="none" w="med" len="med"/>
                    </a:lnT>
                    <a:lnB w="12700" cap="flat" cmpd="tri"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rPr>
                        <a:t>生产剩余价值做准备</a:t>
                      </a:r>
                      <a:endParaRPr kumimoji="0" lang="zh-CN" sz="28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endParaRPr>
                    </a:p>
                  </a:txBody>
                  <a:tcPr marT="45717" marB="45717" horzOverflow="overflow">
                    <a:lnL w="12700" cap="flat" cmpd="tri" algn="ctr">
                      <a:solidFill>
                        <a:schemeClr val="tx1"/>
                      </a:solidFill>
                      <a:prstDash val="solid"/>
                      <a:round/>
                      <a:headEnd type="none" w="med" len="med"/>
                      <a:tailEnd type="none" w="med" len="med"/>
                    </a:lnL>
                    <a:lnR w="12700" cap="flat" cmpd="tri" algn="ctr">
                      <a:solidFill>
                        <a:schemeClr val="tx1"/>
                      </a:solidFill>
                      <a:prstDash val="solid"/>
                      <a:round/>
                      <a:headEnd type="none" w="med" len="med"/>
                      <a:tailEnd type="none" w="med" len="med"/>
                    </a:lnR>
                    <a:lnT w="12700" cap="flat" cmpd="tri" algn="ctr">
                      <a:solidFill>
                        <a:schemeClr val="tx1"/>
                      </a:solidFill>
                      <a:prstDash val="solid"/>
                      <a:round/>
                      <a:headEnd type="none" w="med" len="med"/>
                      <a:tailEnd type="none" w="med" len="med"/>
                    </a:lnT>
                    <a:lnB w="12700" cap="flat" cmpd="tri"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rPr>
                        <a:t>生产剩余价值</a:t>
                      </a:r>
                      <a:endParaRPr kumimoji="0" lang="zh-CN" sz="28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endParaRPr>
                    </a:p>
                  </a:txBody>
                  <a:tcPr marT="45717" marB="45717" horzOverflow="overflow">
                    <a:lnL w="12700" cap="flat" cmpd="tri" algn="ctr">
                      <a:solidFill>
                        <a:schemeClr val="tx1"/>
                      </a:solidFill>
                      <a:prstDash val="solid"/>
                      <a:round/>
                      <a:headEnd type="none" w="med" len="med"/>
                      <a:tailEnd type="none" w="med" len="med"/>
                    </a:lnL>
                    <a:lnR w="12700" cap="flat" cmpd="tri" algn="ctr">
                      <a:solidFill>
                        <a:schemeClr val="tx1"/>
                      </a:solidFill>
                      <a:prstDash val="solid"/>
                      <a:round/>
                      <a:headEnd type="none" w="med" len="med"/>
                      <a:tailEnd type="none" w="med" len="med"/>
                    </a:lnR>
                    <a:lnT w="12700" cap="flat" cmpd="tri" algn="ctr">
                      <a:solidFill>
                        <a:schemeClr val="tx1"/>
                      </a:solidFill>
                      <a:prstDash val="solid"/>
                      <a:round/>
                      <a:headEnd type="none" w="med" len="med"/>
                      <a:tailEnd type="none" w="med" len="med"/>
                    </a:lnT>
                    <a:lnB w="12700" cap="flat" cmpd="tri" algn="ctr">
                      <a:solidFill>
                        <a:schemeClr val="tx1"/>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rPr>
                        <a:t>实现剩余价值</a:t>
                      </a:r>
                      <a:endParaRPr kumimoji="0" lang="zh-CN" sz="28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endParaRPr>
                    </a:p>
                  </a:txBody>
                  <a:tcPr marT="45717" marB="45717" horzOverflow="overflow">
                    <a:lnL w="12700" cap="flat" cmpd="tri" algn="ctr">
                      <a:solidFill>
                        <a:schemeClr val="tx1"/>
                      </a:solidFill>
                      <a:prstDash val="solid"/>
                      <a:round/>
                      <a:headEnd type="none" w="med" len="med"/>
                      <a:tailEnd type="none" w="med" len="med"/>
                    </a:lnL>
                    <a:lnR w="28575" cap="flat" cmpd="tri" algn="ctr">
                      <a:solidFill>
                        <a:schemeClr val="tx1"/>
                      </a:solidFill>
                      <a:prstDash val="solid"/>
                      <a:round/>
                      <a:headEnd type="none" w="med" len="med"/>
                      <a:tailEnd type="none" w="med" len="med"/>
                    </a:lnR>
                    <a:lnT w="12700" cap="flat" cmpd="tri" algn="ctr">
                      <a:solidFill>
                        <a:schemeClr val="tx1"/>
                      </a:solidFill>
                      <a:prstDash val="solid"/>
                      <a:round/>
                      <a:headEnd type="none" w="med" len="med"/>
                      <a:tailEnd type="none" w="med" len="med"/>
                    </a:lnT>
                    <a:lnB w="12700" cap="flat" cmpd="tri" algn="ctr">
                      <a:solidFill>
                        <a:schemeClr val="tx1"/>
                      </a:solidFill>
                      <a:prstDash val="solid"/>
                      <a:round/>
                      <a:headEnd type="none" w="med" len="med"/>
                      <a:tailEnd type="none" w="med" len="med"/>
                    </a:lnB>
                    <a:lnTlToBr>
                      <a:noFill/>
                    </a:lnTlToBr>
                    <a:lnBlToTr>
                      <a:noFill/>
                    </a:lnBlToTr>
                    <a:noFill/>
                  </a:tcPr>
                </a:tc>
              </a:tr>
              <a:tr h="92068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smtClean="0">
                          <a:ln>
                            <a:noFill/>
                          </a:ln>
                          <a:solidFill>
                            <a:srgbClr val="0000FF"/>
                          </a:solidFill>
                          <a:effectLst/>
                          <a:latin typeface="楷体" panose="02010609060101010101" pitchFamily="49" charset="-122"/>
                          <a:ea typeface="楷体" panose="02010609060101010101" pitchFamily="49" charset="-122"/>
                        </a:rPr>
                        <a:t>条件</a:t>
                      </a:r>
                      <a:endParaRPr kumimoji="0" lang="zh-CN" sz="2800" b="1" i="0" u="none" strike="noStrike" cap="none" normalizeH="0" baseline="0" smtClean="0">
                        <a:ln>
                          <a:noFill/>
                        </a:ln>
                        <a:solidFill>
                          <a:srgbClr val="0000FF"/>
                        </a:solidFill>
                        <a:effectLst/>
                        <a:latin typeface="楷体" panose="02010609060101010101" pitchFamily="49" charset="-122"/>
                        <a:ea typeface="楷体" panose="02010609060101010101" pitchFamily="49" charset="-122"/>
                      </a:endParaRPr>
                    </a:p>
                  </a:txBody>
                  <a:tcPr marT="45717" marB="45717" horzOverflow="overflow">
                    <a:lnL w="28575" cap="flat" cmpd="tri" algn="ctr">
                      <a:solidFill>
                        <a:schemeClr val="tx1"/>
                      </a:solidFill>
                      <a:prstDash val="solid"/>
                      <a:round/>
                      <a:headEnd type="none" w="med" len="med"/>
                      <a:tailEnd type="none" w="med" len="med"/>
                    </a:lnL>
                    <a:lnR w="12700" cap="flat" cmpd="tri" algn="ctr">
                      <a:solidFill>
                        <a:schemeClr val="tx1"/>
                      </a:solidFill>
                      <a:prstDash val="solid"/>
                      <a:round/>
                      <a:headEnd type="none" w="med" len="med"/>
                      <a:tailEnd type="none" w="med" len="med"/>
                    </a:lnR>
                    <a:lnT w="12700" cap="flat" cmpd="tri" algn="ctr">
                      <a:solidFill>
                        <a:schemeClr val="tx1"/>
                      </a:solidFill>
                      <a:prstDash val="solid"/>
                      <a:round/>
                      <a:headEnd type="none" w="med" len="med"/>
                      <a:tailEnd type="none" w="med" len="med"/>
                    </a:lnT>
                    <a:lnB w="28575" cap="flat" cmpd="tri"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rPr>
                        <a:t>空间上的并存性</a:t>
                      </a:r>
                      <a:endParaRPr kumimoji="0" lang="zh-CN" sz="28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endParaRPr>
                    </a:p>
                  </a:txBody>
                  <a:tcPr marT="45717" marB="45717" horzOverflow="overflow">
                    <a:lnL w="12700" cap="flat" cmpd="tri" algn="ctr">
                      <a:solidFill>
                        <a:schemeClr val="tx1"/>
                      </a:solidFill>
                      <a:prstDash val="solid"/>
                      <a:round/>
                      <a:headEnd type="none" w="med" len="med"/>
                      <a:tailEnd type="none" w="med" len="med"/>
                    </a:lnL>
                    <a:lnR w="12700" cap="flat" cmpd="tri" algn="ctr">
                      <a:solidFill>
                        <a:schemeClr val="tx1"/>
                      </a:solidFill>
                      <a:prstDash val="solid"/>
                      <a:round/>
                      <a:headEnd type="none" w="med" len="med"/>
                      <a:tailEnd type="none" w="med" len="med"/>
                    </a:lnR>
                    <a:lnT w="12700" cap="flat" cmpd="tri" algn="ctr">
                      <a:solidFill>
                        <a:schemeClr val="tx1"/>
                      </a:solidFill>
                      <a:prstDash val="solid"/>
                      <a:round/>
                      <a:headEnd type="none" w="med" len="med"/>
                      <a:tailEnd type="none" w="med" len="med"/>
                    </a:lnT>
                    <a:lnB w="28575" cap="flat" cmpd="tri" algn="ctr">
                      <a:solidFill>
                        <a:schemeClr val="tx1"/>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rPr>
                        <a:t>时间上的继起性</a:t>
                      </a:r>
                      <a:endParaRPr kumimoji="0" lang="zh-CN" sz="28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endParaRPr>
                    </a:p>
                  </a:txBody>
                  <a:tcPr marT="45717" marB="45717" horzOverflow="overflow">
                    <a:lnL w="12700" cap="flat" cmpd="tri" algn="ctr">
                      <a:solidFill>
                        <a:schemeClr val="tx1"/>
                      </a:solidFill>
                      <a:prstDash val="solid"/>
                      <a:round/>
                      <a:headEnd type="none" w="med" len="med"/>
                      <a:tailEnd type="none" w="med" len="med"/>
                    </a:lnL>
                    <a:lnR w="28575" cap="flat" cmpd="tri" algn="ctr">
                      <a:solidFill>
                        <a:schemeClr val="tx1"/>
                      </a:solidFill>
                      <a:prstDash val="solid"/>
                      <a:round/>
                      <a:headEnd type="none" w="med" len="med"/>
                      <a:tailEnd type="none" w="med" len="med"/>
                    </a:lnR>
                    <a:lnT w="12700" cap="flat" cmpd="tri" algn="ctr">
                      <a:solidFill>
                        <a:schemeClr val="tx1"/>
                      </a:solidFill>
                      <a:prstDash val="solid"/>
                      <a:round/>
                      <a:headEnd type="none" w="med" len="med"/>
                      <a:tailEnd type="none" w="med" len="med"/>
                    </a:lnT>
                    <a:lnB w="28575" cap="flat" cmpd="tri" algn="ctr">
                      <a:solidFill>
                        <a:schemeClr val="tx1"/>
                      </a:solidFill>
                      <a:prstDash val="solid"/>
                      <a:round/>
                      <a:headEnd type="none" w="med" len="med"/>
                      <a:tailEnd type="none" w="med" len="med"/>
                    </a:lnB>
                    <a:lnTlToBr>
                      <a:noFill/>
                    </a:lnTlToBr>
                    <a:lnBlToTr>
                      <a:noFill/>
                    </a:lnBlToTr>
                    <a:noFill/>
                  </a:tcPr>
                </a:tc>
                <a:tc hMerge="1">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wd">
                                    <p:tmPct val="100000"/>
                                  </p:iterate>
                                  <p:childTnLst>
                                    <p:set>
                                      <p:cBhvr>
                                        <p:cTn id="6" dur="1" fill="hold">
                                          <p:stCondLst>
                                            <p:cond delay="0"/>
                                          </p:stCondLst>
                                        </p:cTn>
                                        <p:tgtEl>
                                          <p:spTgt spid="37890">
                                            <p:txEl>
                                              <p:pRg st="0" end="0"/>
                                            </p:txEl>
                                          </p:spTgt>
                                        </p:tgtEl>
                                        <p:attrNameLst>
                                          <p:attrName>style.visibility</p:attrName>
                                        </p:attrNameLst>
                                      </p:cBhvr>
                                      <p:to>
                                        <p:strVal val="visible"/>
                                      </p:to>
                                    </p:set>
                                    <p:animEffect transition="in" filter="dissolve">
                                      <p:cBhvr>
                                        <p:cTn id="7" dur="300"/>
                                        <p:tgtEl>
                                          <p:spTgt spid="37890">
                                            <p:txEl>
                                              <p:pRg st="0" end="0"/>
                                            </p:txEl>
                                          </p:spTgt>
                                        </p:tgtEl>
                                      </p:cBhvr>
                                    </p:animEffect>
                                  </p:childTnLst>
                                </p:cTn>
                              </p:par>
                            </p:childTnLst>
                          </p:cTn>
                        </p:par>
                        <p:par>
                          <p:cTn id="8" fill="hold">
                            <p:stCondLst>
                              <p:cond delay="1500"/>
                            </p:stCondLst>
                            <p:childTnLst>
                              <p:par>
                                <p:cTn id="9" presetID="20" presetClass="entr" presetSubtype="0" fill="hold" nodeType="afterEffect">
                                  <p:stCondLst>
                                    <p:cond delay="0"/>
                                  </p:stCondLst>
                                  <p:childTnLst>
                                    <p:set>
                                      <p:cBhvr>
                                        <p:cTn id="10" dur="1" fill="hold">
                                          <p:stCondLst>
                                            <p:cond delay="0"/>
                                          </p:stCondLst>
                                        </p:cTn>
                                        <p:tgtEl>
                                          <p:spTgt spid="37894"/>
                                        </p:tgtEl>
                                        <p:attrNameLst>
                                          <p:attrName>style.visibility</p:attrName>
                                        </p:attrNameLst>
                                      </p:cBhvr>
                                      <p:to>
                                        <p:strVal val="visible"/>
                                      </p:to>
                                    </p:set>
                                    <p:animEffect transition="in" filter="wedge">
                                      <p:cBhvr>
                                        <p:cTn id="11" dur="500"/>
                                        <p:tgtEl>
                                          <p:spTgt spid="37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228600" y="228600"/>
            <a:ext cx="8686800" cy="641350"/>
          </a:xfrm>
          <a:prstGeom prst="rect">
            <a:avLst/>
          </a:prstGeom>
          <a:noFill/>
          <a:ln w="9525">
            <a:noFill/>
            <a:miter lim="800000"/>
          </a:ln>
        </p:spPr>
        <p:txBody>
          <a:bodyPr>
            <a:spAutoFit/>
          </a:bodyPr>
          <a:lstStyle/>
          <a:p>
            <a:pPr>
              <a:spcBef>
                <a:spcPct val="50000"/>
              </a:spcBef>
            </a:pPr>
            <a:r>
              <a:rPr lang="zh-CN" altLang="en-US" sz="3600" b="1">
                <a:solidFill>
                  <a:schemeClr val="tx2"/>
                </a:solidFill>
                <a:ea typeface="楷体_GB2312" pitchFamily="49" charset="-122"/>
              </a:rPr>
              <a:t>产业资本周转</a:t>
            </a:r>
            <a:endParaRPr lang="zh-CN" altLang="en-US" sz="3600" b="1">
              <a:solidFill>
                <a:schemeClr val="tx2"/>
              </a:solidFill>
              <a:ea typeface="楷体_GB2312" pitchFamily="49" charset="-122"/>
            </a:endParaRPr>
          </a:p>
        </p:txBody>
      </p:sp>
      <p:sp>
        <p:nvSpPr>
          <p:cNvPr id="39939" name="Oval 3">
            <a:hlinkClick r:id="rId1" action="ppaction://hlinksldjump"/>
          </p:cNvPr>
          <p:cNvSpPr>
            <a:spLocks noChangeArrowheads="1"/>
          </p:cNvSpPr>
          <p:nvPr/>
        </p:nvSpPr>
        <p:spPr bwMode="auto">
          <a:xfrm>
            <a:off x="152400" y="1752600"/>
            <a:ext cx="381000" cy="381000"/>
          </a:xfrm>
          <a:prstGeom prst="ellipse">
            <a:avLst/>
          </a:prstGeom>
          <a:gradFill rotWithShape="0">
            <a:gsLst>
              <a:gs pos="0">
                <a:schemeClr val="hlink"/>
              </a:gs>
              <a:gs pos="100000">
                <a:srgbClr val="007AF4"/>
              </a:gs>
            </a:gsLst>
            <a:path path="shape">
              <a:fillToRect l="50000" t="50000" r="50000" b="50000"/>
            </a:path>
          </a:gradFill>
          <a:ln w="9525">
            <a:solidFill>
              <a:schemeClr val="tx2"/>
            </a:solidFill>
            <a:round/>
          </a:ln>
        </p:spPr>
        <p:txBody>
          <a:bodyPr wrap="none" anchor="ctr"/>
          <a:lstStyle/>
          <a:p>
            <a:endParaRPr lang="zh-CN" altLang="en-US"/>
          </a:p>
        </p:txBody>
      </p:sp>
      <p:sp>
        <p:nvSpPr>
          <p:cNvPr id="101380" name="Text Box 4"/>
          <p:cNvSpPr txBox="1">
            <a:spLocks noChangeArrowheads="1"/>
          </p:cNvSpPr>
          <p:nvPr/>
        </p:nvSpPr>
        <p:spPr bwMode="auto">
          <a:xfrm>
            <a:off x="533400" y="1189038"/>
            <a:ext cx="8458200" cy="519112"/>
          </a:xfrm>
          <a:prstGeom prst="rect">
            <a:avLst/>
          </a:prstGeom>
          <a:noFill/>
          <a:ln w="9525">
            <a:noFill/>
            <a:miter lim="800000"/>
          </a:ln>
        </p:spPr>
        <p:txBody>
          <a:bodyPr anchor="ctr">
            <a:spAutoFit/>
          </a:bodyPr>
          <a:lstStyle/>
          <a:p>
            <a:pPr>
              <a:spcBef>
                <a:spcPct val="50000"/>
              </a:spcBef>
            </a:pPr>
            <a:r>
              <a:rPr lang="zh-CN" altLang="zh-CN" sz="2800" b="1">
                <a:latin typeface="Times New Roman" panose="02020603050405020304" pitchFamily="18" charset="0"/>
              </a:rPr>
              <a:t>	</a:t>
            </a:r>
            <a:endParaRPr lang="zh-CN" altLang="zh-CN" sz="2800" b="1">
              <a:latin typeface="Times New Roman" panose="02020603050405020304" pitchFamily="18" charset="0"/>
            </a:endParaRPr>
          </a:p>
        </p:txBody>
      </p:sp>
      <p:sp>
        <p:nvSpPr>
          <p:cNvPr id="39941" name="Text Box 5"/>
          <p:cNvSpPr txBox="1">
            <a:spLocks noChangeArrowheads="1"/>
          </p:cNvSpPr>
          <p:nvPr/>
        </p:nvSpPr>
        <p:spPr bwMode="auto">
          <a:xfrm>
            <a:off x="457200" y="1600200"/>
            <a:ext cx="8686800" cy="1006475"/>
          </a:xfrm>
          <a:prstGeom prst="rect">
            <a:avLst/>
          </a:prstGeom>
          <a:noFill/>
          <a:ln w="9525">
            <a:noFill/>
            <a:miter lim="800000"/>
          </a:ln>
        </p:spPr>
        <p:txBody>
          <a:bodyPr anchor="ctr">
            <a:spAutoFit/>
          </a:bodyPr>
          <a:lstStyle/>
          <a:p>
            <a:pPr>
              <a:spcBef>
                <a:spcPct val="50000"/>
              </a:spcBef>
            </a:pPr>
            <a:r>
              <a:rPr lang="zh-CN" altLang="en-US" sz="3200" b="1" dirty="0">
                <a:solidFill>
                  <a:srgbClr val="6600FF"/>
                </a:solidFill>
                <a:latin typeface="楷体" panose="02010609060101010101" pitchFamily="49" charset="-122"/>
                <a:ea typeface="楷体" panose="02010609060101010101" pitchFamily="49" charset="-122"/>
              </a:rPr>
              <a:t>资本周转速度：</a:t>
            </a:r>
            <a:r>
              <a:rPr lang="zh-CN" altLang="en-US" sz="2800" b="1" dirty="0">
                <a:latin typeface="楷体" panose="02010609060101010101" pitchFamily="49" charset="-122"/>
                <a:ea typeface="楷体" panose="02010609060101010101" pitchFamily="49" charset="-122"/>
              </a:rPr>
              <a:t>用资本周转时间长短和和周转次数来表示。</a:t>
            </a:r>
            <a:endParaRPr lang="zh-CN" altLang="en-US" sz="2800" b="1" dirty="0">
              <a:latin typeface="楷体" panose="02010609060101010101" pitchFamily="49" charset="-122"/>
              <a:ea typeface="楷体" panose="02010609060101010101" pitchFamily="49" charset="-122"/>
            </a:endParaRPr>
          </a:p>
        </p:txBody>
      </p:sp>
      <p:sp>
        <p:nvSpPr>
          <p:cNvPr id="39942" name="Oval 6">
            <a:hlinkClick r:id="rId1" action="ppaction://hlinksldjump"/>
          </p:cNvPr>
          <p:cNvSpPr>
            <a:spLocks noChangeArrowheads="1"/>
          </p:cNvSpPr>
          <p:nvPr/>
        </p:nvSpPr>
        <p:spPr bwMode="auto">
          <a:xfrm>
            <a:off x="152400" y="1143000"/>
            <a:ext cx="381000" cy="381000"/>
          </a:xfrm>
          <a:prstGeom prst="ellipse">
            <a:avLst/>
          </a:prstGeom>
          <a:gradFill rotWithShape="0">
            <a:gsLst>
              <a:gs pos="0">
                <a:schemeClr val="hlink"/>
              </a:gs>
              <a:gs pos="100000">
                <a:srgbClr val="007AF4"/>
              </a:gs>
            </a:gsLst>
            <a:path path="shape">
              <a:fillToRect l="50000" t="50000" r="50000" b="50000"/>
            </a:path>
          </a:gradFill>
          <a:ln w="9525">
            <a:solidFill>
              <a:schemeClr val="tx2"/>
            </a:solidFill>
            <a:round/>
          </a:ln>
        </p:spPr>
        <p:txBody>
          <a:bodyPr wrap="none" anchor="ctr"/>
          <a:lstStyle/>
          <a:p>
            <a:endParaRPr lang="zh-CN" altLang="en-US"/>
          </a:p>
        </p:txBody>
      </p:sp>
      <p:sp>
        <p:nvSpPr>
          <p:cNvPr id="39943" name="Text Box 7"/>
          <p:cNvSpPr txBox="1">
            <a:spLocks noChangeArrowheads="1"/>
          </p:cNvSpPr>
          <p:nvPr/>
        </p:nvSpPr>
        <p:spPr bwMode="auto">
          <a:xfrm>
            <a:off x="457200" y="1066800"/>
            <a:ext cx="8077200" cy="579438"/>
          </a:xfrm>
          <a:prstGeom prst="rect">
            <a:avLst/>
          </a:prstGeom>
          <a:noFill/>
          <a:ln w="9525">
            <a:noFill/>
            <a:miter lim="800000"/>
          </a:ln>
        </p:spPr>
        <p:txBody>
          <a:bodyPr anchor="ctr">
            <a:spAutoFit/>
          </a:bodyPr>
          <a:lstStyle/>
          <a:p>
            <a:pPr>
              <a:spcBef>
                <a:spcPct val="50000"/>
              </a:spcBef>
            </a:pPr>
            <a:r>
              <a:rPr lang="zh-CN" altLang="en-US" sz="3200" b="1" dirty="0">
                <a:solidFill>
                  <a:srgbClr val="6600FF"/>
                </a:solidFill>
                <a:latin typeface="楷体" panose="02010609060101010101" pitchFamily="49" charset="-122"/>
                <a:ea typeface="楷体" panose="02010609060101010101" pitchFamily="49" charset="-122"/>
              </a:rPr>
              <a:t>资本周转：</a:t>
            </a:r>
            <a:r>
              <a:rPr lang="zh-CN" altLang="en-US" sz="2800" b="1" dirty="0">
                <a:latin typeface="楷体" panose="02010609060101010101" pitchFamily="49" charset="-122"/>
                <a:ea typeface="楷体" panose="02010609060101010101" pitchFamily="49" charset="-122"/>
              </a:rPr>
              <a:t>不断重复、周而复始的资本循环过程</a:t>
            </a:r>
            <a:endParaRPr lang="zh-CN" altLang="en-US" sz="2800" b="1" dirty="0">
              <a:solidFill>
                <a:schemeClr val="bg1"/>
              </a:solidFill>
              <a:latin typeface="楷体" panose="02010609060101010101" pitchFamily="49" charset="-122"/>
              <a:ea typeface="楷体" panose="02010609060101010101" pitchFamily="49" charset="-122"/>
            </a:endParaRPr>
          </a:p>
        </p:txBody>
      </p:sp>
      <p:sp>
        <p:nvSpPr>
          <p:cNvPr id="39944" name="Text Box 8"/>
          <p:cNvSpPr txBox="1">
            <a:spLocks noChangeArrowheads="1"/>
          </p:cNvSpPr>
          <p:nvPr/>
        </p:nvSpPr>
        <p:spPr bwMode="auto">
          <a:xfrm>
            <a:off x="457200" y="2590800"/>
            <a:ext cx="8534400" cy="946150"/>
          </a:xfrm>
          <a:prstGeom prst="rect">
            <a:avLst/>
          </a:prstGeom>
          <a:noFill/>
          <a:ln w="9525">
            <a:noFill/>
            <a:miter lim="800000"/>
          </a:ln>
        </p:spPr>
        <p:txBody>
          <a:bodyPr anchor="ctr">
            <a:spAutoFit/>
          </a:bodyPr>
          <a:lstStyle/>
          <a:p>
            <a:pPr>
              <a:spcBef>
                <a:spcPct val="50000"/>
              </a:spcBef>
            </a:pPr>
            <a:r>
              <a:rPr lang="zh-CN" altLang="en-US" sz="2800" b="1" dirty="0">
                <a:solidFill>
                  <a:srgbClr val="6600FF"/>
                </a:solidFill>
                <a:latin typeface="楷体" panose="02010609060101010101" pitchFamily="49" charset="-122"/>
                <a:ea typeface="楷体" panose="02010609060101010101" pitchFamily="49" charset="-122"/>
              </a:rPr>
              <a:t>影响因素之一</a:t>
            </a:r>
            <a:r>
              <a:rPr lang="zh-CN" altLang="zh-CN" sz="2800" b="1" dirty="0">
                <a:solidFill>
                  <a:srgbClr val="FF0000"/>
                </a:solidFill>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资本周转时间：资本周转一次所持续的时间，等于生产时间和流通时间之和。</a:t>
            </a:r>
            <a:endParaRPr lang="zh-CN" altLang="en-US" sz="2800" b="1" dirty="0">
              <a:latin typeface="楷体" panose="02010609060101010101" pitchFamily="49" charset="-122"/>
              <a:ea typeface="楷体" panose="02010609060101010101" pitchFamily="49" charset="-122"/>
            </a:endParaRPr>
          </a:p>
        </p:txBody>
      </p:sp>
      <p:sp>
        <p:nvSpPr>
          <p:cNvPr id="39945" name="Text Box 9"/>
          <p:cNvSpPr txBox="1">
            <a:spLocks noChangeArrowheads="1"/>
          </p:cNvSpPr>
          <p:nvPr/>
        </p:nvSpPr>
        <p:spPr bwMode="auto">
          <a:xfrm>
            <a:off x="228600" y="3581400"/>
            <a:ext cx="8915400" cy="1200329"/>
          </a:xfrm>
          <a:prstGeom prst="rect">
            <a:avLst/>
          </a:prstGeom>
          <a:noFill/>
          <a:ln w="9525">
            <a:noFill/>
            <a:miter lim="800000"/>
          </a:ln>
        </p:spPr>
        <p:txBody>
          <a:bodyPr anchor="ctr">
            <a:spAutoFit/>
          </a:bodyPr>
          <a:lstStyle/>
          <a:p>
            <a:r>
              <a:rPr lang="zh-CN" altLang="en-US" sz="2400" b="1" dirty="0">
                <a:solidFill>
                  <a:srgbClr val="9900CC"/>
                </a:solidFill>
                <a:latin typeface="楷体" panose="02010609060101010101" pitchFamily="49" charset="-122"/>
                <a:ea typeface="楷体" panose="02010609060101010101" pitchFamily="49" charset="-122"/>
              </a:rPr>
              <a:t>资本周转时间</a:t>
            </a:r>
            <a:r>
              <a:rPr lang="zh-CN" altLang="zh-CN" sz="2400" b="1" dirty="0">
                <a:solidFill>
                  <a:srgbClr val="9900CC"/>
                </a:solidFill>
                <a:latin typeface="楷体" panose="02010609060101010101" pitchFamily="49" charset="-122"/>
                <a:ea typeface="楷体" panose="02010609060101010101" pitchFamily="49" charset="-122"/>
              </a:rPr>
              <a:t>=</a:t>
            </a:r>
            <a:r>
              <a:rPr lang="zh-CN" altLang="en-US" sz="2400" b="1" dirty="0">
                <a:solidFill>
                  <a:srgbClr val="9900CC"/>
                </a:solidFill>
                <a:latin typeface="楷体" panose="02010609060101010101" pitchFamily="49" charset="-122"/>
                <a:ea typeface="楷体" panose="02010609060101010101" pitchFamily="49" charset="-122"/>
              </a:rPr>
              <a:t>生产时间</a:t>
            </a:r>
            <a:r>
              <a:rPr lang="zh-CN" altLang="zh-CN" sz="2400" b="1" dirty="0">
                <a:solidFill>
                  <a:srgbClr val="9900CC"/>
                </a:solidFill>
                <a:latin typeface="楷体" panose="02010609060101010101" pitchFamily="49" charset="-122"/>
                <a:ea typeface="楷体" panose="02010609060101010101" pitchFamily="49" charset="-122"/>
              </a:rPr>
              <a:t>+</a:t>
            </a:r>
            <a:r>
              <a:rPr lang="zh-CN" altLang="en-US" sz="2400" b="1" dirty="0">
                <a:solidFill>
                  <a:srgbClr val="9900CC"/>
                </a:solidFill>
                <a:latin typeface="楷体" panose="02010609060101010101" pitchFamily="49" charset="-122"/>
                <a:ea typeface="楷体" panose="02010609060101010101" pitchFamily="49" charset="-122"/>
              </a:rPr>
              <a:t>流通时间</a:t>
            </a:r>
            <a:r>
              <a:rPr lang="zh-CN" altLang="zh-CN" sz="2400" b="1" dirty="0">
                <a:solidFill>
                  <a:srgbClr val="9900CC"/>
                </a:solidFill>
                <a:latin typeface="楷体" panose="02010609060101010101" pitchFamily="49" charset="-122"/>
                <a:ea typeface="楷体" panose="02010609060101010101" pitchFamily="49" charset="-122"/>
              </a:rPr>
              <a:t>=</a:t>
            </a:r>
            <a:r>
              <a:rPr lang="zh-CN" altLang="en-US" sz="2400" b="1" dirty="0">
                <a:solidFill>
                  <a:srgbClr val="9900CC"/>
                </a:solidFill>
                <a:latin typeface="楷体" panose="02010609060101010101" pitchFamily="49" charset="-122"/>
                <a:ea typeface="楷体" panose="02010609060101010101" pitchFamily="49" charset="-122"/>
              </a:rPr>
              <a:t>（劳动时间</a:t>
            </a:r>
            <a:r>
              <a:rPr lang="zh-CN" altLang="zh-CN" sz="2400" b="1" dirty="0">
                <a:solidFill>
                  <a:srgbClr val="9900CC"/>
                </a:solidFill>
                <a:latin typeface="楷体" panose="02010609060101010101" pitchFamily="49" charset="-122"/>
                <a:ea typeface="楷体" panose="02010609060101010101" pitchFamily="49" charset="-122"/>
              </a:rPr>
              <a:t>+</a:t>
            </a:r>
            <a:r>
              <a:rPr lang="zh-CN" altLang="en-US" sz="2400" b="1" dirty="0">
                <a:solidFill>
                  <a:srgbClr val="9900CC"/>
                </a:solidFill>
                <a:latin typeface="楷体" panose="02010609060101010101" pitchFamily="49" charset="-122"/>
                <a:ea typeface="楷体" panose="02010609060101010101" pitchFamily="49" charset="-122"/>
              </a:rPr>
              <a:t>要素储备时间</a:t>
            </a:r>
            <a:r>
              <a:rPr lang="zh-CN" altLang="zh-CN" sz="2400" b="1" dirty="0">
                <a:solidFill>
                  <a:srgbClr val="9900CC"/>
                </a:solidFill>
                <a:latin typeface="楷体" panose="02010609060101010101" pitchFamily="49" charset="-122"/>
                <a:ea typeface="楷体" panose="02010609060101010101" pitchFamily="49" charset="-122"/>
              </a:rPr>
              <a:t>+</a:t>
            </a:r>
            <a:r>
              <a:rPr lang="zh-CN" altLang="en-US" sz="2400" b="1" dirty="0">
                <a:solidFill>
                  <a:srgbClr val="9900CC"/>
                </a:solidFill>
                <a:latin typeface="楷体" panose="02010609060101010101" pitchFamily="49" charset="-122"/>
                <a:ea typeface="楷体" panose="02010609060101010101" pitchFamily="49" charset="-122"/>
              </a:rPr>
              <a:t>设备维修时间</a:t>
            </a:r>
            <a:r>
              <a:rPr lang="zh-CN" altLang="zh-CN" sz="2400" b="1" dirty="0">
                <a:solidFill>
                  <a:srgbClr val="9900CC"/>
                </a:solidFill>
                <a:latin typeface="楷体" panose="02010609060101010101" pitchFamily="49" charset="-122"/>
                <a:ea typeface="楷体" panose="02010609060101010101" pitchFamily="49" charset="-122"/>
              </a:rPr>
              <a:t>+</a:t>
            </a:r>
            <a:r>
              <a:rPr lang="zh-CN" altLang="en-US" sz="2400" b="1" dirty="0">
                <a:solidFill>
                  <a:srgbClr val="9900CC"/>
                </a:solidFill>
                <a:latin typeface="楷体" panose="02010609060101010101" pitchFamily="49" charset="-122"/>
                <a:ea typeface="楷体" panose="02010609060101010101" pitchFamily="49" charset="-122"/>
              </a:rPr>
              <a:t>自然力作用时间）</a:t>
            </a:r>
            <a:r>
              <a:rPr lang="zh-CN" altLang="zh-CN" sz="2400" b="1" dirty="0">
                <a:solidFill>
                  <a:srgbClr val="9900CC"/>
                </a:solidFill>
                <a:latin typeface="楷体" panose="02010609060101010101" pitchFamily="49" charset="-122"/>
                <a:ea typeface="楷体" panose="02010609060101010101" pitchFamily="49" charset="-122"/>
              </a:rPr>
              <a:t>+</a:t>
            </a:r>
            <a:r>
              <a:rPr lang="zh-CN" altLang="en-US" sz="2400" b="1" dirty="0">
                <a:solidFill>
                  <a:srgbClr val="9900CC"/>
                </a:solidFill>
                <a:latin typeface="楷体" panose="02010609060101010101" pitchFamily="49" charset="-122"/>
                <a:ea typeface="楷体" panose="02010609060101010101" pitchFamily="49" charset="-122"/>
              </a:rPr>
              <a:t>（要素购买时间</a:t>
            </a:r>
            <a:r>
              <a:rPr lang="zh-CN" altLang="zh-CN" sz="2400" b="1" dirty="0">
                <a:solidFill>
                  <a:srgbClr val="9900CC"/>
                </a:solidFill>
                <a:latin typeface="楷体" panose="02010609060101010101" pitchFamily="49" charset="-122"/>
                <a:ea typeface="楷体" panose="02010609060101010101" pitchFamily="49" charset="-122"/>
              </a:rPr>
              <a:t>+</a:t>
            </a:r>
            <a:r>
              <a:rPr lang="zh-CN" altLang="en-US" sz="2400" b="1" dirty="0">
                <a:solidFill>
                  <a:srgbClr val="9900CC"/>
                </a:solidFill>
                <a:latin typeface="楷体" panose="02010609060101010101" pitchFamily="49" charset="-122"/>
                <a:ea typeface="楷体" panose="02010609060101010101" pitchFamily="49" charset="-122"/>
              </a:rPr>
              <a:t>商品售卖时间）</a:t>
            </a:r>
            <a:endParaRPr lang="zh-CN" altLang="en-US" sz="2400" b="1" dirty="0">
              <a:solidFill>
                <a:srgbClr val="9900CC"/>
              </a:solidFill>
              <a:latin typeface="楷体" panose="02010609060101010101" pitchFamily="49" charset="-122"/>
              <a:ea typeface="楷体" panose="02010609060101010101" pitchFamily="49" charset="-122"/>
            </a:endParaRPr>
          </a:p>
        </p:txBody>
      </p:sp>
      <p:sp>
        <p:nvSpPr>
          <p:cNvPr id="39946" name="Oval 10">
            <a:hlinkClick r:id="rId1" action="ppaction://hlinksldjump"/>
          </p:cNvPr>
          <p:cNvSpPr>
            <a:spLocks noChangeArrowheads="1"/>
          </p:cNvSpPr>
          <p:nvPr/>
        </p:nvSpPr>
        <p:spPr bwMode="auto">
          <a:xfrm>
            <a:off x="214282" y="2786058"/>
            <a:ext cx="304800" cy="152400"/>
          </a:xfrm>
          <a:prstGeom prst="ellipse">
            <a:avLst/>
          </a:prstGeom>
          <a:gradFill rotWithShape="0">
            <a:gsLst>
              <a:gs pos="0">
                <a:srgbClr val="FF8200"/>
              </a:gs>
              <a:gs pos="10001">
                <a:srgbClr val="FF0000"/>
              </a:gs>
              <a:gs pos="35001">
                <a:srgbClr val="BA0066"/>
              </a:gs>
              <a:gs pos="70000">
                <a:srgbClr val="66008F"/>
              </a:gs>
              <a:gs pos="100000">
                <a:srgbClr val="000082"/>
              </a:gs>
            </a:gsLst>
            <a:path path="shape">
              <a:fillToRect l="50000" t="50000" r="50000" b="50000"/>
            </a:path>
          </a:gradFill>
          <a:ln w="9525">
            <a:solidFill>
              <a:schemeClr val="tx2"/>
            </a:solidFill>
            <a:round/>
          </a:ln>
        </p:spPr>
        <p:txBody>
          <a:bodyPr wrap="none" anchor="ctr"/>
          <a:lstStyle/>
          <a:p>
            <a:endParaRPr lang="zh-CN" altLang="en-US"/>
          </a:p>
        </p:txBody>
      </p:sp>
      <p:sp>
        <p:nvSpPr>
          <p:cNvPr id="39947" name="Text Box 11"/>
          <p:cNvSpPr txBox="1">
            <a:spLocks noChangeArrowheads="1"/>
          </p:cNvSpPr>
          <p:nvPr/>
        </p:nvSpPr>
        <p:spPr bwMode="auto">
          <a:xfrm>
            <a:off x="304800" y="4876800"/>
            <a:ext cx="8610600" cy="519113"/>
          </a:xfrm>
          <a:prstGeom prst="rect">
            <a:avLst/>
          </a:prstGeom>
          <a:noFill/>
          <a:ln w="9525">
            <a:noFill/>
            <a:miter lim="800000"/>
          </a:ln>
        </p:spPr>
        <p:txBody>
          <a:bodyPr anchor="ctr">
            <a:spAutoFit/>
          </a:bodyPr>
          <a:lstStyle/>
          <a:p>
            <a:pPr>
              <a:spcBef>
                <a:spcPct val="50000"/>
              </a:spcBef>
            </a:pPr>
            <a:r>
              <a:rPr lang="zh-CN" altLang="en-US" sz="2800" b="1" dirty="0">
                <a:solidFill>
                  <a:srgbClr val="6600FF"/>
                </a:solidFill>
                <a:latin typeface="楷体" panose="02010609060101010101" pitchFamily="49" charset="-122"/>
                <a:ea typeface="楷体" panose="02010609060101010101" pitchFamily="49" charset="-122"/>
              </a:rPr>
              <a:t>关系：</a:t>
            </a:r>
            <a:r>
              <a:rPr lang="zh-CN" altLang="en-US" sz="2400" b="1" dirty="0">
                <a:latin typeface="楷体" panose="02010609060101010101" pitchFamily="49" charset="-122"/>
                <a:ea typeface="楷体" panose="02010609060101010101" pitchFamily="49" charset="-122"/>
              </a:rPr>
              <a:t>资本周转速度与</a:t>
            </a:r>
            <a:r>
              <a:rPr lang="zh-CN" altLang="en-US" sz="2400" b="1" dirty="0">
                <a:solidFill>
                  <a:srgbClr val="FF0000"/>
                </a:solidFill>
                <a:latin typeface="楷体" panose="02010609060101010101" pitchFamily="49" charset="-122"/>
                <a:ea typeface="楷体" panose="02010609060101010101" pitchFamily="49" charset="-122"/>
              </a:rPr>
              <a:t>周转次数</a:t>
            </a:r>
            <a:r>
              <a:rPr lang="zh-CN" altLang="en-US" sz="2400" b="1" dirty="0">
                <a:latin typeface="楷体" panose="02010609060101010101" pitchFamily="49" charset="-122"/>
                <a:ea typeface="楷体" panose="02010609060101010101" pitchFamily="49" charset="-122"/>
              </a:rPr>
              <a:t>成</a:t>
            </a:r>
            <a:r>
              <a:rPr lang="zh-CN" altLang="en-US" sz="2400" b="1" dirty="0">
                <a:solidFill>
                  <a:srgbClr val="FF0000"/>
                </a:solidFill>
                <a:latin typeface="楷体" panose="02010609060101010101" pitchFamily="49" charset="-122"/>
                <a:ea typeface="楷体" panose="02010609060101010101" pitchFamily="49" charset="-122"/>
              </a:rPr>
              <a:t>正比</a:t>
            </a:r>
            <a:r>
              <a:rPr lang="zh-CN" altLang="en-US" sz="2400" b="1" dirty="0">
                <a:latin typeface="楷体" panose="02010609060101010101" pitchFamily="49" charset="-122"/>
                <a:ea typeface="楷体" panose="02010609060101010101" pitchFamily="49" charset="-122"/>
              </a:rPr>
              <a:t>，与</a:t>
            </a:r>
            <a:r>
              <a:rPr lang="zh-CN" altLang="en-US" sz="2400" b="1" dirty="0">
                <a:solidFill>
                  <a:srgbClr val="FF0000"/>
                </a:solidFill>
                <a:latin typeface="楷体" panose="02010609060101010101" pitchFamily="49" charset="-122"/>
                <a:ea typeface="楷体" panose="02010609060101010101" pitchFamily="49" charset="-122"/>
              </a:rPr>
              <a:t>周转时间</a:t>
            </a:r>
            <a:r>
              <a:rPr lang="zh-CN" altLang="en-US" sz="2400" b="1" dirty="0">
                <a:latin typeface="楷体" panose="02010609060101010101" pitchFamily="49" charset="-122"/>
                <a:ea typeface="楷体" panose="02010609060101010101" pitchFamily="49" charset="-122"/>
              </a:rPr>
              <a:t>成</a:t>
            </a:r>
            <a:r>
              <a:rPr lang="zh-CN" altLang="en-US" sz="2400" b="1" dirty="0">
                <a:solidFill>
                  <a:srgbClr val="FF0000"/>
                </a:solidFill>
                <a:latin typeface="楷体" panose="02010609060101010101" pitchFamily="49" charset="-122"/>
                <a:ea typeface="楷体" panose="02010609060101010101" pitchFamily="49" charset="-122"/>
              </a:rPr>
              <a:t>反比</a:t>
            </a:r>
            <a:r>
              <a:rPr lang="zh-CN" altLang="en-US" sz="2400" b="1" dirty="0">
                <a:latin typeface="楷体" panose="02010609060101010101" pitchFamily="49" charset="-122"/>
                <a:ea typeface="楷体" panose="02010609060101010101" pitchFamily="49" charset="-122"/>
              </a:rPr>
              <a:t>。</a:t>
            </a:r>
            <a:endParaRPr lang="zh-CN" altLang="en-US" sz="2400" b="1" dirty="0">
              <a:latin typeface="楷体" panose="02010609060101010101" pitchFamily="49" charset="-122"/>
              <a:ea typeface="楷体" panose="02010609060101010101" pitchFamily="49" charset="-122"/>
            </a:endParaRPr>
          </a:p>
        </p:txBody>
      </p:sp>
      <p:sp>
        <p:nvSpPr>
          <p:cNvPr id="39948" name="Text Box 12"/>
          <p:cNvSpPr txBox="1">
            <a:spLocks noChangeArrowheads="1"/>
          </p:cNvSpPr>
          <p:nvPr/>
        </p:nvSpPr>
        <p:spPr bwMode="auto">
          <a:xfrm>
            <a:off x="838200" y="5638800"/>
            <a:ext cx="7924800" cy="830997"/>
          </a:xfrm>
          <a:prstGeom prst="rect">
            <a:avLst/>
          </a:prstGeom>
          <a:noFill/>
          <a:ln w="9525">
            <a:noFill/>
            <a:miter lim="800000"/>
          </a:ln>
        </p:spPr>
        <p:txBody>
          <a:bodyPr>
            <a:spAutoFit/>
          </a:bodyPr>
          <a:lstStyle/>
          <a:p>
            <a:pPr>
              <a:spcBef>
                <a:spcPct val="50000"/>
              </a:spcBef>
            </a:pPr>
            <a:r>
              <a:rPr lang="zh-CN" altLang="en-US" sz="2400" b="1" dirty="0">
                <a:solidFill>
                  <a:srgbClr val="0000FF"/>
                </a:solidFill>
                <a:latin typeface="楷体" panose="02010609060101010101" pitchFamily="49" charset="-122"/>
                <a:ea typeface="楷体" panose="02010609060101010101" pitchFamily="49" charset="-122"/>
              </a:rPr>
              <a:t>在市场经济条件下，企业都千方百计缩短资本周转时间，加快资本的周转速度。</a:t>
            </a:r>
            <a:endParaRPr lang="zh-CN" altLang="en-US" sz="2400" b="1" dirty="0">
              <a:solidFill>
                <a:srgbClr val="0000FF"/>
              </a:solidFill>
              <a:latin typeface="楷体" panose="02010609060101010101" pitchFamily="49" charset="-122"/>
              <a:ea typeface="楷体" panose="02010609060101010101" pitchFamily="49" charset="-122"/>
            </a:endParaRPr>
          </a:p>
        </p:txBody>
      </p:sp>
      <p:sp>
        <p:nvSpPr>
          <p:cNvPr id="39949" name="AutoShape 13"/>
          <p:cNvSpPr>
            <a:spLocks noChangeArrowheads="1"/>
          </p:cNvSpPr>
          <p:nvPr/>
        </p:nvSpPr>
        <p:spPr bwMode="auto">
          <a:xfrm>
            <a:off x="304800" y="5715000"/>
            <a:ext cx="381000" cy="381000"/>
          </a:xfrm>
          <a:prstGeom prst="star5">
            <a:avLst/>
          </a:prstGeom>
          <a:gradFill rotWithShape="0">
            <a:gsLst>
              <a:gs pos="0">
                <a:srgbClr val="FF66CC"/>
              </a:gs>
              <a:gs pos="100000">
                <a:srgbClr val="CC3300"/>
              </a:gs>
            </a:gsLst>
            <a:path path="shape">
              <a:fillToRect l="50000" t="50000" r="50000" b="50000"/>
            </a:path>
          </a:gradFill>
          <a:ln w="9525" cmpd="sng">
            <a:solidFill>
              <a:schemeClr val="tx2"/>
            </a:solidFill>
            <a:prstDash val="lgDash"/>
            <a:miter lim="800000"/>
          </a:ln>
          <a:effectLst/>
        </p:spPr>
        <p:txBody>
          <a:bodyPr wrap="none" anchor="ctr"/>
          <a:lstStyle/>
          <a:p>
            <a:pP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9938">
                                            <p:txEl>
                                              <p:pRg st="0" end="0"/>
                                            </p:txEl>
                                          </p:spTgt>
                                        </p:tgtEl>
                                        <p:attrNameLst>
                                          <p:attrName>style.visibility</p:attrName>
                                        </p:attrNameLst>
                                      </p:cBhvr>
                                      <p:to>
                                        <p:strVal val="visible"/>
                                      </p:to>
                                    </p:set>
                                    <p:anim calcmode="lin" valueType="num">
                                      <p:cBhvr additive="base">
                                        <p:cTn id="7" dur="500" fill="hold"/>
                                        <p:tgtEl>
                                          <p:spTgt spid="3993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993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3994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39943">
                                            <p:txEl>
                                              <p:pRg st="0" end="0"/>
                                            </p:txEl>
                                          </p:spTgt>
                                        </p:tgtEl>
                                        <p:attrNameLst>
                                          <p:attrName>style.visibility</p:attrName>
                                        </p:attrNameLst>
                                      </p:cBhvr>
                                      <p:to>
                                        <p:strVal val="visible"/>
                                      </p:to>
                                    </p:set>
                                    <p:anim calcmode="lin" valueType="num">
                                      <p:cBhvr additive="base">
                                        <p:cTn id="16" dur="500" fill="hold"/>
                                        <p:tgtEl>
                                          <p:spTgt spid="39943">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9943">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399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9941">
                                            <p:txEl>
                                              <p:pRg st="0" end="0"/>
                                            </p:txEl>
                                          </p:spTgt>
                                        </p:tgtEl>
                                        <p:attrNameLst>
                                          <p:attrName>style.visibility</p:attrName>
                                        </p:attrNameLst>
                                      </p:cBhvr>
                                      <p:to>
                                        <p:strVal val="visible"/>
                                      </p:to>
                                    </p:set>
                                    <p:anim calcmode="lin" valueType="num">
                                      <p:cBhvr additive="base">
                                        <p:cTn id="25" dur="500" fill="hold"/>
                                        <p:tgtEl>
                                          <p:spTgt spid="3994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9941">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3994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39944">
                                            <p:txEl>
                                              <p:pRg st="0" end="0"/>
                                            </p:txEl>
                                          </p:spTgt>
                                        </p:tgtEl>
                                        <p:attrNameLst>
                                          <p:attrName>style.visibility</p:attrName>
                                        </p:attrNameLst>
                                      </p:cBhvr>
                                      <p:to>
                                        <p:strVal val="visible"/>
                                      </p:to>
                                    </p:set>
                                    <p:anim calcmode="lin" valueType="num">
                                      <p:cBhvr additive="base">
                                        <p:cTn id="34" dur="500" fill="hold"/>
                                        <p:tgtEl>
                                          <p:spTgt spid="39944">
                                            <p:txEl>
                                              <p:pRg st="0" end="0"/>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3994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39945">
                                            <p:txEl>
                                              <p:pRg st="0" end="0"/>
                                            </p:txEl>
                                          </p:spTgt>
                                        </p:tgtEl>
                                        <p:attrNameLst>
                                          <p:attrName>style.visibility</p:attrName>
                                        </p:attrNameLst>
                                      </p:cBhvr>
                                      <p:to>
                                        <p:strVal val="visible"/>
                                      </p:to>
                                    </p:set>
                                    <p:anim calcmode="lin" valueType="num">
                                      <p:cBhvr additive="base">
                                        <p:cTn id="40" dur="500" fill="hold"/>
                                        <p:tgtEl>
                                          <p:spTgt spid="3994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3994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39947">
                                            <p:txEl>
                                              <p:pRg st="0" end="0"/>
                                            </p:txEl>
                                          </p:spTgt>
                                        </p:tgtEl>
                                        <p:attrNameLst>
                                          <p:attrName>style.visibility</p:attrName>
                                        </p:attrNameLst>
                                      </p:cBhvr>
                                      <p:to>
                                        <p:strVal val="visible"/>
                                      </p:to>
                                    </p:set>
                                    <p:anim calcmode="lin" valueType="num">
                                      <p:cBhvr additive="base">
                                        <p:cTn id="46" dur="500" fill="hold"/>
                                        <p:tgtEl>
                                          <p:spTgt spid="39947">
                                            <p:txEl>
                                              <p:pRg st="0" end="0"/>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399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5" presetClass="entr" presetSubtype="0" fill="hold" nodeType="clickEffect">
                                  <p:stCondLst>
                                    <p:cond delay="0"/>
                                  </p:stCondLst>
                                  <p:childTnLst>
                                    <p:set>
                                      <p:cBhvr>
                                        <p:cTn id="51" dur="1" fill="hold">
                                          <p:stCondLst>
                                            <p:cond delay="0"/>
                                          </p:stCondLst>
                                        </p:cTn>
                                        <p:tgtEl>
                                          <p:spTgt spid="39949"/>
                                        </p:tgtEl>
                                        <p:attrNameLst>
                                          <p:attrName>style.visibility</p:attrName>
                                        </p:attrNameLst>
                                      </p:cBhvr>
                                      <p:to>
                                        <p:strVal val="visible"/>
                                      </p:to>
                                    </p:set>
                                    <p:anim calcmode="lin" valueType="num">
                                      <p:cBhvr>
                                        <p:cTn id="52" dur="1000" fill="hold"/>
                                        <p:tgtEl>
                                          <p:spTgt spid="39949"/>
                                        </p:tgtEl>
                                        <p:attrNameLst>
                                          <p:attrName>ppt_w</p:attrName>
                                        </p:attrNameLst>
                                      </p:cBhvr>
                                      <p:tavLst>
                                        <p:tav tm="0">
                                          <p:val>
                                            <p:fltVal val="0"/>
                                          </p:val>
                                        </p:tav>
                                        <p:tav tm="100000">
                                          <p:val>
                                            <p:strVal val="#ppt_w"/>
                                          </p:val>
                                        </p:tav>
                                      </p:tavLst>
                                    </p:anim>
                                    <p:anim calcmode="lin" valueType="num">
                                      <p:cBhvr>
                                        <p:cTn id="53" dur="1000" fill="hold"/>
                                        <p:tgtEl>
                                          <p:spTgt spid="39949"/>
                                        </p:tgtEl>
                                        <p:attrNameLst>
                                          <p:attrName>ppt_h</p:attrName>
                                        </p:attrNameLst>
                                      </p:cBhvr>
                                      <p:tavLst>
                                        <p:tav tm="0">
                                          <p:val>
                                            <p:fltVal val="0"/>
                                          </p:val>
                                        </p:tav>
                                        <p:tav tm="100000">
                                          <p:val>
                                            <p:strVal val="#ppt_h"/>
                                          </p:val>
                                        </p:tav>
                                      </p:tavLst>
                                    </p:anim>
                                    <p:anim calcmode="lin" valueType="num">
                                      <p:cBhvr>
                                        <p:cTn id="54" dur="1000" fill="hold"/>
                                        <p:tgtEl>
                                          <p:spTgt spid="39949"/>
                                        </p:tgtEl>
                                        <p:attrNameLst>
                                          <p:attrName>ppt_x</p:attrName>
                                        </p:attrNameLst>
                                      </p:cBhvr>
                                      <p:tavLst>
                                        <p:tav tm="0" fmla="#ppt_x+(cos(-2*pi*(1-$))*-#ppt_x-sin(-2*pi*(1-$))*(1-#ppt_y))*(1-$)">
                                          <p:val>
                                            <p:fltVal val="0"/>
                                          </p:val>
                                        </p:tav>
                                        <p:tav tm="100000">
                                          <p:val>
                                            <p:fltVal val="1"/>
                                          </p:val>
                                        </p:tav>
                                      </p:tavLst>
                                    </p:anim>
                                    <p:anim calcmode="lin" valueType="num">
                                      <p:cBhvr>
                                        <p:cTn id="55" dur="1000" fill="hold"/>
                                        <p:tgtEl>
                                          <p:spTgt spid="3994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39948">
                                            <p:txEl>
                                              <p:pRg st="0" end="0"/>
                                            </p:txEl>
                                          </p:spTgt>
                                        </p:tgtEl>
                                        <p:attrNameLst>
                                          <p:attrName>style.visibility</p:attrName>
                                        </p:attrNameLst>
                                      </p:cBhvr>
                                      <p:to>
                                        <p:strVal val="visible"/>
                                      </p:to>
                                    </p:set>
                                    <p:anim calcmode="lin" valueType="num">
                                      <p:cBhvr additive="base">
                                        <p:cTn id="60" dur="500" fill="hold"/>
                                        <p:tgtEl>
                                          <p:spTgt spid="39948">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994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dvAuto="0" build="p"/>
      <p:bldP spid="39939" grpId="0" animBg="1"/>
      <p:bldP spid="39941" grpId="0" build="p"/>
      <p:bldP spid="39942" grpId="0" animBg="1"/>
      <p:bldP spid="39943" grpId="0" build="p"/>
      <p:bldP spid="39944" grpId="0" build="p"/>
      <p:bldP spid="39945" grpId="0" build="p"/>
      <p:bldP spid="39946" grpId="0" animBg="1"/>
      <p:bldP spid="39947" grpId="0" build="p"/>
      <p:bldP spid="39948"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571472" y="228600"/>
            <a:ext cx="7959753" cy="503238"/>
          </a:xfrm>
        </p:spPr>
        <p:txBody>
          <a:bodyPr/>
          <a:lstStyle/>
          <a:p>
            <a:pPr algn="l" eaLnBrk="1" hangingPunct="1"/>
            <a:r>
              <a:rPr lang="zh-CN" altLang="en-US" sz="3200" b="1" dirty="0" smtClean="0">
                <a:solidFill>
                  <a:srgbClr val="6600FF"/>
                </a:solidFill>
                <a:effectLst/>
                <a:latin typeface="楷体" panose="02010609060101010101" pitchFamily="49" charset="-122"/>
                <a:ea typeface="楷体" panose="02010609060101010101" pitchFamily="49" charset="-122"/>
              </a:rPr>
              <a:t>影响因素之二</a:t>
            </a:r>
            <a:r>
              <a:rPr lang="zh-CN" altLang="zh-CN" sz="3200" b="1" dirty="0" smtClean="0">
                <a:solidFill>
                  <a:srgbClr val="FF0000"/>
                </a:solidFill>
                <a:effectLst/>
                <a:latin typeface="楷体" panose="02010609060101010101" pitchFamily="49" charset="-122"/>
                <a:ea typeface="楷体" panose="02010609060101010101" pitchFamily="49" charset="-122"/>
              </a:rPr>
              <a:t>※</a:t>
            </a:r>
            <a:r>
              <a:rPr lang="zh-CN" altLang="en-US" sz="2800" b="1" dirty="0" smtClean="0">
                <a:solidFill>
                  <a:schemeClr val="tx1"/>
                </a:solidFill>
                <a:effectLst/>
                <a:latin typeface="楷体" panose="02010609060101010101" pitchFamily="49" charset="-122"/>
                <a:ea typeface="楷体" panose="02010609060101010101" pitchFamily="49" charset="-122"/>
              </a:rPr>
              <a:t>固定资本和流动资本的构成</a:t>
            </a:r>
            <a:endParaRPr lang="zh-CN" altLang="en-US" sz="2800" b="1" dirty="0" smtClean="0">
              <a:solidFill>
                <a:schemeClr val="tx1"/>
              </a:solidFill>
              <a:effectLst/>
              <a:latin typeface="楷体" panose="02010609060101010101" pitchFamily="49" charset="-122"/>
              <a:ea typeface="楷体" panose="02010609060101010101" pitchFamily="49" charset="-122"/>
            </a:endParaRPr>
          </a:p>
        </p:txBody>
      </p:sp>
      <p:sp>
        <p:nvSpPr>
          <p:cNvPr id="40963" name="Rectangle 3"/>
          <p:cNvSpPr>
            <a:spLocks noGrp="1" noChangeArrowheads="1"/>
          </p:cNvSpPr>
          <p:nvPr>
            <p:ph idx="1"/>
          </p:nvPr>
        </p:nvSpPr>
        <p:spPr>
          <a:xfrm>
            <a:off x="250825" y="928670"/>
            <a:ext cx="8435975" cy="5776930"/>
          </a:xfrm>
        </p:spPr>
        <p:txBody>
          <a:bodyPr/>
          <a:lstStyle/>
          <a:p>
            <a:pPr eaLnBrk="1" hangingPunct="1">
              <a:lnSpc>
                <a:spcPct val="90000"/>
              </a:lnSpc>
              <a:buFontTx/>
              <a:buNone/>
              <a:defRPr/>
            </a:pPr>
            <a:r>
              <a:rPr lang="zh-CN" altLang="zh-CN" sz="2800" b="1" dirty="0" smtClean="0">
                <a:latin typeface="华文楷体" pitchFamily="2" charset="-122"/>
                <a:ea typeface="华文楷体" pitchFamily="2" charset="-122"/>
              </a:rPr>
              <a:t>  </a:t>
            </a:r>
            <a:r>
              <a:rPr lang="zh-CN" altLang="zh-CN" sz="2800" b="1" dirty="0" smtClean="0">
                <a:solidFill>
                  <a:srgbClr val="9900CC"/>
                </a:solidFill>
                <a:latin typeface="楷体" panose="02010609060101010101" pitchFamily="49" charset="-122"/>
                <a:ea typeface="楷体" panose="02010609060101010101" pitchFamily="49" charset="-122"/>
              </a:rPr>
              <a:t>1.</a:t>
            </a:r>
            <a:r>
              <a:rPr lang="zh-CN" sz="2800" b="1" dirty="0" smtClean="0">
                <a:solidFill>
                  <a:srgbClr val="9900CC"/>
                </a:solidFill>
                <a:latin typeface="楷体" panose="02010609060101010101" pitchFamily="49" charset="-122"/>
                <a:ea typeface="楷体" panose="02010609060101010101" pitchFamily="49" charset="-122"/>
              </a:rPr>
              <a:t>固定资本</a:t>
            </a:r>
            <a:endParaRPr lang="zh-CN" sz="2400" b="1" dirty="0" smtClean="0">
              <a:solidFill>
                <a:srgbClr val="9900CC"/>
              </a:solidFill>
              <a:effectLst>
                <a:outerShdw blurRad="38100" dist="38100" dir="2700000" algn="tl">
                  <a:srgbClr val="C0C0C0"/>
                </a:outerShdw>
              </a:effectLst>
              <a:latin typeface="楷体" panose="02010609060101010101" pitchFamily="49" charset="-122"/>
              <a:ea typeface="楷体" panose="02010609060101010101" pitchFamily="49" charset="-122"/>
            </a:endParaRPr>
          </a:p>
          <a:p>
            <a:pPr eaLnBrk="1" hangingPunct="1">
              <a:lnSpc>
                <a:spcPct val="90000"/>
              </a:lnSpc>
              <a:buFontTx/>
              <a:buNone/>
              <a:defRPr/>
            </a:pPr>
            <a:r>
              <a:rPr lang="zh-CN" sz="2800" b="1" dirty="0" smtClean="0">
                <a:latin typeface="楷体" panose="02010609060101010101" pitchFamily="49" charset="-122"/>
                <a:ea typeface="楷体" panose="02010609060101010101" pitchFamily="49" charset="-122"/>
              </a:rPr>
              <a:t>  </a:t>
            </a:r>
            <a:r>
              <a:rPr lang="zh-CN" sz="2800" b="1" dirty="0" smtClean="0">
                <a:solidFill>
                  <a:srgbClr val="6600FF"/>
                </a:solidFill>
                <a:latin typeface="楷体" panose="02010609060101010101" pitchFamily="49" charset="-122"/>
                <a:ea typeface="楷体" panose="02010609060101010101" pitchFamily="49" charset="-122"/>
              </a:rPr>
              <a:t>物质形态：</a:t>
            </a:r>
            <a:r>
              <a:rPr lang="zh-CN" sz="2400" b="1" dirty="0" smtClean="0">
                <a:solidFill>
                  <a:srgbClr val="000000"/>
                </a:solidFill>
                <a:latin typeface="楷体" panose="02010609060101010101" pitchFamily="49" charset="-122"/>
                <a:ea typeface="楷体" panose="02010609060101010101" pitchFamily="49" charset="-122"/>
              </a:rPr>
              <a:t>如厂房、机器设备、大型工具等劳动资料形态存在的资本。</a:t>
            </a:r>
            <a:endParaRPr lang="zh-CN" sz="2400" b="1" dirty="0" smtClean="0">
              <a:solidFill>
                <a:srgbClr val="000000"/>
              </a:solidFill>
              <a:latin typeface="楷体" panose="02010609060101010101" pitchFamily="49" charset="-122"/>
              <a:ea typeface="楷体" panose="02010609060101010101" pitchFamily="49" charset="-122"/>
            </a:endParaRPr>
          </a:p>
          <a:p>
            <a:pPr eaLnBrk="1" hangingPunct="1">
              <a:lnSpc>
                <a:spcPct val="90000"/>
              </a:lnSpc>
              <a:buFontTx/>
              <a:buNone/>
              <a:defRPr/>
            </a:pPr>
            <a:r>
              <a:rPr lang="zh-CN" sz="2800" b="1" dirty="0" smtClean="0">
                <a:latin typeface="楷体" panose="02010609060101010101" pitchFamily="49" charset="-122"/>
                <a:ea typeface="楷体" panose="02010609060101010101" pitchFamily="49" charset="-122"/>
              </a:rPr>
              <a:t>  </a:t>
            </a:r>
            <a:r>
              <a:rPr lang="zh-CN" sz="2800" b="1" dirty="0" smtClean="0">
                <a:solidFill>
                  <a:srgbClr val="6600FF"/>
                </a:solidFill>
                <a:latin typeface="楷体" panose="02010609060101010101" pitchFamily="49" charset="-122"/>
                <a:ea typeface="楷体" panose="02010609060101010101" pitchFamily="49" charset="-122"/>
              </a:rPr>
              <a:t>周转方式：</a:t>
            </a:r>
            <a:r>
              <a:rPr lang="zh-CN" sz="2400" b="1" dirty="0" smtClean="0">
                <a:solidFill>
                  <a:srgbClr val="000000"/>
                </a:solidFill>
                <a:latin typeface="楷体" panose="02010609060101010101" pitchFamily="49" charset="-122"/>
                <a:ea typeface="楷体" panose="02010609060101010101" pitchFamily="49" charset="-122"/>
              </a:rPr>
              <a:t>使用价值整体反复地参加生产过程，但价值只是按照磨损程度逐步转移到产品中，并通过产品销售逐步收回。</a:t>
            </a:r>
            <a:r>
              <a:rPr lang="zh-CN" altLang="en-US" sz="2400" b="1" dirty="0" smtClean="0">
                <a:solidFill>
                  <a:srgbClr val="000000"/>
                </a:solidFill>
                <a:latin typeface="楷体" panose="02010609060101010101" pitchFamily="49" charset="-122"/>
                <a:ea typeface="楷体" panose="02010609060101010101" pitchFamily="49" charset="-122"/>
              </a:rPr>
              <a:t>周转速度慢。</a:t>
            </a:r>
            <a:endParaRPr lang="zh-CN" sz="2400" b="1" dirty="0" smtClean="0">
              <a:solidFill>
                <a:srgbClr val="000000"/>
              </a:solidFill>
              <a:latin typeface="楷体" panose="02010609060101010101" pitchFamily="49" charset="-122"/>
              <a:ea typeface="楷体" panose="02010609060101010101" pitchFamily="49" charset="-122"/>
            </a:endParaRPr>
          </a:p>
        </p:txBody>
      </p:sp>
      <p:sp>
        <p:nvSpPr>
          <p:cNvPr id="102404" name="AutoShape 4" descr="生产车间即景"/>
          <p:cNvSpPr>
            <a:spLocks noChangeAspect="1" noChangeArrowheads="1"/>
          </p:cNvSpPr>
          <p:nvPr/>
        </p:nvSpPr>
        <p:spPr bwMode="auto">
          <a:xfrm>
            <a:off x="168275" y="46038"/>
            <a:ext cx="304800" cy="304800"/>
          </a:xfrm>
          <a:prstGeom prst="rect">
            <a:avLst/>
          </a:prstGeom>
          <a:noFill/>
          <a:ln w="9525">
            <a:noFill/>
            <a:miter lim="800000"/>
          </a:ln>
        </p:spPr>
        <p:txBody>
          <a:bodyPr/>
          <a:lstStyle/>
          <a:p>
            <a:endParaRPr lang="zh-CN" altLang="en-US"/>
          </a:p>
        </p:txBody>
      </p:sp>
      <p:sp>
        <p:nvSpPr>
          <p:cNvPr id="102405" name="AutoShape 5" descr="生产车间即景"/>
          <p:cNvSpPr>
            <a:spLocks noChangeAspect="1" noChangeArrowheads="1"/>
          </p:cNvSpPr>
          <p:nvPr/>
        </p:nvSpPr>
        <p:spPr bwMode="auto">
          <a:xfrm>
            <a:off x="168275" y="46038"/>
            <a:ext cx="304800" cy="304800"/>
          </a:xfrm>
          <a:prstGeom prst="rect">
            <a:avLst/>
          </a:prstGeom>
          <a:noFill/>
          <a:ln w="9525">
            <a:noFill/>
            <a:miter lim="800000"/>
          </a:ln>
        </p:spPr>
        <p:txBody>
          <a:bodyPr/>
          <a:lstStyle/>
          <a:p>
            <a:endParaRPr lang="zh-CN" altLang="en-US"/>
          </a:p>
        </p:txBody>
      </p:sp>
      <p:sp>
        <p:nvSpPr>
          <p:cNvPr id="102406" name="AutoShape 6" descr="生产车间即景"/>
          <p:cNvSpPr>
            <a:spLocks noChangeAspect="1" noChangeArrowheads="1"/>
          </p:cNvSpPr>
          <p:nvPr/>
        </p:nvSpPr>
        <p:spPr bwMode="auto">
          <a:xfrm>
            <a:off x="168275" y="46038"/>
            <a:ext cx="304800" cy="304800"/>
          </a:xfrm>
          <a:prstGeom prst="rect">
            <a:avLst/>
          </a:prstGeom>
          <a:noFill/>
          <a:ln w="9525">
            <a:noFill/>
            <a:miter lim="800000"/>
          </a:ln>
        </p:spPr>
        <p:txBody>
          <a:bodyPr/>
          <a:lstStyle/>
          <a:p>
            <a:endParaRPr lang="zh-CN" altLang="en-US"/>
          </a:p>
        </p:txBody>
      </p:sp>
      <p:pic>
        <p:nvPicPr>
          <p:cNvPr id="40967" name="Picture 7" descr="U643P33T148D39821F2100DT20040608204338"/>
          <p:cNvPicPr>
            <a:picLocks noChangeAspect="1" noChangeArrowheads="1"/>
          </p:cNvPicPr>
          <p:nvPr/>
        </p:nvPicPr>
        <p:blipFill>
          <a:blip r:embed="rId1"/>
          <a:srcRect/>
          <a:stretch>
            <a:fillRect/>
          </a:stretch>
        </p:blipFill>
        <p:spPr bwMode="auto">
          <a:xfrm>
            <a:off x="4572000" y="3571876"/>
            <a:ext cx="3744912" cy="2451100"/>
          </a:xfrm>
          <a:prstGeom prst="rect">
            <a:avLst/>
          </a:prstGeom>
          <a:noFill/>
          <a:ln w="9525">
            <a:noFill/>
            <a:miter lim="800000"/>
            <a:headEnd/>
            <a:tailEnd/>
          </a:ln>
        </p:spPr>
      </p:pic>
      <p:sp>
        <p:nvSpPr>
          <p:cNvPr id="102408" name="AutoShape 8" descr="cf_d">
            <a:hlinkClick r:id="rId2"/>
          </p:cNvPr>
          <p:cNvSpPr>
            <a:spLocks noChangeAspect="1" noChangeArrowheads="1"/>
          </p:cNvSpPr>
          <p:nvPr/>
        </p:nvSpPr>
        <p:spPr bwMode="auto">
          <a:xfrm>
            <a:off x="168275" y="46038"/>
            <a:ext cx="304800" cy="304800"/>
          </a:xfrm>
          <a:prstGeom prst="rect">
            <a:avLst/>
          </a:prstGeom>
          <a:noFill/>
          <a:ln w="9525">
            <a:noFill/>
            <a:miter lim="800000"/>
          </a:ln>
        </p:spPr>
        <p:txBody>
          <a:bodyPr/>
          <a:lstStyle/>
          <a:p>
            <a:endParaRPr lang="zh-CN" altLang="en-US"/>
          </a:p>
        </p:txBody>
      </p:sp>
      <p:pic>
        <p:nvPicPr>
          <p:cNvPr id="40969" name="Picture 9" descr="cf_d"/>
          <p:cNvPicPr>
            <a:picLocks noChangeAspect="1" noChangeArrowheads="1"/>
          </p:cNvPicPr>
          <p:nvPr/>
        </p:nvPicPr>
        <p:blipFill>
          <a:blip r:embed="rId3"/>
          <a:srcRect/>
          <a:stretch>
            <a:fillRect/>
          </a:stretch>
        </p:blipFill>
        <p:spPr bwMode="auto">
          <a:xfrm>
            <a:off x="785786" y="3571876"/>
            <a:ext cx="3411537" cy="2447925"/>
          </a:xfrm>
          <a:prstGeom prst="rect">
            <a:avLst/>
          </a:prstGeom>
          <a:noFill/>
          <a:ln w="9525">
            <a:noFill/>
            <a:miter lim="800000"/>
            <a:headEnd/>
            <a:tailEnd/>
          </a:ln>
        </p:spPr>
      </p:pic>
      <p:sp>
        <p:nvSpPr>
          <p:cNvPr id="10" name="Oval 10">
            <a:hlinkClick r:id="rId4" action="ppaction://hlinksldjump"/>
          </p:cNvPr>
          <p:cNvSpPr>
            <a:spLocks noChangeArrowheads="1"/>
          </p:cNvSpPr>
          <p:nvPr/>
        </p:nvSpPr>
        <p:spPr bwMode="auto">
          <a:xfrm>
            <a:off x="142844" y="357166"/>
            <a:ext cx="304800" cy="152400"/>
          </a:xfrm>
          <a:prstGeom prst="ellipse">
            <a:avLst/>
          </a:prstGeom>
          <a:gradFill rotWithShape="0">
            <a:gsLst>
              <a:gs pos="0">
                <a:srgbClr val="FF8200"/>
              </a:gs>
              <a:gs pos="10001">
                <a:srgbClr val="FF0000"/>
              </a:gs>
              <a:gs pos="35001">
                <a:srgbClr val="BA0066"/>
              </a:gs>
              <a:gs pos="70000">
                <a:srgbClr val="66008F"/>
              </a:gs>
              <a:gs pos="100000">
                <a:srgbClr val="000082"/>
              </a:gs>
            </a:gsLst>
            <a:path path="shape">
              <a:fillToRect l="50000" t="50000" r="50000" b="50000"/>
            </a:path>
          </a:gradFill>
          <a:ln w="9525">
            <a:solidFill>
              <a:schemeClr val="tx2"/>
            </a:solidFill>
            <a:rou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0969"/>
                                        </p:tgtEl>
                                        <p:attrNameLst>
                                          <p:attrName>style.visibility</p:attrName>
                                        </p:attrNameLst>
                                      </p:cBhvr>
                                      <p:to>
                                        <p:strVal val="visible"/>
                                      </p:to>
                                    </p:set>
                                    <p:animEffect transition="in" filter="wedge">
                                      <p:cBhvr>
                                        <p:cTn id="7" dur="1000"/>
                                        <p:tgtEl>
                                          <p:spTgt spid="40969"/>
                                        </p:tgtEl>
                                      </p:cBhvr>
                                    </p:animEffect>
                                  </p:childTnLst>
                                </p:cTn>
                              </p:par>
                            </p:childTnLst>
                          </p:cTn>
                        </p:par>
                        <p:par>
                          <p:cTn id="8" fill="hold">
                            <p:stCondLst>
                              <p:cond delay="1000"/>
                            </p:stCondLst>
                            <p:childTnLst>
                              <p:par>
                                <p:cTn id="9" presetID="18" presetClass="entr" presetSubtype="12" fill="hold" nodeType="afterEffect">
                                  <p:stCondLst>
                                    <p:cond delay="0"/>
                                  </p:stCondLst>
                                  <p:childTnLst>
                                    <p:set>
                                      <p:cBhvr>
                                        <p:cTn id="10" dur="1" fill="hold">
                                          <p:stCondLst>
                                            <p:cond delay="0"/>
                                          </p:stCondLst>
                                        </p:cTn>
                                        <p:tgtEl>
                                          <p:spTgt spid="40967"/>
                                        </p:tgtEl>
                                        <p:attrNameLst>
                                          <p:attrName>style.visibility</p:attrName>
                                        </p:attrNameLst>
                                      </p:cBhvr>
                                      <p:to>
                                        <p:strVal val="visible"/>
                                      </p:to>
                                    </p:set>
                                    <p:animEffect transition="in" filter="strips(downLeft)">
                                      <p:cBhvr>
                                        <p:cTn id="11" dur="1000"/>
                                        <p:tgtEl>
                                          <p:spTgt spid="40967"/>
                                        </p:tgtEl>
                                      </p:cBhvr>
                                    </p:animEffect>
                                  </p:childTnLst>
                                </p:cTn>
                              </p:par>
                            </p:childTnLst>
                          </p:cTn>
                        </p:par>
                        <p:par>
                          <p:cTn id="12" fill="hold">
                            <p:stCondLst>
                              <p:cond delay="2000"/>
                            </p:stCondLst>
                            <p:childTnLst>
                              <p:par>
                                <p:cTn id="13" presetID="1" presetClass="entr" presetSubtype="0" fill="hold" grpId="0" nodeType="afterEffect">
                                  <p:stCondLst>
                                    <p:cond delay="0"/>
                                  </p:stCondLst>
                                  <p:childTnLst>
                                    <p:set>
                                      <p:cBhvr>
                                        <p:cTn id="14"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a:xfrm>
            <a:off x="214282" y="214290"/>
            <a:ext cx="8715435" cy="6643710"/>
          </a:xfrm>
        </p:spPr>
        <p:txBody>
          <a:bodyPr vert="horz" wrap="square" lIns="91440" tIns="45720" rIns="91440" bIns="45720" numCol="1" anchor="t" anchorCtr="0" compatLnSpc="1">
            <a:normAutofit fontScale="87500" lnSpcReduction="10000"/>
          </a:bodyPr>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0" lang="zh-CN" altLang="zh-CN" sz="2800" b="1" i="0" u="none" strike="noStrike" kern="0" cap="none" spc="0" normalizeH="0" baseline="0" noProof="0" dirty="0" smtClean="0">
                <a:ln>
                  <a:noFill/>
                </a:ln>
                <a:solidFill>
                  <a:schemeClr val="tx1"/>
                </a:solidFill>
                <a:effectLst/>
                <a:uLnTx/>
                <a:uFillTx/>
                <a:latin typeface="华文楷体" pitchFamily="2" charset="-122"/>
                <a:ea typeface="华文楷体" pitchFamily="2" charset="-122"/>
                <a:cs typeface="+mn-cs"/>
              </a:rPr>
              <a:t>  </a:t>
            </a:r>
            <a:r>
              <a:rPr kumimoji="0" lang="zh-CN" altLang="en-US" sz="2800" b="1" i="0" u="none" strike="noStrike" cap="none" spc="0" normalizeH="0" baseline="0" dirty="0">
                <a:solidFill>
                  <a:srgbClr val="9900CC"/>
                </a:solidFill>
                <a:latin typeface="楷体" panose="02010609060101010101" pitchFamily="49" charset="-122"/>
                <a:ea typeface="楷体" panose="02010609060101010101" pitchFamily="49" charset="-122"/>
              </a:rPr>
              <a:t>2.</a:t>
            </a:r>
            <a:r>
              <a:rPr lang="zh-CN" altLang="en-US" b="1" dirty="0">
                <a:solidFill>
                  <a:srgbClr val="9900CC"/>
                </a:solidFill>
                <a:latin typeface="楷体" panose="02010609060101010101" pitchFamily="49" charset="-122"/>
                <a:ea typeface="楷体" panose="02010609060101010101" pitchFamily="49" charset="-122"/>
                <a:sym typeface="+mn-ea"/>
              </a:rPr>
              <a:t>流动资本</a:t>
            </a:r>
            <a:endParaRPr kumimoji="0" lang="zh-CN" sz="2400" b="1" i="0" u="none" strike="noStrike" kern="0" cap="none" spc="0" normalizeH="0" baseline="0" noProof="0" dirty="0" smtClean="0">
              <a:ln>
                <a:noFill/>
              </a:ln>
              <a:solidFill>
                <a:srgbClr val="9900CC"/>
              </a:solidFill>
              <a:effectLst>
                <a:outerShdw blurRad="38100" dist="38100" dir="2700000" algn="tl">
                  <a:srgbClr val="C0C0C0"/>
                </a:outerShdw>
              </a:effectLst>
              <a:uLnTx/>
              <a:uFillTx/>
              <a:latin typeface="楷体" panose="02010609060101010101" pitchFamily="49" charset="-122"/>
              <a:ea typeface="楷体" panose="02010609060101010101" pitchFamily="49" charset="-122"/>
            </a:endParaRPr>
          </a:p>
          <a:p>
            <a:pPr marL="342900" marR="0" lvl="0" indent="-342900" algn="l" defTabSz="914400" rtl="0" eaLnBrk="1" fontAlgn="base" latinLnBrk="0" hangingPunct="1">
              <a:lnSpc>
                <a:spcPct val="90000"/>
              </a:lnSpc>
              <a:spcBef>
                <a:spcPct val="20000"/>
              </a:spcBef>
              <a:spcAft>
                <a:spcPct val="0"/>
              </a:spcAft>
              <a:buClrTx/>
              <a:buSzTx/>
              <a:buFontTx/>
              <a:buNone/>
              <a:defRPr/>
            </a:pPr>
            <a:r>
              <a:rPr kumimoji="0" lang="zh-CN" sz="2800" b="1"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  </a:t>
            </a:r>
            <a:r>
              <a:rPr kumimoji="0" lang="zh-CN" sz="2700" b="1" i="0" u="none" strike="noStrike" kern="0" cap="none" spc="0" normalizeH="0" baseline="0" noProof="0" dirty="0" smtClean="0">
                <a:ln>
                  <a:noFill/>
                </a:ln>
                <a:solidFill>
                  <a:srgbClr val="6600FF"/>
                </a:solidFill>
                <a:effectLst/>
                <a:uLnTx/>
                <a:uFillTx/>
                <a:latin typeface="楷体" panose="02010609060101010101" pitchFamily="49" charset="-122"/>
                <a:ea typeface="楷体" panose="02010609060101010101" pitchFamily="49" charset="-122"/>
              </a:rPr>
              <a:t>物质形态：</a:t>
            </a:r>
            <a:r>
              <a:rPr kumimoji="0" lang="en-US" altLang="zh-CN" sz="2700" b="1" i="0" u="none" strike="noStrike" kern="0" cap="none" spc="0" normalizeH="0" baseline="0" noProof="0" dirty="0" smtClean="0">
                <a:ln>
                  <a:noFill/>
                </a:ln>
                <a:solidFill>
                  <a:srgbClr val="6600FF"/>
                </a:solidFill>
                <a:effectLst/>
                <a:uLnTx/>
                <a:uFillTx/>
                <a:latin typeface="楷体" panose="02010609060101010101" pitchFamily="49" charset="-122"/>
                <a:ea typeface="楷体" panose="02010609060101010101" pitchFamily="49" charset="-122"/>
              </a:rPr>
              <a:t>1</a:t>
            </a:r>
            <a:r>
              <a:rPr kumimoji="0" lang="zh-CN" altLang="en-US" sz="2700" b="1" i="0" u="none" strike="noStrike" kern="0" cap="none" spc="0" normalizeH="0" baseline="0" noProof="0" dirty="0" smtClean="0">
                <a:ln>
                  <a:noFill/>
                </a:ln>
                <a:solidFill>
                  <a:srgbClr val="6600FF"/>
                </a:solidFill>
                <a:effectLst/>
                <a:uLnTx/>
                <a:uFillTx/>
                <a:latin typeface="楷体" panose="02010609060101010101" pitchFamily="49" charset="-122"/>
                <a:ea typeface="楷体" panose="02010609060101010101" pitchFamily="49" charset="-122"/>
              </a:rPr>
              <a:t>）</a:t>
            </a:r>
            <a:r>
              <a:rPr lang="zh-CN" altLang="en-US" sz="2700" b="1" dirty="0">
                <a:solidFill>
                  <a:srgbClr val="000000"/>
                </a:solidFill>
                <a:latin typeface="楷体" panose="02010609060101010101" pitchFamily="49" charset="-122"/>
                <a:ea typeface="楷体" panose="02010609060101010101" pitchFamily="49" charset="-122"/>
                <a:sym typeface="+mn-ea"/>
              </a:rPr>
              <a:t>处在劳动对象与辅助材料形式上的资本（原材料、能源、辅助材料等）</a:t>
            </a:r>
            <a:endParaRPr lang="zh-CN" altLang="en-US" sz="2700" b="1" dirty="0">
              <a:solidFill>
                <a:srgbClr val="000000"/>
              </a:solidFill>
              <a:latin typeface="楷体" panose="02010609060101010101" pitchFamily="49" charset="-122"/>
              <a:ea typeface="楷体" panose="02010609060101010101" pitchFamily="49" charset="-122"/>
              <a:sym typeface="+mn-ea"/>
            </a:endParaRPr>
          </a:p>
          <a:p>
            <a:pPr marL="342900" marR="0" lvl="0" indent="-342900" algn="l" defTabSz="914400" rtl="0" eaLnBrk="1" fontAlgn="base" latinLnBrk="0" hangingPunct="1">
              <a:lnSpc>
                <a:spcPct val="90000"/>
              </a:lnSpc>
              <a:spcBef>
                <a:spcPct val="20000"/>
              </a:spcBef>
              <a:spcAft>
                <a:spcPct val="0"/>
              </a:spcAft>
              <a:buClrTx/>
              <a:buSzTx/>
              <a:buFontTx/>
              <a:buNone/>
              <a:defRPr/>
            </a:pPr>
            <a:r>
              <a:rPr lang="zh-CN" altLang="en-US" sz="2700" b="1" dirty="0">
                <a:latin typeface="楷体" panose="02010609060101010101" pitchFamily="49" charset="-122"/>
                <a:ea typeface="楷体" panose="02010609060101010101" pitchFamily="49" charset="-122"/>
                <a:sym typeface="+mn-ea"/>
              </a:rPr>
              <a:t>            </a:t>
            </a:r>
            <a:r>
              <a:rPr lang="en-US" altLang="zh-CN" sz="2700" b="1" kern="0" noProof="0" dirty="0" smtClean="0">
                <a:ln>
                  <a:noFill/>
                </a:ln>
                <a:solidFill>
                  <a:srgbClr val="6600FF"/>
                </a:solidFill>
                <a:effectLst/>
                <a:uLnTx/>
                <a:uFillTx/>
                <a:latin typeface="楷体" panose="02010609060101010101" pitchFamily="49" charset="-122"/>
                <a:ea typeface="楷体" panose="02010609060101010101" pitchFamily="49" charset="-122"/>
                <a:sym typeface="+mn-ea"/>
              </a:rPr>
              <a:t>2）</a:t>
            </a:r>
            <a:r>
              <a:rPr lang="zh-CN" altLang="en-US" sz="2700" b="1" dirty="0">
                <a:solidFill>
                  <a:srgbClr val="000000"/>
                </a:solidFill>
                <a:latin typeface="楷体" panose="02010609060101010101" pitchFamily="49" charset="-122"/>
                <a:ea typeface="楷体" panose="02010609060101010101" pitchFamily="49" charset="-122"/>
                <a:sym typeface="+mn-ea"/>
              </a:rPr>
              <a:t>用于购买劳动力的资本</a:t>
            </a:r>
            <a:r>
              <a:rPr lang="zh-CN" altLang="en-US" sz="2700" b="1" dirty="0">
                <a:solidFill>
                  <a:srgbClr val="FF0000"/>
                </a:solidFill>
                <a:latin typeface="楷体" panose="02010609060101010101" pitchFamily="49" charset="-122"/>
                <a:ea typeface="楷体" panose="02010609060101010101" pitchFamily="49" charset="-122"/>
                <a:sym typeface="+mn-ea"/>
              </a:rPr>
              <a:t>（可变资本）</a:t>
            </a:r>
            <a:endParaRPr kumimoji="0" lang="zh-CN" sz="2700" b="1"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eaLnBrk="1" hangingPunct="1">
              <a:lnSpc>
                <a:spcPct val="90000"/>
              </a:lnSpc>
              <a:buNone/>
            </a:pPr>
            <a:r>
              <a:rPr kumimoji="0" lang="zh-CN" sz="2700" b="1"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  </a:t>
            </a:r>
            <a:r>
              <a:rPr kumimoji="0" lang="zh-CN" sz="2700" b="1" i="0" u="none" strike="noStrike" kern="0" cap="none" spc="0" normalizeH="0" baseline="0" noProof="0" dirty="0" smtClean="0">
                <a:ln>
                  <a:noFill/>
                </a:ln>
                <a:solidFill>
                  <a:srgbClr val="6600FF"/>
                </a:solidFill>
                <a:effectLst/>
                <a:uLnTx/>
                <a:uFillTx/>
                <a:latin typeface="楷体" panose="02010609060101010101" pitchFamily="49" charset="-122"/>
                <a:ea typeface="楷体" panose="02010609060101010101" pitchFamily="49" charset="-122"/>
              </a:rPr>
              <a:t>周转方式：</a:t>
            </a:r>
            <a:r>
              <a:rPr lang="zh-CN" altLang="en-US" sz="2700" b="1" dirty="0">
                <a:solidFill>
                  <a:srgbClr val="000000"/>
                </a:solidFill>
                <a:latin typeface="楷体" panose="02010609060101010101" pitchFamily="49" charset="-122"/>
                <a:ea typeface="楷体" panose="02010609060101010101" pitchFamily="49" charset="-122"/>
                <a:sym typeface="+mn-ea"/>
              </a:rPr>
              <a:t>使用价值经过一次生产过程就改变形态或消失，因而价值也是一次全部转移到商品中去，并通过商品销售全部收回。</a:t>
            </a:r>
            <a:endParaRPr lang="zh-CN" altLang="en-US" sz="2700" b="1" dirty="0">
              <a:solidFill>
                <a:srgbClr val="000000"/>
              </a:solidFill>
              <a:latin typeface="楷体" panose="02010609060101010101" pitchFamily="49" charset="-122"/>
              <a:ea typeface="楷体" panose="02010609060101010101" pitchFamily="49" charset="-122"/>
              <a:sym typeface="+mn-ea"/>
            </a:endParaRPr>
          </a:p>
          <a:p>
            <a:pPr eaLnBrk="1" hangingPunct="1">
              <a:buNone/>
            </a:pPr>
            <a:r>
              <a:rPr lang="zh-CN" altLang="en-US" sz="2700" b="1" dirty="0">
                <a:latin typeface="楷体" panose="02010609060101010101" pitchFamily="49" charset="-122"/>
                <a:ea typeface="楷体" panose="02010609060101010101" pitchFamily="49" charset="-122"/>
                <a:sym typeface="+mn-ea"/>
              </a:rPr>
              <a:t>      </a:t>
            </a:r>
            <a:r>
              <a:rPr lang="zh-CN" altLang="en-US" sz="2700" b="1" dirty="0" smtClean="0">
                <a:solidFill>
                  <a:srgbClr val="000000"/>
                </a:solidFill>
                <a:latin typeface="楷体" panose="02010609060101010101" pitchFamily="49" charset="-122"/>
                <a:ea typeface="楷体" panose="02010609060101010101" pitchFamily="49" charset="-122"/>
                <a:sym typeface="+mn-ea"/>
              </a:rPr>
              <a:t>劳动力</a:t>
            </a:r>
            <a:r>
              <a:rPr lang="zh-CN" altLang="en-US" sz="2700" b="1" dirty="0">
                <a:solidFill>
                  <a:srgbClr val="000000"/>
                </a:solidFill>
                <a:latin typeface="楷体" panose="02010609060101010101" pitchFamily="49" charset="-122"/>
                <a:ea typeface="楷体" panose="02010609060101010101" pitchFamily="49" charset="-122"/>
                <a:sym typeface="+mn-ea"/>
              </a:rPr>
              <a:t>资本不是转移到新产品中去，而是工人在生产过程中不断重新创造出来，并随商品出售得到实现。由于这部分资本的周转方式与原材料等具有相似的形式，因此也归于流动资本。</a:t>
            </a:r>
            <a:endParaRPr lang="zh-CN" altLang="en-US" sz="2700" b="1" dirty="0" smtClean="0">
              <a:solidFill>
                <a:srgbClr val="000000"/>
              </a:solidFill>
              <a:latin typeface="楷体" panose="02010609060101010101" pitchFamily="49" charset="-122"/>
              <a:ea typeface="楷体" panose="02010609060101010101" pitchFamily="49" charset="-122"/>
              <a:sym typeface="+mn-ea"/>
            </a:endParaRPr>
          </a:p>
          <a:p>
            <a:pPr marL="342900" marR="0" lvl="0" indent="-342900" algn="l" defTabSz="914400" rtl="0" eaLnBrk="1" fontAlgn="base" latinLnBrk="0" hangingPunct="1">
              <a:lnSpc>
                <a:spcPct val="90000"/>
              </a:lnSpc>
              <a:spcBef>
                <a:spcPct val="20000"/>
              </a:spcBef>
              <a:spcAft>
                <a:spcPct val="0"/>
              </a:spcAft>
              <a:buClrTx/>
              <a:buSzTx/>
              <a:buFontTx/>
              <a:buNone/>
              <a:defRPr/>
            </a:pPr>
            <a:endParaRPr kumimoji="0" lang="zh-CN" sz="28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endParaRPr kumimoji="0" lang="zh-CN" sz="28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endParaRPr kumimoji="0" lang="zh-CN" sz="28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r>
              <a:rPr kumimoji="0" lang="zh-CN" sz="28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cs typeface="+mn-cs"/>
              </a:rPr>
              <a:t>         </a:t>
            </a:r>
            <a:endParaRPr kumimoji="0" lang="zh-CN" sz="28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endParaRPr kumimoji="0" lang="zh-CN" sz="28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endParaRPr kumimoji="0" lang="zh-CN" sz="28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r>
              <a:rPr kumimoji="0" lang="zh-CN" sz="28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cs typeface="+mn-cs"/>
              </a:rPr>
              <a:t>                　                 </a:t>
            </a:r>
            <a:r>
              <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cs typeface="+mn-cs"/>
              </a:rPr>
              <a:t>    </a:t>
            </a:r>
            <a:endPar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cs typeface="+mn-cs"/>
            </a:endParaRPr>
          </a:p>
        </p:txBody>
      </p:sp>
      <p:sp>
        <p:nvSpPr>
          <p:cNvPr id="102403" name="AutoShape 4" descr="生产车间即景"/>
          <p:cNvSpPr>
            <a:spLocks noChangeAspect="1"/>
          </p:cNvSpPr>
          <p:nvPr/>
        </p:nvSpPr>
        <p:spPr>
          <a:xfrm>
            <a:off x="1269206" y="46038"/>
            <a:ext cx="228600" cy="304800"/>
          </a:xfrm>
          <a:prstGeom prst="rect">
            <a:avLst/>
          </a:prstGeom>
          <a:noFill/>
          <a:ln w="9525">
            <a:noFill/>
          </a:ln>
        </p:spPr>
        <p:txBody>
          <a:bodyPr anchor="t"/>
          <a:lstStyle/>
          <a:p>
            <a:endParaRPr lang="zh-CN" altLang="en-US" dirty="0">
              <a:latin typeface="Verdana" panose="020B0604030504040204" pitchFamily="34" charset="0"/>
              <a:ea typeface="宋体" panose="02010600030101010101" pitchFamily="2" charset="-122"/>
            </a:endParaRPr>
          </a:p>
        </p:txBody>
      </p:sp>
      <p:sp>
        <p:nvSpPr>
          <p:cNvPr id="102404" name="AutoShape 5" descr="生产车间即景"/>
          <p:cNvSpPr>
            <a:spLocks noChangeAspect="1"/>
          </p:cNvSpPr>
          <p:nvPr/>
        </p:nvSpPr>
        <p:spPr>
          <a:xfrm>
            <a:off x="1269206" y="46038"/>
            <a:ext cx="228600" cy="304800"/>
          </a:xfrm>
          <a:prstGeom prst="rect">
            <a:avLst/>
          </a:prstGeom>
          <a:noFill/>
          <a:ln w="9525">
            <a:noFill/>
          </a:ln>
        </p:spPr>
        <p:txBody>
          <a:bodyPr anchor="t"/>
          <a:lstStyle/>
          <a:p>
            <a:endParaRPr lang="zh-CN" altLang="en-US" dirty="0">
              <a:latin typeface="Verdana" panose="020B0604030504040204" pitchFamily="34" charset="0"/>
              <a:ea typeface="宋体" panose="02010600030101010101" pitchFamily="2" charset="-122"/>
            </a:endParaRPr>
          </a:p>
        </p:txBody>
      </p:sp>
      <p:sp>
        <p:nvSpPr>
          <p:cNvPr id="102405" name="AutoShape 6" descr="生产车间即景"/>
          <p:cNvSpPr>
            <a:spLocks noChangeAspect="1"/>
          </p:cNvSpPr>
          <p:nvPr/>
        </p:nvSpPr>
        <p:spPr>
          <a:xfrm>
            <a:off x="1269206" y="46038"/>
            <a:ext cx="228600" cy="304800"/>
          </a:xfrm>
          <a:prstGeom prst="rect">
            <a:avLst/>
          </a:prstGeom>
          <a:noFill/>
          <a:ln w="9525">
            <a:noFill/>
          </a:ln>
        </p:spPr>
        <p:txBody>
          <a:bodyPr anchor="t"/>
          <a:lstStyle/>
          <a:p>
            <a:endParaRPr lang="zh-CN" altLang="en-US" dirty="0">
              <a:latin typeface="Verdana" panose="020B0604030504040204" pitchFamily="34" charset="0"/>
              <a:ea typeface="宋体" panose="02010600030101010101" pitchFamily="2" charset="-122"/>
            </a:endParaRPr>
          </a:p>
        </p:txBody>
      </p:sp>
      <p:sp>
        <p:nvSpPr>
          <p:cNvPr id="102407" name="AutoShape 8" descr="cf_d">
            <a:hlinkClick r:id="rId1"/>
          </p:cNvPr>
          <p:cNvSpPr>
            <a:spLocks noChangeAspect="1"/>
          </p:cNvSpPr>
          <p:nvPr/>
        </p:nvSpPr>
        <p:spPr>
          <a:xfrm>
            <a:off x="1269206" y="46038"/>
            <a:ext cx="228600" cy="304800"/>
          </a:xfrm>
          <a:prstGeom prst="rect">
            <a:avLst/>
          </a:prstGeom>
          <a:noFill/>
          <a:ln w="9525">
            <a:noFill/>
          </a:ln>
        </p:spPr>
        <p:txBody>
          <a:bodyPr anchor="t"/>
          <a:lstStyle/>
          <a:p>
            <a:endParaRPr lang="zh-CN" altLang="en-US" dirty="0">
              <a:latin typeface="Verdana" panose="020B0604030504040204" pitchFamily="34" charset="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714348" y="4143380"/>
            <a:ext cx="2341721" cy="2056128"/>
          </a:xfrm>
          <a:prstGeom prst="rect">
            <a:avLst/>
          </a:prstGeom>
        </p:spPr>
      </p:pic>
      <p:pic>
        <p:nvPicPr>
          <p:cNvPr id="3" name="图片 2"/>
          <p:cNvPicPr>
            <a:picLocks noChangeAspect="1"/>
          </p:cNvPicPr>
          <p:nvPr/>
        </p:nvPicPr>
        <p:blipFill>
          <a:blip r:embed="rId3"/>
          <a:stretch>
            <a:fillRect/>
          </a:stretch>
        </p:blipFill>
        <p:spPr>
          <a:xfrm>
            <a:off x="2500298" y="3786190"/>
            <a:ext cx="1851660" cy="1500505"/>
          </a:xfrm>
          <a:prstGeom prst="rect">
            <a:avLst/>
          </a:prstGeom>
        </p:spPr>
      </p:pic>
      <p:pic>
        <p:nvPicPr>
          <p:cNvPr id="4" name="图片 3"/>
          <p:cNvPicPr>
            <a:picLocks noChangeAspect="1"/>
          </p:cNvPicPr>
          <p:nvPr/>
        </p:nvPicPr>
        <p:blipFill>
          <a:blip r:embed="rId4" cstate="print"/>
          <a:stretch>
            <a:fillRect/>
          </a:stretch>
        </p:blipFill>
        <p:spPr>
          <a:xfrm>
            <a:off x="3143240" y="5357826"/>
            <a:ext cx="1351598" cy="1261745"/>
          </a:xfrm>
          <a:prstGeom prst="rect">
            <a:avLst/>
          </a:prstGeom>
        </p:spPr>
      </p:pic>
      <p:pic>
        <p:nvPicPr>
          <p:cNvPr id="5" name="图片 4"/>
          <p:cNvPicPr>
            <a:picLocks noChangeAspect="1"/>
          </p:cNvPicPr>
          <p:nvPr/>
        </p:nvPicPr>
        <p:blipFill>
          <a:blip r:embed="rId5"/>
          <a:stretch>
            <a:fillRect/>
          </a:stretch>
        </p:blipFill>
        <p:spPr>
          <a:xfrm>
            <a:off x="5000628" y="4000504"/>
            <a:ext cx="2183130" cy="2204085"/>
          </a:xfrm>
          <a:prstGeom prst="rect">
            <a:avLst/>
          </a:prstGeom>
        </p:spPr>
      </p:pic>
      <p:pic>
        <p:nvPicPr>
          <p:cNvPr id="6" name="图片 5"/>
          <p:cNvPicPr>
            <a:picLocks noChangeAspect="1"/>
          </p:cNvPicPr>
          <p:nvPr/>
        </p:nvPicPr>
        <p:blipFill>
          <a:blip r:embed="rId6"/>
          <a:stretch>
            <a:fillRect/>
          </a:stretch>
        </p:blipFill>
        <p:spPr>
          <a:xfrm>
            <a:off x="7215206" y="4857760"/>
            <a:ext cx="1685449" cy="1500505"/>
          </a:xfrm>
          <a:prstGeom prst="rect">
            <a:avLst/>
          </a:prstGeom>
        </p:spPr>
      </p:pic>
      <p:sp>
        <p:nvSpPr>
          <p:cNvPr id="7" name="文本框 6"/>
          <p:cNvSpPr txBox="1"/>
          <p:nvPr/>
        </p:nvSpPr>
        <p:spPr>
          <a:xfrm>
            <a:off x="6572264" y="6286520"/>
            <a:ext cx="772001" cy="398780"/>
          </a:xfrm>
          <a:prstGeom prst="rect">
            <a:avLst/>
          </a:prstGeom>
          <a:noFill/>
        </p:spPr>
        <p:txBody>
          <a:bodyPr wrap="square" rtlCol="0">
            <a:spAutoFit/>
          </a:bodyPr>
          <a:lstStyle/>
          <a:p>
            <a:r>
              <a:rPr lang="zh-CN" altLang="en-US" sz="2000" b="1" dirty="0">
                <a:latin typeface="楷体" panose="02010609060101010101" pitchFamily="49" charset="-122"/>
                <a:ea typeface="楷体" panose="02010609060101010101" pitchFamily="49" charset="-122"/>
              </a:rPr>
              <a:t>工人</a:t>
            </a:r>
            <a:endParaRPr lang="zh-CN" altLang="en-US" sz="2000" b="1" dirty="0">
              <a:latin typeface="楷体" panose="02010609060101010101" pitchFamily="49" charset="-122"/>
              <a:ea typeface="楷体" panose="02010609060101010101" pitchFamily="49" charset="-122"/>
            </a:endParaRPr>
          </a:p>
        </p:txBody>
      </p:sp>
      <p:sp>
        <p:nvSpPr>
          <p:cNvPr id="16" name="文本框 6"/>
          <p:cNvSpPr txBox="1"/>
          <p:nvPr/>
        </p:nvSpPr>
        <p:spPr>
          <a:xfrm>
            <a:off x="928662" y="6215082"/>
            <a:ext cx="2000264" cy="400110"/>
          </a:xfrm>
          <a:prstGeom prst="rect">
            <a:avLst/>
          </a:prstGeom>
          <a:noFill/>
        </p:spPr>
        <p:txBody>
          <a:bodyPr wrap="square" rtlCol="0">
            <a:spAutoFit/>
          </a:bodyPr>
          <a:lstStyle/>
          <a:p>
            <a:r>
              <a:rPr lang="zh-CN" altLang="en-US" sz="2000" b="1" dirty="0" smtClean="0">
                <a:latin typeface="楷体" panose="02010609060101010101" pitchFamily="49" charset="-122"/>
                <a:ea typeface="楷体" panose="02010609060101010101" pitchFamily="49" charset="-122"/>
              </a:rPr>
              <a:t>原料、燃料等</a:t>
            </a:r>
            <a:endParaRPr lang="zh-CN" altLang="en-US" sz="2000" b="1" dirty="0">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par>
                          <p:cTn id="15" fill="hold">
                            <p:stCondLst>
                              <p:cond delay="0"/>
                            </p:stCondLst>
                            <p:childTnLst>
                              <p:par>
                                <p:cTn id="16" presetID="18" presetClass="entr" presetSubtype="12"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strips(downLeft)">
                                      <p:cBhvr>
                                        <p:cTn id="18" dur="500"/>
                                        <p:tgtEl>
                                          <p:spTgt spid="3"/>
                                        </p:tgtEl>
                                      </p:cBhvr>
                                    </p:animEffect>
                                  </p:childTnLst>
                                </p:cTn>
                              </p:par>
                            </p:childTnLst>
                          </p:cTn>
                        </p:par>
                        <p:par>
                          <p:cTn id="19" fill="hold">
                            <p:stCondLst>
                              <p:cond delay="500"/>
                            </p:stCondLst>
                            <p:childTnLst>
                              <p:par>
                                <p:cTn id="20" presetID="18" presetClass="entr" presetSubtype="12"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strips(down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par>
                          <p:cTn id="40" fill="hold">
                            <p:stCondLst>
                              <p:cond delay="500"/>
                            </p:stCondLst>
                            <p:childTnLst>
                              <p:par>
                                <p:cTn id="41" presetID="1"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7" grpId="0" uiExpand="1"/>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533400" y="1189038"/>
            <a:ext cx="8458200" cy="519112"/>
          </a:xfrm>
          <a:prstGeom prst="rect">
            <a:avLst/>
          </a:prstGeom>
          <a:noFill/>
          <a:ln w="9525">
            <a:noFill/>
            <a:miter lim="800000"/>
          </a:ln>
        </p:spPr>
        <p:txBody>
          <a:bodyPr anchor="ctr">
            <a:spAutoFit/>
          </a:bodyPr>
          <a:lstStyle/>
          <a:p>
            <a:pPr>
              <a:spcBef>
                <a:spcPct val="50000"/>
              </a:spcBef>
            </a:pPr>
            <a:r>
              <a:rPr lang="zh-CN" altLang="zh-CN" sz="2800" b="1">
                <a:latin typeface="Times New Roman" panose="02020603050405020304" pitchFamily="18" charset="0"/>
              </a:rPr>
              <a:t>	</a:t>
            </a:r>
            <a:endParaRPr lang="zh-CN" altLang="zh-CN" sz="2800" b="1">
              <a:latin typeface="Times New Roman" panose="02020603050405020304" pitchFamily="18" charset="0"/>
            </a:endParaRPr>
          </a:p>
        </p:txBody>
      </p:sp>
      <p:sp>
        <p:nvSpPr>
          <p:cNvPr id="104451" name="Text Box 3"/>
          <p:cNvSpPr txBox="1">
            <a:spLocks noChangeArrowheads="1"/>
          </p:cNvSpPr>
          <p:nvPr/>
        </p:nvSpPr>
        <p:spPr bwMode="auto">
          <a:xfrm>
            <a:off x="609600" y="5562600"/>
            <a:ext cx="8153400" cy="519113"/>
          </a:xfrm>
          <a:prstGeom prst="rect">
            <a:avLst/>
          </a:prstGeom>
          <a:noFill/>
          <a:ln w="9525">
            <a:noFill/>
            <a:miter lim="800000"/>
          </a:ln>
        </p:spPr>
        <p:txBody>
          <a:bodyPr>
            <a:spAutoFit/>
          </a:bodyPr>
          <a:lstStyle/>
          <a:p>
            <a:pPr eaLnBrk="0" hangingPunct="0">
              <a:spcBef>
                <a:spcPct val="50000"/>
              </a:spcBef>
            </a:pPr>
            <a:r>
              <a:rPr lang="zh-CN" altLang="zh-CN" sz="2800" b="1">
                <a:latin typeface="Times New Roman" panose="02020603050405020304" pitchFamily="18" charset="0"/>
              </a:rPr>
              <a:t> </a:t>
            </a:r>
            <a:endParaRPr lang="zh-CN" altLang="zh-CN" sz="2800">
              <a:latin typeface="Times New Roman" panose="02020603050405020304" pitchFamily="18" charset="0"/>
            </a:endParaRPr>
          </a:p>
        </p:txBody>
      </p:sp>
      <p:graphicFrame>
        <p:nvGraphicFramePr>
          <p:cNvPr id="43012" name="Group 4"/>
          <p:cNvGraphicFramePr>
            <a:graphicFrameLocks noGrp="1"/>
          </p:cNvGraphicFramePr>
          <p:nvPr/>
        </p:nvGraphicFramePr>
        <p:xfrm>
          <a:off x="428596" y="1071546"/>
          <a:ext cx="8215370" cy="3812479"/>
        </p:xfrm>
        <a:graphic>
          <a:graphicData uri="http://schemas.openxmlformats.org/drawingml/2006/table">
            <a:tbl>
              <a:tblPr/>
              <a:tblGrid>
                <a:gridCol w="2635483"/>
                <a:gridCol w="2635483"/>
                <a:gridCol w="2944404"/>
              </a:tblGrid>
              <a:tr h="1290832">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rPr>
                        <a:t>按在剩余价值生产中的作用划分</a:t>
                      </a:r>
                      <a:endParaRPr kumimoji="0" lang="zh-CN" sz="28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endParaRPr>
                    </a:p>
                  </a:txBody>
                  <a:tcPr marT="45708" marB="45708" horzOverflow="overflow">
                    <a:lnL w="28575" cap="flat" cmpd="tri" algn="ctr">
                      <a:solidFill>
                        <a:schemeClr val="tx1"/>
                      </a:solidFill>
                      <a:prstDash val="solid"/>
                      <a:round/>
                      <a:headEnd type="none" w="med" len="med"/>
                      <a:tailEnd type="none" w="med" len="med"/>
                    </a:lnL>
                    <a:lnR w="28575" cap="flat" cmpd="tri" algn="ctr">
                      <a:solidFill>
                        <a:schemeClr val="tx1"/>
                      </a:solidFill>
                      <a:prstDash val="solid"/>
                      <a:round/>
                      <a:headEnd type="none" w="med" len="med"/>
                      <a:tailEnd type="none" w="med" len="med"/>
                    </a:lnR>
                    <a:lnT w="28575" cap="flat" cmpd="tri" algn="ctr">
                      <a:solidFill>
                        <a:schemeClr val="tx1"/>
                      </a:solidFill>
                      <a:prstDash val="solid"/>
                      <a:round/>
                      <a:headEnd type="none" w="med" len="med"/>
                      <a:tailEnd type="none" w="med" len="med"/>
                    </a:lnT>
                    <a:lnB w="28575" cap="flat" cmpd="tri"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rPr>
                        <a:t>生产资本的各部分</a:t>
                      </a:r>
                      <a:endParaRPr kumimoji="0" lang="zh-CN" sz="28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endParaRPr>
                    </a:p>
                  </a:txBody>
                  <a:tcPr marT="45708" marB="45708" horzOverflow="overflow">
                    <a:lnL w="28575" cap="flat" cmpd="tri" algn="ctr">
                      <a:solidFill>
                        <a:schemeClr val="tx1"/>
                      </a:solidFill>
                      <a:prstDash val="solid"/>
                      <a:round/>
                      <a:headEnd type="none" w="med" len="med"/>
                      <a:tailEnd type="none" w="med" len="med"/>
                    </a:lnL>
                    <a:lnR w="28575" cap="flat" cmpd="tri" algn="ctr">
                      <a:solidFill>
                        <a:schemeClr val="tx1"/>
                      </a:solidFill>
                      <a:prstDash val="solid"/>
                      <a:round/>
                      <a:headEnd type="none" w="med" len="med"/>
                      <a:tailEnd type="none" w="med" len="med"/>
                    </a:lnR>
                    <a:lnT w="28575" cap="flat" cmpd="tri" algn="ctr">
                      <a:solidFill>
                        <a:schemeClr val="tx1"/>
                      </a:solidFill>
                      <a:prstDash val="solid"/>
                      <a:round/>
                      <a:headEnd type="none" w="med" len="med"/>
                      <a:tailEnd type="none" w="med" len="med"/>
                    </a:lnT>
                    <a:lnB w="28575" cap="flat" cmpd="tri"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rPr>
                        <a:t>按价值周转方式划分</a:t>
                      </a:r>
                      <a:endParaRPr kumimoji="0" lang="zh-CN" sz="28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endParaRPr>
                    </a:p>
                  </a:txBody>
                  <a:tcPr marT="45708" marB="45708" horzOverflow="overflow">
                    <a:lnL w="28575" cap="flat" cmpd="tri" algn="ctr">
                      <a:solidFill>
                        <a:schemeClr val="tx1"/>
                      </a:solidFill>
                      <a:prstDash val="solid"/>
                      <a:round/>
                      <a:headEnd type="none" w="med" len="med"/>
                      <a:tailEnd type="none" w="med" len="med"/>
                    </a:lnL>
                    <a:lnR w="28575" cap="flat" cmpd="tri" algn="ctr">
                      <a:solidFill>
                        <a:schemeClr val="tx1"/>
                      </a:solidFill>
                      <a:prstDash val="solid"/>
                      <a:round/>
                      <a:headEnd type="none" w="med" len="med"/>
                      <a:tailEnd type="none" w="med" len="med"/>
                    </a:lnR>
                    <a:lnT w="28575" cap="flat" cmpd="tri" algn="ctr">
                      <a:solidFill>
                        <a:schemeClr val="tx1"/>
                      </a:solidFill>
                      <a:prstDash val="solid"/>
                      <a:round/>
                      <a:headEnd type="none" w="med" len="med"/>
                      <a:tailEnd type="none" w="med" len="med"/>
                    </a:lnT>
                    <a:lnB w="28575" cap="flat" cmpd="tri" algn="ctr">
                      <a:solidFill>
                        <a:schemeClr val="tx1"/>
                      </a:solidFill>
                      <a:prstDash val="solid"/>
                      <a:round/>
                      <a:headEnd type="none" w="med" len="med"/>
                      <a:tailEnd type="none" w="med" len="med"/>
                    </a:lnB>
                    <a:lnTlToBr>
                      <a:noFill/>
                    </a:lnTlToBr>
                    <a:lnBlToTr>
                      <a:noFill/>
                    </a:lnBlToTr>
                    <a:noFill/>
                  </a:tcPr>
                </a:tc>
              </a:tr>
              <a:tr h="760945">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dirty="0" smtClean="0">
                          <a:ln>
                            <a:noFill/>
                          </a:ln>
                          <a:solidFill>
                            <a:srgbClr val="6600FF"/>
                          </a:solidFill>
                          <a:effectLst/>
                          <a:latin typeface="楷体" panose="02010609060101010101" pitchFamily="49" charset="-122"/>
                          <a:ea typeface="楷体" panose="02010609060101010101" pitchFamily="49" charset="-122"/>
                        </a:rPr>
                        <a:t>不变资本</a:t>
                      </a:r>
                      <a:r>
                        <a:rPr kumimoji="0" lang="zh-CN" altLang="en-US" sz="2800" b="1" i="0" u="none" strike="noStrike" cap="none" normalizeH="0" baseline="0" dirty="0" smtClean="0">
                          <a:ln>
                            <a:noFill/>
                          </a:ln>
                          <a:solidFill>
                            <a:srgbClr val="6600FF"/>
                          </a:solidFill>
                          <a:effectLst/>
                          <a:latin typeface="楷体" panose="02010609060101010101" pitchFamily="49" charset="-122"/>
                          <a:ea typeface="楷体" panose="02010609060101010101" pitchFamily="49" charset="-122"/>
                        </a:rPr>
                        <a:t>（</a:t>
                      </a:r>
                      <a:r>
                        <a:rPr kumimoji="0" lang="en-US" altLang="zh-CN" sz="2800" b="1" i="0" u="none" strike="noStrike" cap="none" normalizeH="0" baseline="0" dirty="0" smtClean="0">
                          <a:ln>
                            <a:noFill/>
                          </a:ln>
                          <a:solidFill>
                            <a:srgbClr val="6600FF"/>
                          </a:solidFill>
                          <a:effectLst/>
                          <a:latin typeface="楷体" panose="02010609060101010101" pitchFamily="49" charset="-122"/>
                          <a:ea typeface="楷体" panose="02010609060101010101" pitchFamily="49" charset="-122"/>
                        </a:rPr>
                        <a:t>C</a:t>
                      </a:r>
                      <a:r>
                        <a:rPr kumimoji="0" lang="zh-CN" altLang="en-US" sz="2800" b="1" i="0" u="none" strike="noStrike" cap="none" normalizeH="0" baseline="0" dirty="0" smtClean="0">
                          <a:ln>
                            <a:noFill/>
                          </a:ln>
                          <a:solidFill>
                            <a:srgbClr val="6600FF"/>
                          </a:solidFill>
                          <a:effectLst/>
                          <a:latin typeface="楷体" panose="02010609060101010101" pitchFamily="49" charset="-122"/>
                          <a:ea typeface="楷体" panose="02010609060101010101" pitchFamily="49" charset="-122"/>
                        </a:rPr>
                        <a:t>）</a:t>
                      </a:r>
                      <a:endParaRPr kumimoji="0" lang="zh-CN" sz="2800" b="1" i="0" u="none" strike="noStrike" cap="none" normalizeH="0" baseline="0" dirty="0" smtClean="0">
                        <a:ln>
                          <a:noFill/>
                        </a:ln>
                        <a:solidFill>
                          <a:srgbClr val="6600FF"/>
                        </a:solidFill>
                        <a:effectLst/>
                        <a:latin typeface="楷体" panose="02010609060101010101" pitchFamily="49" charset="-122"/>
                        <a:ea typeface="楷体" panose="02010609060101010101" pitchFamily="49" charset="-122"/>
                      </a:endParaRPr>
                    </a:p>
                  </a:txBody>
                  <a:tcPr marT="45708" marB="45708" horzOverflow="overflow">
                    <a:lnL w="28575" cap="flat" cmpd="tri" algn="ctr">
                      <a:solidFill>
                        <a:schemeClr val="tx1"/>
                      </a:solidFill>
                      <a:prstDash val="solid"/>
                      <a:round/>
                      <a:headEnd type="none" w="med" len="med"/>
                      <a:tailEnd type="none" w="med" len="med"/>
                    </a:lnL>
                    <a:lnR w="28575" cap="flat" cmpd="tri" algn="ctr">
                      <a:solidFill>
                        <a:schemeClr val="tx1"/>
                      </a:solidFill>
                      <a:prstDash val="solid"/>
                      <a:round/>
                      <a:headEnd type="none" w="med" len="med"/>
                      <a:tailEnd type="none" w="med" len="med"/>
                    </a:lnR>
                    <a:lnT w="28575" cap="flat" cmpd="tri" algn="ctr">
                      <a:solidFill>
                        <a:schemeClr val="tx1"/>
                      </a:solidFill>
                      <a:prstDash val="solid"/>
                      <a:round/>
                      <a:headEnd type="none" w="med" len="med"/>
                      <a:tailEnd type="none" w="med" len="med"/>
                    </a:lnT>
                    <a:lnB w="28575" cap="flat" cmpd="tri"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400" b="1" i="0" u="none" strike="noStrike" cap="none" normalizeH="0" baseline="0" dirty="0" smtClean="0">
                          <a:ln>
                            <a:noFill/>
                          </a:ln>
                          <a:solidFill>
                            <a:srgbClr val="FF00FF"/>
                          </a:solidFill>
                          <a:effectLst/>
                          <a:latin typeface="楷体" panose="02010609060101010101" pitchFamily="49" charset="-122"/>
                          <a:ea typeface="楷体" panose="02010609060101010101" pitchFamily="49" charset="-122"/>
                        </a:rPr>
                        <a:t>厂房、机器设备、工具</a:t>
                      </a:r>
                      <a:endParaRPr kumimoji="0" lang="zh-CN" sz="2400" b="1" i="0" u="none" strike="noStrike" cap="none" normalizeH="0" baseline="0" dirty="0" smtClean="0">
                        <a:ln>
                          <a:noFill/>
                        </a:ln>
                        <a:solidFill>
                          <a:srgbClr val="FF00FF"/>
                        </a:solidFill>
                        <a:effectLst/>
                        <a:latin typeface="楷体" panose="02010609060101010101" pitchFamily="49" charset="-122"/>
                        <a:ea typeface="楷体" panose="02010609060101010101" pitchFamily="49" charset="-122"/>
                      </a:endParaRPr>
                    </a:p>
                  </a:txBody>
                  <a:tcPr marT="45708" marB="45708" horzOverflow="overflow">
                    <a:lnL w="28575" cap="flat" cmpd="tri" algn="ctr">
                      <a:solidFill>
                        <a:schemeClr val="tx1"/>
                      </a:solidFill>
                      <a:prstDash val="solid"/>
                      <a:round/>
                      <a:headEnd type="none" w="med" len="med"/>
                      <a:tailEnd type="none" w="med" len="med"/>
                    </a:lnL>
                    <a:lnR w="28575" cap="flat" cmpd="tri" algn="ctr">
                      <a:solidFill>
                        <a:schemeClr val="tx1"/>
                      </a:solidFill>
                      <a:prstDash val="solid"/>
                      <a:round/>
                      <a:headEnd type="none" w="med" len="med"/>
                      <a:tailEnd type="none" w="med" len="med"/>
                    </a:lnR>
                    <a:lnT w="28575" cap="flat" cmpd="tri" algn="ctr">
                      <a:solidFill>
                        <a:schemeClr val="tx1"/>
                      </a:solidFill>
                      <a:prstDash val="solid"/>
                      <a:round/>
                      <a:headEnd type="none" w="med" len="med"/>
                      <a:tailEnd type="none" w="med" len="med"/>
                    </a:lnT>
                    <a:lnB w="28575" cap="flat" cmpd="tri"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dirty="0" smtClean="0">
                          <a:ln>
                            <a:noFill/>
                          </a:ln>
                          <a:solidFill>
                            <a:srgbClr val="FF0000"/>
                          </a:solidFill>
                          <a:effectLst/>
                          <a:latin typeface="楷体" panose="02010609060101010101" pitchFamily="49" charset="-122"/>
                          <a:ea typeface="楷体" panose="02010609060101010101" pitchFamily="49" charset="-122"/>
                        </a:rPr>
                        <a:t>固定资本</a:t>
                      </a:r>
                      <a:endParaRPr kumimoji="0" lang="zh-CN" sz="2800" b="1" i="0" u="none" strike="noStrike" cap="none" normalizeH="0" baseline="0" dirty="0" smtClean="0">
                        <a:ln>
                          <a:noFill/>
                        </a:ln>
                        <a:solidFill>
                          <a:srgbClr val="FF0000"/>
                        </a:solidFill>
                        <a:effectLst/>
                        <a:latin typeface="楷体" panose="02010609060101010101" pitchFamily="49" charset="-122"/>
                        <a:ea typeface="楷体" panose="02010609060101010101" pitchFamily="49" charset="-122"/>
                      </a:endParaRPr>
                    </a:p>
                  </a:txBody>
                  <a:tcPr marT="45708" marB="45708" horzOverflow="overflow">
                    <a:lnL w="28575" cap="flat" cmpd="tri" algn="ctr">
                      <a:solidFill>
                        <a:schemeClr val="tx1"/>
                      </a:solidFill>
                      <a:prstDash val="solid"/>
                      <a:round/>
                      <a:headEnd type="none" w="med" len="med"/>
                      <a:tailEnd type="none" w="med" len="med"/>
                    </a:lnL>
                    <a:lnR w="28575" cap="flat" cmpd="tri" algn="ctr">
                      <a:solidFill>
                        <a:schemeClr val="tx1"/>
                      </a:solidFill>
                      <a:prstDash val="solid"/>
                      <a:round/>
                      <a:headEnd type="none" w="med" len="med"/>
                      <a:tailEnd type="none" w="med" len="med"/>
                    </a:lnR>
                    <a:lnT w="28575" cap="flat" cmpd="tri" algn="ctr">
                      <a:solidFill>
                        <a:schemeClr val="tx1"/>
                      </a:solidFill>
                      <a:prstDash val="solid"/>
                      <a:round/>
                      <a:headEnd type="none" w="med" len="med"/>
                      <a:tailEnd type="none" w="med" len="med"/>
                    </a:lnT>
                    <a:lnB w="28575" cap="flat" cmpd="tri" algn="ctr">
                      <a:solidFill>
                        <a:schemeClr val="tx1"/>
                      </a:solidFill>
                      <a:prstDash val="solid"/>
                      <a:round/>
                      <a:headEnd type="none" w="med" len="med"/>
                      <a:tailEnd type="none" w="med" len="med"/>
                    </a:lnB>
                    <a:lnTlToBr>
                      <a:noFill/>
                    </a:lnTlToBr>
                    <a:lnBlToTr>
                      <a:noFill/>
                    </a:lnBlToTr>
                    <a:noFill/>
                  </a:tcPr>
                </a:tc>
              </a:tr>
              <a:tr h="760945">
                <a:tc vMerge="1">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400" b="1" i="0" u="none" strike="noStrike" cap="none" normalizeH="0" baseline="0" dirty="0" smtClean="0">
                          <a:ln>
                            <a:noFill/>
                          </a:ln>
                          <a:solidFill>
                            <a:srgbClr val="FF00FF"/>
                          </a:solidFill>
                          <a:effectLst/>
                          <a:latin typeface="楷体" panose="02010609060101010101" pitchFamily="49" charset="-122"/>
                          <a:ea typeface="楷体" panose="02010609060101010101" pitchFamily="49" charset="-122"/>
                        </a:rPr>
                        <a:t>原料、燃料、辅助材料</a:t>
                      </a:r>
                      <a:endParaRPr kumimoji="0" lang="zh-CN" sz="2400" b="1" i="0" u="none" strike="noStrike" cap="none" normalizeH="0" baseline="0" dirty="0" smtClean="0">
                        <a:ln>
                          <a:noFill/>
                        </a:ln>
                        <a:solidFill>
                          <a:srgbClr val="FF00FF"/>
                        </a:solidFill>
                        <a:effectLst/>
                        <a:latin typeface="楷体" panose="02010609060101010101" pitchFamily="49" charset="-122"/>
                        <a:ea typeface="楷体" panose="02010609060101010101" pitchFamily="49" charset="-122"/>
                      </a:endParaRPr>
                    </a:p>
                  </a:txBody>
                  <a:tcPr marT="45708" marB="45708" horzOverflow="overflow">
                    <a:lnL w="28575" cap="flat" cmpd="tri" algn="ctr">
                      <a:solidFill>
                        <a:schemeClr val="tx1"/>
                      </a:solidFill>
                      <a:prstDash val="solid"/>
                      <a:round/>
                      <a:headEnd type="none" w="med" len="med"/>
                      <a:tailEnd type="none" w="med" len="med"/>
                    </a:lnL>
                    <a:lnR w="28575" cap="flat" cmpd="tri" algn="ctr">
                      <a:solidFill>
                        <a:schemeClr val="tx1"/>
                      </a:solidFill>
                      <a:prstDash val="solid"/>
                      <a:round/>
                      <a:headEnd type="none" w="med" len="med"/>
                      <a:tailEnd type="none" w="med" len="med"/>
                    </a:lnR>
                    <a:lnT w="28575" cap="flat" cmpd="tri" algn="ctr">
                      <a:solidFill>
                        <a:schemeClr val="tx1"/>
                      </a:solidFill>
                      <a:prstDash val="solid"/>
                      <a:round/>
                      <a:headEnd type="none" w="med" len="med"/>
                      <a:tailEnd type="none" w="med" len="med"/>
                    </a:lnT>
                    <a:lnB w="28575" cap="flat" cmpd="tri"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dirty="0" smtClean="0">
                        <a:ln>
                          <a:noFill/>
                        </a:ln>
                        <a:solidFill>
                          <a:srgbClr val="FF0000"/>
                        </a:solidFill>
                        <a:effectLst/>
                        <a:latin typeface="楷体" panose="02010609060101010101" pitchFamily="49" charset="-122"/>
                        <a:ea typeface="楷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dirty="0" smtClean="0">
                        <a:ln>
                          <a:noFill/>
                        </a:ln>
                        <a:solidFill>
                          <a:srgbClr val="FF0000"/>
                        </a:solidFill>
                        <a:effectLst/>
                        <a:latin typeface="楷体" panose="02010609060101010101" pitchFamily="49" charset="-122"/>
                        <a:ea typeface="楷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dirty="0" smtClean="0">
                          <a:ln>
                            <a:noFill/>
                          </a:ln>
                          <a:solidFill>
                            <a:srgbClr val="FF0000"/>
                          </a:solidFill>
                          <a:effectLst/>
                          <a:latin typeface="楷体" panose="02010609060101010101" pitchFamily="49" charset="-122"/>
                          <a:ea typeface="楷体" panose="02010609060101010101" pitchFamily="49" charset="-122"/>
                        </a:rPr>
                        <a:t>流动资本</a:t>
                      </a:r>
                      <a:endParaRPr kumimoji="0" lang="zh-CN" sz="2800" b="1" i="0" u="none" strike="noStrike" cap="none" normalizeH="0" baseline="0" dirty="0" smtClean="0">
                        <a:ln>
                          <a:noFill/>
                        </a:ln>
                        <a:solidFill>
                          <a:srgbClr val="FF0000"/>
                        </a:solidFill>
                        <a:effectLst/>
                        <a:latin typeface="楷体" panose="02010609060101010101" pitchFamily="49" charset="-122"/>
                        <a:ea typeface="楷体" panose="02010609060101010101" pitchFamily="49" charset="-122"/>
                      </a:endParaRPr>
                    </a:p>
                  </a:txBody>
                  <a:tcPr marT="45708" marB="45708" horzOverflow="overflow">
                    <a:lnL w="28575" cap="flat" cmpd="tri" algn="ctr">
                      <a:solidFill>
                        <a:schemeClr val="tx1"/>
                      </a:solidFill>
                      <a:prstDash val="solid"/>
                      <a:round/>
                      <a:headEnd type="none" w="med" len="med"/>
                      <a:tailEnd type="none" w="med" len="med"/>
                    </a:lnL>
                    <a:lnR w="28575" cap="flat" cmpd="tri" algn="ctr">
                      <a:solidFill>
                        <a:schemeClr val="tx1"/>
                      </a:solidFill>
                      <a:prstDash val="solid"/>
                      <a:round/>
                      <a:headEnd type="none" w="med" len="med"/>
                      <a:tailEnd type="none" w="med" len="med"/>
                    </a:lnR>
                    <a:lnT w="28575" cap="flat" cmpd="tri" algn="ctr">
                      <a:solidFill>
                        <a:schemeClr val="tx1"/>
                      </a:solidFill>
                      <a:prstDash val="solid"/>
                      <a:round/>
                      <a:headEnd type="none" w="med" len="med"/>
                      <a:tailEnd type="none" w="med" len="med"/>
                    </a:lnT>
                    <a:lnB w="28575" cap="flat" cmpd="tri" algn="ctr">
                      <a:solidFill>
                        <a:schemeClr val="tx1"/>
                      </a:solidFill>
                      <a:prstDash val="solid"/>
                      <a:round/>
                      <a:headEnd type="none" w="med" len="med"/>
                      <a:tailEnd type="none" w="med" len="med"/>
                    </a:lnB>
                    <a:lnTlToBr>
                      <a:noFill/>
                    </a:lnTlToBr>
                    <a:lnBlToTr>
                      <a:noFill/>
                    </a:lnBlToTr>
                    <a:noFill/>
                  </a:tcPr>
                </a:tc>
              </a:tr>
              <a:tr h="79503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kern="1200" cap="none" normalizeH="0" baseline="0" dirty="0" smtClean="0">
                          <a:ln>
                            <a:noFill/>
                          </a:ln>
                          <a:solidFill>
                            <a:srgbClr val="6600FF"/>
                          </a:solidFill>
                          <a:effectLst/>
                          <a:latin typeface="楷体" panose="02010609060101010101" pitchFamily="49" charset="-122"/>
                          <a:ea typeface="楷体" panose="02010609060101010101" pitchFamily="49" charset="-122"/>
                          <a:cs typeface="+mn-cs"/>
                        </a:rPr>
                        <a:t>可变资本</a:t>
                      </a:r>
                      <a:r>
                        <a:rPr kumimoji="0" lang="zh-CN" altLang="en-US" sz="2800" b="1" i="0" u="none" strike="noStrike" kern="1200" cap="none" normalizeH="0" baseline="0" dirty="0" smtClean="0">
                          <a:ln>
                            <a:noFill/>
                          </a:ln>
                          <a:solidFill>
                            <a:srgbClr val="6600FF"/>
                          </a:solidFill>
                          <a:effectLst/>
                          <a:latin typeface="楷体" panose="02010609060101010101" pitchFamily="49" charset="-122"/>
                          <a:ea typeface="楷体" panose="02010609060101010101" pitchFamily="49" charset="-122"/>
                          <a:cs typeface="+mn-cs"/>
                        </a:rPr>
                        <a:t>（</a:t>
                      </a:r>
                      <a:r>
                        <a:rPr kumimoji="0" lang="en-US" altLang="zh-CN" sz="2800" b="1" i="0" u="none" strike="noStrike" kern="1200" cap="none" normalizeH="0" baseline="0" dirty="0" smtClean="0">
                          <a:ln>
                            <a:noFill/>
                          </a:ln>
                          <a:solidFill>
                            <a:srgbClr val="6600FF"/>
                          </a:solidFill>
                          <a:effectLst/>
                          <a:latin typeface="楷体" panose="02010609060101010101" pitchFamily="49" charset="-122"/>
                          <a:ea typeface="楷体" panose="02010609060101010101" pitchFamily="49" charset="-122"/>
                          <a:cs typeface="+mn-cs"/>
                        </a:rPr>
                        <a:t>V</a:t>
                      </a:r>
                      <a:r>
                        <a:rPr kumimoji="0" lang="zh-CN" altLang="en-US" sz="2800" b="1" i="0" u="none" strike="noStrike" kern="1200" cap="none" normalizeH="0" baseline="0" dirty="0" smtClean="0">
                          <a:ln>
                            <a:noFill/>
                          </a:ln>
                          <a:solidFill>
                            <a:srgbClr val="6600FF"/>
                          </a:solidFill>
                          <a:effectLst/>
                          <a:latin typeface="楷体" panose="02010609060101010101" pitchFamily="49" charset="-122"/>
                          <a:ea typeface="楷体" panose="02010609060101010101" pitchFamily="49" charset="-122"/>
                          <a:cs typeface="+mn-cs"/>
                        </a:rPr>
                        <a:t>）</a:t>
                      </a:r>
                      <a:endParaRPr kumimoji="0" lang="zh-CN" sz="2800" b="1" i="0" u="none" strike="noStrike" kern="1200" cap="none" normalizeH="0" baseline="0" dirty="0" smtClean="0">
                        <a:ln>
                          <a:noFill/>
                        </a:ln>
                        <a:solidFill>
                          <a:srgbClr val="6600FF"/>
                        </a:solidFill>
                        <a:effectLst/>
                        <a:latin typeface="楷体" panose="02010609060101010101" pitchFamily="49" charset="-122"/>
                        <a:ea typeface="楷体" panose="02010609060101010101" pitchFamily="49" charset="-122"/>
                        <a:cs typeface="+mn-cs"/>
                      </a:endParaRPr>
                    </a:p>
                  </a:txBody>
                  <a:tcPr marT="45708" marB="45708" horzOverflow="overflow">
                    <a:lnL w="28575" cap="flat" cmpd="tri" algn="ctr">
                      <a:solidFill>
                        <a:schemeClr val="tx1"/>
                      </a:solidFill>
                      <a:prstDash val="solid"/>
                      <a:round/>
                      <a:headEnd type="none" w="med" len="med"/>
                      <a:tailEnd type="none" w="med" len="med"/>
                    </a:lnL>
                    <a:lnR w="28575" cap="flat" cmpd="tri" algn="ctr">
                      <a:solidFill>
                        <a:schemeClr val="tx1"/>
                      </a:solidFill>
                      <a:prstDash val="solid"/>
                      <a:round/>
                      <a:headEnd type="none" w="med" len="med"/>
                      <a:tailEnd type="none" w="med" len="med"/>
                    </a:lnR>
                    <a:lnT w="28575" cap="flat" cmpd="tri" algn="ctr">
                      <a:solidFill>
                        <a:schemeClr val="tx1"/>
                      </a:solidFill>
                      <a:prstDash val="solid"/>
                      <a:round/>
                      <a:headEnd type="none" w="med" len="med"/>
                      <a:tailEnd type="none" w="med" len="med"/>
                    </a:lnT>
                    <a:lnB w="28575" cap="flat" cmpd="tri"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sz="2800" b="1" i="0" u="none" strike="noStrike" cap="none" normalizeH="0" baseline="0" dirty="0" smtClean="0">
                          <a:ln>
                            <a:noFill/>
                          </a:ln>
                          <a:solidFill>
                            <a:srgbClr val="C00000"/>
                          </a:solidFill>
                          <a:effectLst/>
                          <a:latin typeface="楷体" panose="02010609060101010101" pitchFamily="49" charset="-122"/>
                          <a:ea typeface="楷体" panose="02010609060101010101" pitchFamily="49" charset="-122"/>
                        </a:rPr>
                        <a:t>工资</a:t>
                      </a:r>
                      <a:endParaRPr kumimoji="0" lang="zh-CN" sz="2800" b="1" i="0" u="none" strike="noStrike" cap="none" normalizeH="0" baseline="0" dirty="0" smtClean="0">
                        <a:ln>
                          <a:noFill/>
                        </a:ln>
                        <a:solidFill>
                          <a:srgbClr val="C00000"/>
                        </a:solidFill>
                        <a:effectLst/>
                        <a:latin typeface="楷体" panose="02010609060101010101" pitchFamily="49" charset="-122"/>
                        <a:ea typeface="楷体" panose="02010609060101010101" pitchFamily="49" charset="-122"/>
                      </a:endParaRPr>
                    </a:p>
                  </a:txBody>
                  <a:tcPr marT="45708" marB="45708" horzOverflow="overflow">
                    <a:lnL w="28575" cap="flat" cmpd="tri" algn="ctr">
                      <a:solidFill>
                        <a:schemeClr val="tx1"/>
                      </a:solidFill>
                      <a:prstDash val="solid"/>
                      <a:round/>
                      <a:headEnd type="none" w="med" len="med"/>
                      <a:tailEnd type="none" w="med" len="med"/>
                    </a:lnL>
                    <a:lnR w="28575" cap="flat" cmpd="tri" algn="ctr">
                      <a:solidFill>
                        <a:schemeClr val="tx1"/>
                      </a:solidFill>
                      <a:prstDash val="solid"/>
                      <a:round/>
                      <a:headEnd type="none" w="med" len="med"/>
                      <a:tailEnd type="none" w="med" len="med"/>
                    </a:lnR>
                    <a:lnT w="28575" cap="flat" cmpd="tri" algn="ctr">
                      <a:solidFill>
                        <a:schemeClr val="tx1"/>
                      </a:solidFill>
                      <a:prstDash val="solid"/>
                      <a:round/>
                      <a:headEnd type="none" w="med" len="med"/>
                      <a:tailEnd type="none" w="med" len="med"/>
                    </a:lnT>
                    <a:lnB w="28575" cap="flat" cmpd="tri" algn="ctr">
                      <a:solidFill>
                        <a:schemeClr val="tx1"/>
                      </a:solidFill>
                      <a:prstDash val="solid"/>
                      <a:round/>
                      <a:headEnd type="none" w="med" len="med"/>
                      <a:tailEnd type="none" w="med" len="med"/>
                    </a:lnB>
                    <a:lnTlToBr>
                      <a:noFill/>
                    </a:lnTlToBr>
                    <a:lnBlToTr>
                      <a:noFill/>
                    </a:lnBlToTr>
                    <a:noFill/>
                  </a:tcPr>
                </a:tc>
                <a:tc vMerge="1">
                  <a:tcPr/>
                </a:tc>
              </a:tr>
            </a:tbl>
          </a:graphicData>
        </a:graphic>
      </p:graphicFrame>
      <p:sp>
        <p:nvSpPr>
          <p:cNvPr id="43032" name="Text Box 24"/>
          <p:cNvSpPr txBox="1">
            <a:spLocks noChangeArrowheads="1"/>
          </p:cNvSpPr>
          <p:nvPr/>
        </p:nvSpPr>
        <p:spPr bwMode="auto">
          <a:xfrm>
            <a:off x="381000" y="304800"/>
            <a:ext cx="5791200" cy="641350"/>
          </a:xfrm>
          <a:prstGeom prst="rect">
            <a:avLst/>
          </a:prstGeom>
          <a:noFill/>
          <a:ln w="9525">
            <a:noFill/>
            <a:miter lim="800000"/>
          </a:ln>
        </p:spPr>
        <p:txBody>
          <a:bodyPr>
            <a:spAutoFit/>
          </a:bodyPr>
          <a:lstStyle/>
          <a:p>
            <a:pPr eaLnBrk="0" hangingPunct="0">
              <a:spcBef>
                <a:spcPct val="50000"/>
              </a:spcBef>
            </a:pPr>
            <a:r>
              <a:rPr lang="zh-CN" altLang="en-US" sz="3600" b="1">
                <a:solidFill>
                  <a:srgbClr val="6600FF"/>
                </a:solidFill>
                <a:latin typeface="Times New Roman" panose="02020603050405020304" pitchFamily="18" charset="0"/>
                <a:ea typeface="楷体_GB2312" pitchFamily="49" charset="-122"/>
              </a:rPr>
              <a:t>比较生产资本的两种划分：</a:t>
            </a:r>
            <a:endParaRPr lang="zh-CN" altLang="en-US" sz="3600">
              <a:solidFill>
                <a:srgbClr val="6600FF"/>
              </a:solidFill>
              <a:latin typeface="Times New Roman" panose="02020603050405020304" pitchFamily="18" charset="0"/>
              <a:ea typeface="楷体_GB2312" pitchFamily="49" charset="-122"/>
            </a:endParaRPr>
          </a:p>
        </p:txBody>
      </p:sp>
      <p:sp>
        <p:nvSpPr>
          <p:cNvPr id="6" name="Text Box 2"/>
          <p:cNvSpPr txBox="1">
            <a:spLocks noChangeArrowheads="1"/>
          </p:cNvSpPr>
          <p:nvPr/>
        </p:nvSpPr>
        <p:spPr bwMode="auto">
          <a:xfrm>
            <a:off x="285720" y="5000636"/>
            <a:ext cx="8686800" cy="584775"/>
          </a:xfrm>
          <a:prstGeom prst="rect">
            <a:avLst/>
          </a:prstGeom>
          <a:noFill/>
          <a:ln w="9525">
            <a:noFill/>
            <a:miter lim="800000"/>
          </a:ln>
        </p:spPr>
        <p:txBody>
          <a:bodyPr>
            <a:spAutoFit/>
          </a:bodyPr>
          <a:lstStyle/>
          <a:p>
            <a:pPr>
              <a:spcBef>
                <a:spcPct val="50000"/>
              </a:spcBef>
            </a:pPr>
            <a:r>
              <a:rPr lang="zh-CN" altLang="en-US" sz="3200" b="1" dirty="0">
                <a:solidFill>
                  <a:srgbClr val="6600FF"/>
                </a:solidFill>
                <a:latin typeface="楷体" panose="02010609060101010101" pitchFamily="49" charset="-122"/>
                <a:ea typeface="楷体" panose="02010609060101010101" pitchFamily="49" charset="-122"/>
              </a:rPr>
              <a:t>资本周转速度提高的途径：</a:t>
            </a:r>
            <a:endParaRPr lang="zh-CN" altLang="en-US" sz="3200" b="1" dirty="0">
              <a:solidFill>
                <a:srgbClr val="6600FF"/>
              </a:solidFill>
              <a:latin typeface="楷体" panose="02010609060101010101" pitchFamily="49" charset="-122"/>
              <a:ea typeface="楷体" panose="02010609060101010101" pitchFamily="49" charset="-122"/>
            </a:endParaRPr>
          </a:p>
        </p:txBody>
      </p:sp>
      <p:sp>
        <p:nvSpPr>
          <p:cNvPr id="7" name="Text Box 6"/>
          <p:cNvSpPr txBox="1">
            <a:spLocks noChangeArrowheads="1"/>
          </p:cNvSpPr>
          <p:nvPr/>
        </p:nvSpPr>
        <p:spPr bwMode="auto">
          <a:xfrm>
            <a:off x="357158" y="5643578"/>
            <a:ext cx="5867400" cy="519113"/>
          </a:xfrm>
          <a:prstGeom prst="rect">
            <a:avLst/>
          </a:prstGeom>
          <a:noFill/>
          <a:ln w="9525">
            <a:noFill/>
            <a:miter lim="800000"/>
          </a:ln>
        </p:spPr>
        <p:txBody>
          <a:bodyPr>
            <a:spAutoFit/>
          </a:bodyPr>
          <a:lstStyle/>
          <a:p>
            <a:pPr eaLnBrk="0" hangingPunct="0">
              <a:spcBef>
                <a:spcPct val="50000"/>
              </a:spcBef>
            </a:pPr>
            <a:r>
              <a:rPr lang="zh-CN" altLang="zh-CN" sz="2800" b="1" dirty="0">
                <a:latin typeface="Times New Roman" panose="02020603050405020304" pitchFamily="18" charset="0"/>
              </a:rPr>
              <a:t> </a:t>
            </a:r>
            <a:r>
              <a:rPr lang="zh-CN" altLang="en-US" sz="2800" b="1" dirty="0">
                <a:latin typeface="楷体" panose="02010609060101010101" pitchFamily="49" charset="-122"/>
                <a:ea typeface="楷体" panose="02010609060101010101" pitchFamily="49" charset="-122"/>
              </a:rPr>
              <a:t>缩短资本周转时间</a:t>
            </a:r>
            <a:endParaRPr lang="zh-CN" altLang="en-US" sz="2800" dirty="0">
              <a:latin typeface="楷体" panose="02010609060101010101" pitchFamily="49" charset="-122"/>
              <a:ea typeface="楷体" panose="02010609060101010101" pitchFamily="49" charset="-122"/>
            </a:endParaRPr>
          </a:p>
        </p:txBody>
      </p:sp>
      <p:sp>
        <p:nvSpPr>
          <p:cNvPr id="8" name="Text Box 4"/>
          <p:cNvSpPr txBox="1">
            <a:spLocks noChangeArrowheads="1"/>
          </p:cNvSpPr>
          <p:nvPr/>
        </p:nvSpPr>
        <p:spPr bwMode="auto">
          <a:xfrm>
            <a:off x="428596" y="6143644"/>
            <a:ext cx="6634162" cy="519113"/>
          </a:xfrm>
          <a:prstGeom prst="rect">
            <a:avLst/>
          </a:prstGeom>
          <a:noFill/>
          <a:ln w="9525">
            <a:noFill/>
            <a:miter lim="800000"/>
          </a:ln>
        </p:spPr>
        <p:txBody>
          <a:bodyPr wrap="square" anchor="ctr">
            <a:spAutoFit/>
          </a:bodyPr>
          <a:lstStyle/>
          <a:p>
            <a:pPr eaLnBrk="0" hangingPunct="0">
              <a:spcBef>
                <a:spcPct val="50000"/>
              </a:spcBef>
            </a:pPr>
            <a:r>
              <a:rPr lang="zh-CN" altLang="en-US" sz="2800" b="1" dirty="0">
                <a:latin typeface="楷体" panose="02010609060101010101" pitchFamily="49" charset="-122"/>
                <a:ea typeface="楷体" panose="02010609060101010101" pitchFamily="49" charset="-122"/>
              </a:rPr>
              <a:t>加快固定资本与流动资本各自的周转速度</a:t>
            </a:r>
            <a:endParaRPr lang="zh-CN" altLang="en-US" sz="2800" b="1" dirty="0">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032"/>
                                        </p:tgtEl>
                                        <p:attrNameLst>
                                          <p:attrName>style.visibility</p:attrName>
                                        </p:attrNameLst>
                                      </p:cBhvr>
                                      <p:to>
                                        <p:strVal val="visible"/>
                                      </p:to>
                                    </p:set>
                                    <p:animEffect transition="in" filter="dissolve">
                                      <p:cBhvr>
                                        <p:cTn id="7" dur="500"/>
                                        <p:tgtEl>
                                          <p:spTgt spid="4303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3012"/>
                                        </p:tgtEl>
                                        <p:attrNameLst>
                                          <p:attrName>style.visibility</p:attrName>
                                        </p:attrNameLst>
                                      </p:cBhvr>
                                      <p:to>
                                        <p:strVal val="visible"/>
                                      </p:to>
                                    </p:set>
                                    <p:animEffect transition="in" filter="checkerboard(across)">
                                      <p:cBhvr>
                                        <p:cTn id="12" dur="1000"/>
                                        <p:tgtEl>
                                          <p:spTgt spid="43012"/>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32" grpId="0"/>
      <p:bldP spid="6" grpId="0" advAuto="0" build="p"/>
      <p:bldP spid="7"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299768" y="933494"/>
            <a:ext cx="539966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fontAlgn="auto">
              <a:spcAft>
                <a:spcPts val="0"/>
              </a:spcAft>
            </a:pPr>
            <a:r>
              <a:rPr lang="zh-CN" altLang="en-US" sz="2000" b="1" dirty="0">
                <a:solidFill>
                  <a:srgbClr val="C00000"/>
                </a:solidFill>
                <a:latin typeface="楷体_GB2312" pitchFamily="49" charset="-122"/>
                <a:ea typeface="楷体_GB2312" pitchFamily="49" charset="-122"/>
              </a:rPr>
              <a:t>资本循环与周转</a:t>
            </a:r>
            <a:r>
              <a:rPr lang="zh-CN" altLang="en-US" sz="2000" b="1" dirty="0">
                <a:solidFill>
                  <a:srgbClr val="C00000"/>
                </a:solidFill>
                <a:latin typeface="楷体_GB2312" pitchFamily="49" charset="-122"/>
                <a:ea typeface="楷体_GB2312" pitchFamily="49" charset="-122"/>
                <a:sym typeface="Wingdings" panose="05000000000000000000" pitchFamily="2" charset="2"/>
              </a:rPr>
              <a:t>：（无止境的价值增值）</a:t>
            </a:r>
            <a:endParaRPr lang="en-US" altLang="zh-CN" sz="2000" b="1" dirty="0">
              <a:solidFill>
                <a:srgbClr val="C00000"/>
              </a:solidFill>
              <a:latin typeface="楷体_GB2312" pitchFamily="49" charset="-122"/>
              <a:ea typeface="楷体_GB2312" pitchFamily="49" charset="-122"/>
            </a:endParaRPr>
          </a:p>
          <a:p>
            <a:pPr fontAlgn="auto">
              <a:spcAft>
                <a:spcPts val="0"/>
              </a:spcAft>
            </a:pPr>
            <a:r>
              <a:rPr lang="zh-CN" altLang="en-US" sz="2000" b="1" dirty="0">
                <a:latin typeface="楷体_GB2312" pitchFamily="49" charset="-122"/>
                <a:ea typeface="楷体_GB2312" pitchFamily="49" charset="-122"/>
              </a:rPr>
              <a:t>资本三种职能形式在</a:t>
            </a:r>
            <a:r>
              <a:rPr lang="zh-CN" altLang="en-US" sz="2000" b="1" u="sng" dirty="0">
                <a:latin typeface="楷体_GB2312" pitchFamily="49" charset="-122"/>
                <a:ea typeface="楷体_GB2312" pitchFamily="49" charset="-122"/>
              </a:rPr>
              <a:t>空间上并存</a:t>
            </a:r>
            <a:r>
              <a:rPr lang="zh-CN" altLang="en-US" sz="2000" b="1" dirty="0">
                <a:latin typeface="楷体_GB2312" pitchFamily="49" charset="-122"/>
                <a:ea typeface="楷体_GB2312" pitchFamily="49" charset="-122"/>
              </a:rPr>
              <a:t>；</a:t>
            </a:r>
            <a:endParaRPr lang="en-US" altLang="zh-CN" sz="2000" b="1" dirty="0">
              <a:latin typeface="楷体_GB2312" pitchFamily="49" charset="-122"/>
              <a:ea typeface="楷体_GB2312" pitchFamily="49" charset="-122"/>
            </a:endParaRPr>
          </a:p>
          <a:p>
            <a:pPr fontAlgn="auto">
              <a:spcAft>
                <a:spcPts val="0"/>
              </a:spcAft>
            </a:pPr>
            <a:r>
              <a:rPr lang="zh-CN" altLang="en-US" sz="2000" b="1" dirty="0">
                <a:latin typeface="楷体_GB2312" pitchFamily="49" charset="-122"/>
                <a:ea typeface="楷体_GB2312" pitchFamily="49" charset="-122"/>
              </a:rPr>
              <a:t>每一种职能形式依次转化，即在</a:t>
            </a:r>
            <a:r>
              <a:rPr lang="zh-CN" altLang="en-US" sz="2000" b="1" u="sng" dirty="0">
                <a:latin typeface="楷体_GB2312" pitchFamily="49" charset="-122"/>
                <a:ea typeface="楷体_GB2312" pitchFamily="49" charset="-122"/>
              </a:rPr>
              <a:t>时间上继起</a:t>
            </a:r>
            <a:r>
              <a:rPr lang="zh-CN" altLang="en-US" sz="2000" b="1" dirty="0">
                <a:latin typeface="楷体_GB2312" pitchFamily="49" charset="-122"/>
                <a:ea typeface="楷体_GB2312" pitchFamily="49" charset="-122"/>
              </a:rPr>
              <a:t>。</a:t>
            </a:r>
            <a:endParaRPr lang="zh-CN" altLang="en-US" sz="2000" b="1" dirty="0">
              <a:latin typeface="楷体_GB2312" pitchFamily="49" charset="-122"/>
              <a:ea typeface="楷体_GB2312" pitchFamily="49" charset="-122"/>
            </a:endParaRPr>
          </a:p>
        </p:txBody>
      </p:sp>
      <p:sp>
        <p:nvSpPr>
          <p:cNvPr id="5" name="减号 4"/>
          <p:cNvSpPr/>
          <p:nvPr/>
        </p:nvSpPr>
        <p:spPr>
          <a:xfrm>
            <a:off x="5429256" y="1142984"/>
            <a:ext cx="899944" cy="575886"/>
          </a:xfrm>
          <a:prstGeom prst="mathMinu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sp>
        <p:nvSpPr>
          <p:cNvPr id="7" name="矩形 6"/>
          <p:cNvSpPr/>
          <p:nvPr/>
        </p:nvSpPr>
        <p:spPr>
          <a:xfrm>
            <a:off x="6299892" y="1200924"/>
            <a:ext cx="2709396" cy="523220"/>
          </a:xfrm>
          <a:prstGeom prst="rect">
            <a:avLst/>
          </a:prstGeom>
        </p:spPr>
        <p:txBody>
          <a:bodyPr wrap="none">
            <a:spAutoFit/>
          </a:bodyPr>
          <a:lstStyle/>
          <a:p>
            <a:r>
              <a:rPr lang="zh-CN" altLang="en-US" sz="2800" b="1" dirty="0">
                <a:solidFill>
                  <a:srgbClr val="C00000"/>
                </a:solidFill>
                <a:latin typeface="楷体_GB2312" pitchFamily="49" charset="-122"/>
                <a:ea typeface="楷体_GB2312" pitchFamily="49" charset="-122"/>
              </a:rPr>
              <a:t>个别资本的运动</a:t>
            </a:r>
            <a:endParaRPr lang="zh-CN" altLang="en-US" sz="2800" dirty="0"/>
          </a:p>
        </p:txBody>
      </p:sp>
      <p:sp>
        <p:nvSpPr>
          <p:cNvPr id="9" name="Rectangle 3"/>
          <p:cNvSpPr txBox="1">
            <a:spLocks noChangeArrowheads="1"/>
          </p:cNvSpPr>
          <p:nvPr/>
        </p:nvSpPr>
        <p:spPr>
          <a:xfrm>
            <a:off x="279514" y="2394546"/>
            <a:ext cx="8661359" cy="1534520"/>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162560" indent="-162560" algn="l" defTabSz="650240"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微软雅黑" panose="020B0503020204020204" charset="-122"/>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微软雅黑" panose="020B0503020204020204" charset="-122"/>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微软雅黑" panose="020B0503020204020204" charset="-122"/>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微软雅黑" panose="020B0503020204020204" charset="-122"/>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微软雅黑" panose="020B0503020204020204" charset="-122"/>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a:lstStyle>
          <a:p>
            <a:pPr fontAlgn="auto">
              <a:spcAft>
                <a:spcPts val="0"/>
              </a:spcAft>
              <a:buFontTx/>
              <a:buNone/>
            </a:pPr>
            <a:r>
              <a:rPr lang="en-US" altLang="zh-CN" sz="1800" b="1" dirty="0">
                <a:solidFill>
                  <a:srgbClr val="000000"/>
                </a:solidFill>
                <a:latin typeface="+mn-ea"/>
                <a:ea typeface="+mn-ea"/>
              </a:rPr>
              <a:t>“</a:t>
            </a:r>
            <a:r>
              <a:rPr lang="zh-CN" altLang="en-US" sz="1800" b="1" dirty="0">
                <a:solidFill>
                  <a:srgbClr val="000000"/>
                </a:solidFill>
                <a:latin typeface="+mn-ea"/>
                <a:ea typeface="+mn-ea"/>
              </a:rPr>
              <a:t>每一单个资本只是社会总资本中一个独立的、可以说赋有个体生命</a:t>
            </a:r>
            <a:r>
              <a:rPr lang="zh-CN" altLang="en-US" sz="1800" b="1" dirty="0" smtClean="0">
                <a:solidFill>
                  <a:srgbClr val="000000"/>
                </a:solidFill>
                <a:latin typeface="+mn-ea"/>
                <a:ea typeface="+mn-ea"/>
              </a:rPr>
              <a:t>的部分</a:t>
            </a:r>
            <a:r>
              <a:rPr lang="zh-CN" altLang="en-US" sz="1800" b="1" dirty="0">
                <a:solidFill>
                  <a:srgbClr val="000000"/>
                </a:solidFill>
                <a:latin typeface="+mn-ea"/>
                <a:ea typeface="+mn-ea"/>
              </a:rPr>
              <a:t>。”</a:t>
            </a:r>
            <a:endParaRPr lang="en-US" altLang="zh-CN" sz="1800" b="1" dirty="0">
              <a:solidFill>
                <a:srgbClr val="000000"/>
              </a:solidFill>
              <a:latin typeface="+mn-ea"/>
              <a:ea typeface="+mn-ea"/>
            </a:endParaRPr>
          </a:p>
          <a:p>
            <a:pPr fontAlgn="auto">
              <a:spcAft>
                <a:spcPts val="0"/>
              </a:spcAft>
              <a:buFontTx/>
              <a:buNone/>
            </a:pPr>
            <a:r>
              <a:rPr lang="zh-CN" altLang="en-US" sz="1800" b="1" dirty="0">
                <a:solidFill>
                  <a:srgbClr val="000000"/>
                </a:solidFill>
                <a:latin typeface="+mn-ea"/>
                <a:ea typeface="+mn-ea"/>
              </a:rPr>
              <a:t>“各个单个资本的循环是互相交错的，是互为前提、互为条件的，而且正是在这种交错中形成</a:t>
            </a:r>
            <a:r>
              <a:rPr lang="zh-CN" altLang="en-US" sz="2400" b="1" dirty="0">
                <a:solidFill>
                  <a:srgbClr val="C00000"/>
                </a:solidFill>
                <a:latin typeface="楷体_GB2312" pitchFamily="49" charset="-122"/>
                <a:ea typeface="楷体_GB2312" pitchFamily="49" charset="-122"/>
              </a:rPr>
              <a:t>社会总资本的运动。</a:t>
            </a:r>
            <a:r>
              <a:rPr lang="zh-CN" altLang="en-US" sz="1600" b="1" dirty="0">
                <a:solidFill>
                  <a:srgbClr val="000000"/>
                </a:solidFill>
                <a:latin typeface="宋体" panose="02010600030101010101" pitchFamily="2" charset="-122"/>
                <a:ea typeface="楷体_GB2312" pitchFamily="49" charset="-122"/>
              </a:rPr>
              <a:t>”                  </a:t>
            </a:r>
            <a:endParaRPr lang="en-US" altLang="zh-CN" sz="1600" b="1" dirty="0" smtClean="0">
              <a:solidFill>
                <a:srgbClr val="000000"/>
              </a:solidFill>
              <a:latin typeface="宋体" panose="02010600030101010101" pitchFamily="2" charset="-122"/>
              <a:ea typeface="楷体_GB2312" pitchFamily="49" charset="-122"/>
            </a:endParaRPr>
          </a:p>
          <a:p>
            <a:pPr algn="r" fontAlgn="auto">
              <a:spcAft>
                <a:spcPts val="0"/>
              </a:spcAft>
              <a:buFontTx/>
              <a:buNone/>
            </a:pPr>
            <a:r>
              <a:rPr lang="en-US" altLang="zh-CN" b="1" dirty="0" smtClean="0">
                <a:solidFill>
                  <a:srgbClr val="000000"/>
                </a:solidFill>
                <a:latin typeface="宋体" panose="02010600030101010101" pitchFamily="2" charset="-122"/>
                <a:ea typeface="楷体_GB2312" pitchFamily="49" charset="-122"/>
              </a:rPr>
              <a:t>——</a:t>
            </a:r>
            <a:r>
              <a:rPr lang="zh-CN" altLang="en-US" b="1" dirty="0">
                <a:solidFill>
                  <a:srgbClr val="000000"/>
                </a:solidFill>
                <a:latin typeface="楷体_GB2312" pitchFamily="49" charset="-122"/>
                <a:ea typeface="楷体_GB2312" pitchFamily="49" charset="-122"/>
              </a:rPr>
              <a:t>马克思</a:t>
            </a:r>
            <a:r>
              <a:rPr lang="en-US" altLang="zh-CN" b="1" dirty="0">
                <a:solidFill>
                  <a:srgbClr val="000000"/>
                </a:solidFill>
                <a:latin typeface="楷体_GB2312" pitchFamily="49" charset="-122"/>
                <a:ea typeface="楷体_GB2312" pitchFamily="49" charset="-122"/>
              </a:rPr>
              <a:t>《</a:t>
            </a:r>
            <a:r>
              <a:rPr lang="zh-CN" altLang="en-US" b="1" dirty="0">
                <a:solidFill>
                  <a:srgbClr val="000000"/>
                </a:solidFill>
                <a:latin typeface="楷体_GB2312" pitchFamily="49" charset="-122"/>
                <a:ea typeface="楷体_GB2312" pitchFamily="49" charset="-122"/>
              </a:rPr>
              <a:t>资本论</a:t>
            </a:r>
            <a:r>
              <a:rPr lang="en-US" altLang="zh-CN" b="1" dirty="0">
                <a:solidFill>
                  <a:srgbClr val="000000"/>
                </a:solidFill>
                <a:latin typeface="楷体_GB2312" pitchFamily="49" charset="-122"/>
                <a:ea typeface="楷体_GB2312" pitchFamily="49" charset="-122"/>
              </a:rPr>
              <a:t>》</a:t>
            </a:r>
            <a:endParaRPr lang="en-US" altLang="zh-CN" b="1" dirty="0">
              <a:solidFill>
                <a:srgbClr val="000000"/>
              </a:solidFill>
              <a:latin typeface="楷体_GB2312" pitchFamily="49" charset="-122"/>
              <a:ea typeface="楷体_GB2312" pitchFamily="49" charset="-122"/>
            </a:endParaRPr>
          </a:p>
        </p:txBody>
      </p:sp>
      <p:graphicFrame>
        <p:nvGraphicFramePr>
          <p:cNvPr id="11" name="图示 10"/>
          <p:cNvGraphicFramePr/>
          <p:nvPr/>
        </p:nvGraphicFramePr>
        <p:xfrm>
          <a:off x="571472" y="3786190"/>
          <a:ext cx="7872007" cy="270896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Rectangle 2"/>
          <p:cNvSpPr txBox="1">
            <a:spLocks noChangeArrowheads="1"/>
          </p:cNvSpPr>
          <p:nvPr/>
        </p:nvSpPr>
        <p:spPr>
          <a:xfrm>
            <a:off x="428596" y="214290"/>
            <a:ext cx="8243888" cy="525485"/>
          </a:xfrm>
          <a:prstGeom prst="rect">
            <a:avLst/>
          </a:prstGeom>
        </p:spPr>
        <p:txBody>
          <a:body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3600" b="1" i="0" u="none" strike="noStrike" kern="0" cap="none" spc="0" normalizeH="0" baseline="0" noProof="0" dirty="0" smtClean="0">
                <a:ln>
                  <a:noFill/>
                </a:ln>
                <a:solidFill>
                  <a:srgbClr val="0000FF"/>
                </a:solidFill>
                <a:effectLst/>
                <a:uLnTx/>
                <a:uFillTx/>
                <a:latin typeface="+mj-lt"/>
                <a:ea typeface="楷体_GB2312" pitchFamily="49" charset="-122"/>
                <a:cs typeface="+mj-cs"/>
              </a:rPr>
              <a:t>社会总资本的再生产</a:t>
            </a:r>
            <a:endParaRPr kumimoji="0" lang="zh-CN" altLang="en-US" sz="3600" b="1" i="0" u="none" strike="noStrike" kern="0" cap="none" spc="0" normalizeH="0" baseline="0" noProof="0" dirty="0" smtClean="0">
              <a:ln>
                <a:noFill/>
              </a:ln>
              <a:solidFill>
                <a:srgbClr val="0000FF"/>
              </a:solidFill>
              <a:effectLst/>
              <a:uLnTx/>
              <a:uFillTx/>
              <a:latin typeface="+mj-lt"/>
              <a:ea typeface="楷体_GB2312"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7" grpId="0"/>
      <p:bldP spid="9" grpId="0" animBg="1"/>
      <p:bldGraphic spid="11"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21505"/>
          <p:cNvSpPr>
            <a:spLocks noChangeArrowheads="1"/>
          </p:cNvSpPr>
          <p:nvPr/>
        </p:nvSpPr>
        <p:spPr bwMode="auto">
          <a:xfrm>
            <a:off x="152400" y="1066800"/>
            <a:ext cx="4495799" cy="524311"/>
          </a:xfrm>
          <a:prstGeom prst="rect">
            <a:avLst/>
          </a:prstGeom>
          <a:solidFill>
            <a:srgbClr val="CCFFFF"/>
          </a:solidFill>
          <a:ln w="12700">
            <a:solidFill>
              <a:srgbClr val="FF3300"/>
            </a:solidFill>
            <a:miter lim="800000"/>
          </a:ln>
        </p:spPr>
        <p:txBody>
          <a:bodyPr wrap="square">
            <a:spAutoFit/>
          </a:bodyPr>
          <a:lstStyle/>
          <a:p>
            <a:pPr>
              <a:lnSpc>
                <a:spcPct val="125000"/>
              </a:lnSpc>
            </a:pPr>
            <a:r>
              <a:rPr lang="zh-CN" altLang="en-US" sz="2400" b="1" dirty="0">
                <a:solidFill>
                  <a:srgbClr val="9900CC"/>
                </a:solidFill>
                <a:latin typeface="华文新魏" pitchFamily="2" charset="-122"/>
                <a:ea typeface="华文新魏" pitchFamily="2" charset="-122"/>
              </a:rPr>
              <a:t>（一）商品经济产生的历史条件 </a:t>
            </a:r>
            <a:endParaRPr lang="zh-CN" altLang="en-US" sz="2400" b="1" dirty="0">
              <a:solidFill>
                <a:srgbClr val="9900CC"/>
              </a:solidFill>
              <a:latin typeface="华文新魏" pitchFamily="2" charset="-122"/>
              <a:ea typeface="华文新魏" pitchFamily="2" charset="-122"/>
            </a:endParaRPr>
          </a:p>
        </p:txBody>
      </p:sp>
      <p:sp>
        <p:nvSpPr>
          <p:cNvPr id="16386" name="矩形 21506"/>
          <p:cNvSpPr>
            <a:spLocks noChangeArrowheads="1"/>
          </p:cNvSpPr>
          <p:nvPr/>
        </p:nvSpPr>
        <p:spPr bwMode="auto">
          <a:xfrm>
            <a:off x="142844" y="1714488"/>
            <a:ext cx="8772557" cy="857256"/>
          </a:xfrm>
          <a:prstGeom prst="rect">
            <a:avLst/>
          </a:prstGeom>
          <a:solidFill>
            <a:srgbClr val="B7E7D2"/>
          </a:solidFill>
          <a:ln w="9525">
            <a:noFill/>
            <a:miter lim="800000"/>
          </a:ln>
          <a:effectLst>
            <a:outerShdw dist="53882" dir="2700000" algn="ctr" rotWithShape="0">
              <a:schemeClr val="bg2"/>
            </a:outerShdw>
          </a:effectLst>
        </p:spPr>
        <p:txBody>
          <a:bodyPr/>
          <a:lstStyle/>
          <a:p>
            <a:pPr>
              <a:lnSpc>
                <a:spcPct val="125000"/>
              </a:lnSpc>
              <a:spcBef>
                <a:spcPct val="20000"/>
              </a:spcBef>
              <a:defRPr/>
            </a:pPr>
            <a:r>
              <a:rPr lang="zh-CN" altLang="en-US" sz="2000" b="1" dirty="0">
                <a:solidFill>
                  <a:srgbClr val="3333FF"/>
                </a:solidFill>
                <a:latin typeface="幼圆" pitchFamily="49" charset="-122"/>
                <a:ea typeface="幼圆" pitchFamily="49" charset="-122"/>
              </a:rPr>
              <a:t>商品经济不是从来就有的，是在一定的历史条件下，作为自然经济的对立物而产生和发展起来</a:t>
            </a:r>
            <a:r>
              <a:rPr lang="zh-CN" altLang="en-US" sz="2000" b="1" dirty="0" smtClean="0">
                <a:solidFill>
                  <a:srgbClr val="3333FF"/>
                </a:solidFill>
                <a:latin typeface="幼圆" pitchFamily="49" charset="-122"/>
                <a:ea typeface="幼圆" pitchFamily="49" charset="-122"/>
              </a:rPr>
              <a:t>的。</a:t>
            </a:r>
            <a:endParaRPr lang="zh-CN" altLang="en-US" sz="2000" b="1" dirty="0">
              <a:solidFill>
                <a:srgbClr val="3333FF"/>
              </a:solidFill>
              <a:latin typeface="幼圆" pitchFamily="49" charset="-122"/>
              <a:ea typeface="幼圆" pitchFamily="49" charset="-122"/>
            </a:endParaRPr>
          </a:p>
        </p:txBody>
      </p:sp>
      <p:grpSp>
        <p:nvGrpSpPr>
          <p:cNvPr id="15365" name="组合 22535"/>
          <p:cNvGrpSpPr/>
          <p:nvPr/>
        </p:nvGrpSpPr>
        <p:grpSpPr bwMode="auto">
          <a:xfrm>
            <a:off x="142844" y="2714620"/>
            <a:ext cx="2160588" cy="609600"/>
            <a:chOff x="0" y="0"/>
            <a:chExt cx="3696" cy="384"/>
          </a:xfrm>
        </p:grpSpPr>
        <p:sp>
          <p:nvSpPr>
            <p:cNvPr id="18" name="圆角矩形 22536"/>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ln>
            <a:effectLst>
              <a:outerShdw dist="53882" dir="2700000" algn="ctr" rotWithShape="0">
                <a:srgbClr val="000000">
                  <a:alpha val="50000"/>
                </a:srgbClr>
              </a:outerShdw>
            </a:effectLst>
          </p:spPr>
          <p:txBody>
            <a:bodyPr/>
            <a:lstStyle/>
            <a:p>
              <a:pPr algn="ctr">
                <a:defRPr/>
              </a:pPr>
              <a:endParaRPr lang="zh-CN" altLang="en-US"/>
            </a:p>
          </p:txBody>
        </p:sp>
        <p:sp>
          <p:nvSpPr>
            <p:cNvPr id="15372" name="文本框 22537"/>
            <p:cNvSpPr txBox="1">
              <a:spLocks noChangeArrowheads="1"/>
            </p:cNvSpPr>
            <p:nvPr/>
          </p:nvSpPr>
          <p:spPr bwMode="auto">
            <a:xfrm>
              <a:off x="103" y="13"/>
              <a:ext cx="3549" cy="290"/>
            </a:xfrm>
            <a:prstGeom prst="rect">
              <a:avLst/>
            </a:prstGeom>
            <a:noFill/>
            <a:ln w="9525">
              <a:noFill/>
              <a:miter lim="800000"/>
            </a:ln>
          </p:spPr>
          <p:txBody>
            <a:bodyPr>
              <a:spAutoFit/>
            </a:bodyPr>
            <a:lstStyle/>
            <a:p>
              <a:r>
                <a:rPr lang="en-US" altLang="zh-CN" sz="2400" b="1" dirty="0">
                  <a:solidFill>
                    <a:schemeClr val="bg1"/>
                  </a:solidFill>
                  <a:latin typeface="楷体" panose="02010609060101010101" pitchFamily="49" charset="-122"/>
                  <a:ea typeface="楷体" panose="02010609060101010101" pitchFamily="49" charset="-122"/>
                </a:rPr>
                <a:t>1 </a:t>
              </a:r>
              <a:r>
                <a:rPr lang="zh-CN" altLang="en-US" sz="2400" b="1" dirty="0">
                  <a:solidFill>
                    <a:schemeClr val="bg1"/>
                  </a:solidFill>
                  <a:latin typeface="楷体" panose="02010609060101010101" pitchFamily="49" charset="-122"/>
                  <a:ea typeface="楷体" panose="02010609060101010101" pitchFamily="49" charset="-122"/>
                </a:rPr>
                <a:t>自然经济</a:t>
              </a:r>
              <a:endParaRPr lang="zh-CN" altLang="en-US" sz="2400" b="1" dirty="0">
                <a:solidFill>
                  <a:schemeClr val="bg1"/>
                </a:solidFill>
                <a:latin typeface="楷体" panose="02010609060101010101" pitchFamily="49" charset="-122"/>
                <a:ea typeface="楷体" panose="02010609060101010101" pitchFamily="49" charset="-122"/>
              </a:endParaRPr>
            </a:p>
          </p:txBody>
        </p:sp>
      </p:grpSp>
      <p:sp>
        <p:nvSpPr>
          <p:cNvPr id="15366" name="矩形 22529"/>
          <p:cNvSpPr>
            <a:spLocks noChangeArrowheads="1"/>
          </p:cNvSpPr>
          <p:nvPr/>
        </p:nvSpPr>
        <p:spPr bwMode="auto">
          <a:xfrm>
            <a:off x="142844" y="3429000"/>
            <a:ext cx="4429156" cy="3200400"/>
          </a:xfrm>
          <a:prstGeom prst="rect">
            <a:avLst/>
          </a:prstGeom>
          <a:solidFill>
            <a:srgbClr val="D9F2AC"/>
          </a:solidFill>
          <a:ln w="9525">
            <a:solidFill>
              <a:srgbClr val="FF9900"/>
            </a:solidFill>
            <a:miter lim="800000"/>
          </a:ln>
        </p:spPr>
        <p:txBody>
          <a:bodyPr/>
          <a:lstStyle/>
          <a:p>
            <a:pPr>
              <a:lnSpc>
                <a:spcPct val="125000"/>
              </a:lnSpc>
            </a:pPr>
            <a:r>
              <a:rPr lang="zh-CN" altLang="en-US" sz="2000" dirty="0">
                <a:solidFill>
                  <a:srgbClr val="990000"/>
                </a:solidFill>
                <a:latin typeface="楷体_GB2312" pitchFamily="49" charset="-122"/>
                <a:ea typeface="楷体_GB2312" pitchFamily="49" charset="-122"/>
              </a:rPr>
              <a:t>  </a:t>
            </a:r>
            <a:r>
              <a:rPr lang="zh-CN" altLang="en-US" sz="2000" b="1" dirty="0">
                <a:solidFill>
                  <a:srgbClr val="990000"/>
                </a:solidFill>
                <a:latin typeface="楷体" panose="02010609060101010101" pitchFamily="49" charset="-122"/>
                <a:ea typeface="楷体" panose="02010609060101010101" pitchFamily="49" charset="-122"/>
              </a:rPr>
              <a:t>即</a:t>
            </a:r>
            <a:r>
              <a:rPr lang="zh-CN" altLang="en-US" sz="2000" b="1" dirty="0">
                <a:solidFill>
                  <a:srgbClr val="0000CC"/>
                </a:solidFill>
                <a:latin typeface="楷体" panose="02010609060101010101" pitchFamily="49" charset="-122"/>
                <a:ea typeface="楷体" panose="02010609060101010101" pitchFamily="49" charset="-122"/>
              </a:rPr>
              <a:t>自给自足</a:t>
            </a:r>
            <a:r>
              <a:rPr lang="zh-CN" altLang="en-US" sz="2000" b="1" dirty="0">
                <a:solidFill>
                  <a:srgbClr val="990000"/>
                </a:solidFill>
                <a:latin typeface="楷体" panose="02010609060101010101" pitchFamily="49" charset="-122"/>
                <a:ea typeface="楷体" panose="02010609060101010101" pitchFamily="49" charset="-122"/>
              </a:rPr>
              <a:t>经济。指生产是为了直接满足生产者个人或经济单位的需要，而不是为了交换的经济形式。</a:t>
            </a:r>
            <a:endParaRPr lang="zh-CN" altLang="en-US" sz="2000" b="1" dirty="0">
              <a:solidFill>
                <a:srgbClr val="990000"/>
              </a:solidFill>
              <a:latin typeface="楷体" panose="02010609060101010101" pitchFamily="49" charset="-122"/>
              <a:ea typeface="楷体" panose="02010609060101010101" pitchFamily="49" charset="-122"/>
            </a:endParaRPr>
          </a:p>
          <a:p>
            <a:pPr>
              <a:lnSpc>
                <a:spcPct val="125000"/>
              </a:lnSpc>
            </a:pPr>
            <a:r>
              <a:rPr lang="zh-CN" altLang="en-US" sz="2000" b="1" dirty="0">
                <a:solidFill>
                  <a:srgbClr val="990000"/>
                </a:solidFill>
                <a:latin typeface="楷体_GB2312" pitchFamily="49" charset="-122"/>
                <a:ea typeface="楷体_GB2312" pitchFamily="49" charset="-122"/>
              </a:rPr>
              <a:t>  </a:t>
            </a:r>
            <a:r>
              <a:rPr lang="zh-CN" altLang="en-US" sz="2400" b="1" dirty="0">
                <a:solidFill>
                  <a:srgbClr val="0000FF"/>
                </a:solidFill>
                <a:latin typeface="楷体" panose="02010609060101010101" pitchFamily="49" charset="-122"/>
                <a:ea typeface="楷体" panose="02010609060101010101" pitchFamily="49" charset="-122"/>
              </a:rPr>
              <a:t>生产力水平低下，排斥社会分工，生产规模狭小</a:t>
            </a:r>
            <a:r>
              <a:rPr lang="zh-CN" altLang="en-US" sz="2400" b="1" dirty="0" smtClean="0">
                <a:solidFill>
                  <a:srgbClr val="0000FF"/>
                </a:solidFill>
                <a:latin typeface="楷体" panose="02010609060101010101" pitchFamily="49" charset="-122"/>
                <a:ea typeface="楷体" panose="02010609060101010101" pitchFamily="49" charset="-122"/>
              </a:rPr>
              <a:t>。</a:t>
            </a:r>
            <a:r>
              <a:rPr lang="zh-CN" altLang="en-US" sz="2400" b="1" dirty="0" smtClean="0">
                <a:solidFill>
                  <a:srgbClr val="0000CC"/>
                </a:solidFill>
                <a:latin typeface="黑体" panose="02010609060101010101" pitchFamily="49" charset="-122"/>
              </a:rPr>
              <a:t>自然经济</a:t>
            </a:r>
            <a:r>
              <a:rPr lang="zh-CN" altLang="en-US" sz="2400" b="1" dirty="0">
                <a:solidFill>
                  <a:srgbClr val="0000CC"/>
                </a:solidFill>
                <a:latin typeface="黑体" panose="02010609060101010101" pitchFamily="49" charset="-122"/>
              </a:rPr>
              <a:t>是原始社会、奴隶社会和封建社会的基本经济形式。</a:t>
            </a:r>
            <a:endParaRPr lang="zh-CN" altLang="en-US" sz="2400" b="1" dirty="0">
              <a:solidFill>
                <a:srgbClr val="0000FF"/>
              </a:solidFill>
              <a:latin typeface="幼圆" pitchFamily="49" charset="-122"/>
              <a:ea typeface="幼圆" pitchFamily="49" charset="-122"/>
            </a:endParaRPr>
          </a:p>
        </p:txBody>
      </p:sp>
      <p:grpSp>
        <p:nvGrpSpPr>
          <p:cNvPr id="15367" name="组合 23560"/>
          <p:cNvGrpSpPr/>
          <p:nvPr/>
        </p:nvGrpSpPr>
        <p:grpSpPr bwMode="auto">
          <a:xfrm>
            <a:off x="4857752" y="2714620"/>
            <a:ext cx="2160588" cy="609600"/>
            <a:chOff x="0" y="0"/>
            <a:chExt cx="3696" cy="384"/>
          </a:xfrm>
        </p:grpSpPr>
        <p:sp>
          <p:nvSpPr>
            <p:cNvPr id="22" name="圆角矩形 23561"/>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ln>
            <a:effectLst>
              <a:outerShdw dist="53882" dir="2700000" algn="ctr" rotWithShape="0">
                <a:srgbClr val="000000">
                  <a:alpha val="50000"/>
                </a:srgbClr>
              </a:outerShdw>
            </a:effectLst>
          </p:spPr>
          <p:txBody>
            <a:bodyPr/>
            <a:lstStyle/>
            <a:p>
              <a:pPr algn="ctr">
                <a:defRPr/>
              </a:pPr>
              <a:endParaRPr lang="zh-CN" altLang="en-US"/>
            </a:p>
          </p:txBody>
        </p:sp>
        <p:sp>
          <p:nvSpPr>
            <p:cNvPr id="15370" name="文本框 23562"/>
            <p:cNvSpPr txBox="1">
              <a:spLocks noChangeArrowheads="1"/>
            </p:cNvSpPr>
            <p:nvPr/>
          </p:nvSpPr>
          <p:spPr bwMode="auto">
            <a:xfrm>
              <a:off x="103" y="13"/>
              <a:ext cx="3550" cy="290"/>
            </a:xfrm>
            <a:prstGeom prst="rect">
              <a:avLst/>
            </a:prstGeom>
            <a:noFill/>
            <a:ln w="9525">
              <a:noFill/>
              <a:miter lim="800000"/>
            </a:ln>
          </p:spPr>
          <p:txBody>
            <a:bodyPr>
              <a:spAutoFit/>
            </a:bodyPr>
            <a:lstStyle/>
            <a:p>
              <a:r>
                <a:rPr lang="en-US" altLang="zh-CN" sz="2400" b="1" dirty="0">
                  <a:solidFill>
                    <a:schemeClr val="bg1"/>
                  </a:solidFill>
                  <a:latin typeface="楷体" panose="02010609060101010101" pitchFamily="49" charset="-122"/>
                  <a:ea typeface="楷体" panose="02010609060101010101" pitchFamily="49" charset="-122"/>
                </a:rPr>
                <a:t>2 </a:t>
              </a:r>
              <a:r>
                <a:rPr lang="zh-CN" altLang="en-US" sz="2400" b="1" dirty="0">
                  <a:solidFill>
                    <a:schemeClr val="bg1"/>
                  </a:solidFill>
                  <a:latin typeface="楷体" panose="02010609060101010101" pitchFamily="49" charset="-122"/>
                  <a:ea typeface="楷体" panose="02010609060101010101" pitchFamily="49" charset="-122"/>
                </a:rPr>
                <a:t>商品经济</a:t>
              </a:r>
              <a:endParaRPr lang="zh-CN" altLang="en-US" sz="2400" b="1" dirty="0">
                <a:solidFill>
                  <a:schemeClr val="bg1"/>
                </a:solidFill>
                <a:latin typeface="楷体" panose="02010609060101010101" pitchFamily="49" charset="-122"/>
                <a:ea typeface="楷体" panose="02010609060101010101" pitchFamily="49" charset="-122"/>
              </a:endParaRPr>
            </a:p>
          </p:txBody>
        </p:sp>
      </p:grpSp>
      <p:sp>
        <p:nvSpPr>
          <p:cNvPr id="15368" name="圆角矩形 4"/>
          <p:cNvSpPr>
            <a:spLocks noChangeArrowheads="1"/>
          </p:cNvSpPr>
          <p:nvPr/>
        </p:nvSpPr>
        <p:spPr bwMode="auto">
          <a:xfrm>
            <a:off x="4857752" y="3429000"/>
            <a:ext cx="4000528" cy="3214710"/>
          </a:xfrm>
          <a:prstGeom prst="roundRect">
            <a:avLst>
              <a:gd name="adj" fmla="val 8338"/>
            </a:avLst>
          </a:prstGeom>
          <a:solidFill>
            <a:srgbClr val="FFEBF9"/>
          </a:solidFill>
          <a:ln w="9525">
            <a:solidFill>
              <a:schemeClr val="tx1"/>
            </a:solidFill>
            <a:round/>
          </a:ln>
        </p:spPr>
        <p:txBody>
          <a:bodyPr anchor="ctr"/>
          <a:lstStyle/>
          <a:p>
            <a:pPr>
              <a:lnSpc>
                <a:spcPct val="125000"/>
              </a:lnSpc>
            </a:pPr>
            <a:r>
              <a:rPr lang="zh-CN" altLang="en-US" sz="2400" dirty="0">
                <a:solidFill>
                  <a:srgbClr val="3333FF"/>
                </a:solidFill>
                <a:latin typeface="Arial" panose="020B0604020202020204" pitchFamily="34" charset="0"/>
                <a:ea typeface="楷体_GB2312" pitchFamily="49" charset="-122"/>
              </a:rPr>
              <a:t>    </a:t>
            </a:r>
            <a:r>
              <a:rPr lang="zh-CN" altLang="en-US" sz="2400" b="1" dirty="0">
                <a:solidFill>
                  <a:srgbClr val="990000"/>
                </a:solidFill>
                <a:latin typeface="楷体" panose="02010609060101010101" pitchFamily="49" charset="-122"/>
                <a:ea typeface="楷体" panose="02010609060101010101" pitchFamily="49" charset="-122"/>
              </a:rPr>
              <a:t>以</a:t>
            </a:r>
            <a:r>
              <a:rPr lang="zh-CN" altLang="en-US" sz="2400" b="1" dirty="0">
                <a:solidFill>
                  <a:srgbClr val="0000FF"/>
                </a:solidFill>
                <a:latin typeface="幼圆" pitchFamily="49" charset="-122"/>
                <a:ea typeface="幼圆" pitchFamily="49" charset="-122"/>
              </a:rPr>
              <a:t>交换</a:t>
            </a:r>
            <a:r>
              <a:rPr lang="zh-CN" altLang="en-US" sz="2400" b="1" dirty="0">
                <a:solidFill>
                  <a:srgbClr val="990000"/>
                </a:solidFill>
                <a:latin typeface="楷体" panose="02010609060101010101" pitchFamily="49" charset="-122"/>
                <a:ea typeface="楷体" panose="02010609060101010101" pitchFamily="49" charset="-122"/>
              </a:rPr>
              <a:t>为目的而进行生产的经济形式，它是一定历史条件下的产物。</a:t>
            </a:r>
            <a:endParaRPr lang="zh-CN" altLang="en-US" sz="2400" b="1" dirty="0">
              <a:solidFill>
                <a:srgbClr val="990000"/>
              </a:solidFill>
              <a:latin typeface="楷体" panose="02010609060101010101" pitchFamily="49" charset="-122"/>
              <a:ea typeface="楷体" panose="02010609060101010101" pitchFamily="49" charset="-122"/>
            </a:endParaRPr>
          </a:p>
        </p:txBody>
      </p:sp>
      <p:sp>
        <p:nvSpPr>
          <p:cNvPr id="13" name="矩形 12"/>
          <p:cNvSpPr/>
          <p:nvPr/>
        </p:nvSpPr>
        <p:spPr>
          <a:xfrm>
            <a:off x="152400" y="304800"/>
            <a:ext cx="5257800" cy="630942"/>
          </a:xfrm>
          <a:prstGeom prst="rect">
            <a:avLst/>
          </a:prstGeom>
          <a:solidFill>
            <a:srgbClr val="CCECFF"/>
          </a:solidFill>
          <a:ln w="9525">
            <a:noFill/>
          </a:ln>
          <a:effectLst/>
        </p:spPr>
        <p:txBody>
          <a:bodyPr wrap="square">
            <a:spAutoFit/>
          </a:bodyPr>
          <a:lstStyle/>
          <a:p>
            <a:pPr eaLnBrk="0" hangingPunct="0">
              <a:lnSpc>
                <a:spcPct val="125000"/>
              </a:lnSpc>
              <a:spcBef>
                <a:spcPct val="50000"/>
              </a:spcBef>
              <a:defRPr/>
            </a:pPr>
            <a:r>
              <a:rPr lang="zh-CN" altLang="en-US" sz="2800" noProof="1" smtClean="0">
                <a:solidFill>
                  <a:srgbClr val="FF0066"/>
                </a:solidFill>
                <a:effectLst>
                  <a:outerShdw blurRad="38100" dist="38100" dir="2700000">
                    <a:srgbClr val="000000"/>
                  </a:outerShdw>
                </a:effectLst>
                <a:latin typeface="幼圆" pitchFamily="49" charset="-122"/>
                <a:ea typeface="幼圆" pitchFamily="49" charset="-122"/>
                <a:sym typeface="+mn-ea"/>
              </a:rPr>
              <a:t>一、商品经济的形成和发展</a:t>
            </a:r>
            <a:endParaRPr lang="zh-CN" altLang="en-US" sz="2800" noProof="1">
              <a:solidFill>
                <a:srgbClr val="FF0066"/>
              </a:solidFill>
              <a:effectLst>
                <a:outerShdw blurRad="38100" dist="38100" dir="2700000">
                  <a:srgbClr val="000000"/>
                </a:outerShdw>
              </a:effectLst>
              <a:latin typeface="幼圆" pitchFamily="49" charset="-122"/>
              <a:ea typeface="幼圆" pitchFamily="49" charset="-122"/>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终止 1"/>
          <p:cNvSpPr/>
          <p:nvPr/>
        </p:nvSpPr>
        <p:spPr>
          <a:xfrm>
            <a:off x="0" y="165646"/>
            <a:ext cx="3852045" cy="543100"/>
          </a:xfrm>
          <a:prstGeom prst="flowChartTermina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社会</a:t>
            </a:r>
            <a:r>
              <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总产品的划分</a:t>
            </a:r>
            <a:endPar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128270" y="933450"/>
            <a:ext cx="5014595" cy="3874770"/>
          </a:xfrm>
          <a:prstGeom prst="rect">
            <a:avLst/>
          </a:prstGeom>
        </p:spPr>
      </p:pic>
      <p:pic>
        <p:nvPicPr>
          <p:cNvPr id="5" name="图片 4"/>
          <p:cNvPicPr>
            <a:picLocks noChangeAspect="1"/>
          </p:cNvPicPr>
          <p:nvPr/>
        </p:nvPicPr>
        <p:blipFill>
          <a:blip r:embed="rId2"/>
          <a:stretch>
            <a:fillRect/>
          </a:stretch>
        </p:blipFill>
        <p:spPr>
          <a:xfrm>
            <a:off x="4490678" y="4517775"/>
            <a:ext cx="4413534" cy="1958981"/>
          </a:xfrm>
          <a:prstGeom prst="rect">
            <a:avLst/>
          </a:prstGeom>
        </p:spPr>
      </p:pic>
      <p:sp>
        <p:nvSpPr>
          <p:cNvPr id="6" name="矩形 5"/>
          <p:cNvSpPr/>
          <p:nvPr/>
        </p:nvSpPr>
        <p:spPr>
          <a:xfrm>
            <a:off x="5142230" y="1317625"/>
            <a:ext cx="3882390" cy="1476375"/>
          </a:xfrm>
          <a:prstGeom prst="rect">
            <a:avLst/>
          </a:prstGeom>
        </p:spPr>
        <p:txBody>
          <a:bodyPr wrap="square">
            <a:spAutoFit/>
          </a:bodyPr>
          <a:lstStyle/>
          <a:p>
            <a:pPr eaLnBrk="1" hangingPunct="1">
              <a:spcBef>
                <a:spcPct val="50000"/>
              </a:spcBef>
            </a:pPr>
            <a:r>
              <a:rPr lang="zh-CN" altLang="zh-CN" sz="2000" b="1" dirty="0">
                <a:latin typeface="楷体_GB2312" pitchFamily="49" charset="-122"/>
                <a:ea typeface="楷体_GB2312" pitchFamily="49" charset="-122"/>
              </a:rPr>
              <a:t>社会各个物质生产部门在一定时间内（通常是一年）所</a:t>
            </a:r>
            <a:r>
              <a:rPr lang="zh-CN" altLang="zh-CN" sz="2000" b="1" u="sng" dirty="0">
                <a:latin typeface="楷体_GB2312" pitchFamily="49" charset="-122"/>
                <a:ea typeface="楷体_GB2312" pitchFamily="49" charset="-122"/>
              </a:rPr>
              <a:t>生产</a:t>
            </a:r>
            <a:r>
              <a:rPr lang="zh-CN" altLang="zh-CN" sz="2000" b="1" dirty="0">
                <a:latin typeface="楷体_GB2312" pitchFamily="49" charset="-122"/>
                <a:ea typeface="楷体_GB2312" pitchFamily="49" charset="-122"/>
              </a:rPr>
              <a:t>的全部物质资料的总和</a:t>
            </a:r>
            <a:r>
              <a:rPr lang="zh-CN" altLang="en-US" sz="2000" b="1" dirty="0">
                <a:latin typeface="楷体_GB2312" pitchFamily="49" charset="-122"/>
                <a:ea typeface="楷体_GB2312" pitchFamily="49" charset="-122"/>
              </a:rPr>
              <a:t>，即</a:t>
            </a:r>
            <a:endParaRPr lang="en-US" altLang="zh-CN" sz="2000" b="1" dirty="0">
              <a:latin typeface="楷体_GB2312" pitchFamily="49" charset="-122"/>
              <a:ea typeface="楷体_GB2312" pitchFamily="49" charset="-122"/>
            </a:endParaRPr>
          </a:p>
          <a:p>
            <a:pPr algn="ctr" eaLnBrk="1" hangingPunct="1">
              <a:spcBef>
                <a:spcPct val="50000"/>
              </a:spcBef>
            </a:pPr>
            <a:r>
              <a:rPr lang="zh-CN" altLang="zh-CN" sz="2000" b="1" dirty="0">
                <a:solidFill>
                  <a:srgbClr val="C00000"/>
                </a:solidFill>
                <a:latin typeface="楷体_GB2312" pitchFamily="49" charset="-122"/>
                <a:ea typeface="楷体_GB2312" pitchFamily="49" charset="-122"/>
              </a:rPr>
              <a:t>社会总产品（社会总商品资本）</a:t>
            </a:r>
            <a:endParaRPr lang="zh-CN" altLang="en-US" sz="2000" b="1" dirty="0">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流程图: 终止 21"/>
          <p:cNvSpPr/>
          <p:nvPr/>
        </p:nvSpPr>
        <p:spPr>
          <a:xfrm>
            <a:off x="0" y="165646"/>
            <a:ext cx="3852045" cy="543100"/>
          </a:xfrm>
          <a:prstGeom prst="flowChartTermina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社会</a:t>
            </a:r>
            <a:r>
              <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总资本的再生产</a:t>
            </a:r>
            <a:endPar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endParaRPr>
          </a:p>
        </p:txBody>
      </p:sp>
      <p:sp>
        <p:nvSpPr>
          <p:cNvPr id="17" name="矩形 16"/>
          <p:cNvSpPr/>
          <p:nvPr/>
        </p:nvSpPr>
        <p:spPr>
          <a:xfrm>
            <a:off x="357158" y="785794"/>
            <a:ext cx="8639460" cy="400110"/>
          </a:xfrm>
          <a:prstGeom prst="rect">
            <a:avLst/>
          </a:prstGeom>
        </p:spPr>
        <p:txBody>
          <a:bodyPr wrap="square">
            <a:spAutoFit/>
          </a:bodyPr>
          <a:lstStyle/>
          <a:p>
            <a:r>
              <a:rPr lang="zh-CN" altLang="en-US" sz="2000" b="1" dirty="0">
                <a:latin typeface="楷体_GB2312" pitchFamily="49" charset="-122"/>
                <a:ea typeface="楷体_GB2312" pitchFamily="49" charset="-122"/>
              </a:rPr>
              <a:t>社会生产是连续不断地进行的，这种连续不断重复的生产就是</a:t>
            </a:r>
            <a:r>
              <a:rPr lang="zh-CN" altLang="en-US" sz="2000" b="1" u="sng" dirty="0">
                <a:solidFill>
                  <a:srgbClr val="C00000"/>
                </a:solidFill>
                <a:latin typeface="楷体_GB2312" pitchFamily="49" charset="-122"/>
                <a:ea typeface="楷体_GB2312" pitchFamily="49" charset="-122"/>
              </a:rPr>
              <a:t>社会再生产</a:t>
            </a:r>
            <a:r>
              <a:rPr lang="zh-CN" altLang="en-US" sz="2000" b="1" dirty="0">
                <a:latin typeface="楷体_GB2312" pitchFamily="49" charset="-122"/>
                <a:ea typeface="楷体_GB2312" pitchFamily="49" charset="-122"/>
              </a:rPr>
              <a:t>。</a:t>
            </a:r>
            <a:endParaRPr lang="zh-CN" altLang="en-US" sz="2000" dirty="0"/>
          </a:p>
        </p:txBody>
      </p:sp>
      <p:sp>
        <p:nvSpPr>
          <p:cNvPr id="50" name="矩形 49"/>
          <p:cNvSpPr/>
          <p:nvPr/>
        </p:nvSpPr>
        <p:spPr>
          <a:xfrm>
            <a:off x="1357290" y="5643578"/>
            <a:ext cx="2509020" cy="646331"/>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algn="ctr"/>
            <a:r>
              <a:rPr lang="zh-CN" altLang="en-US" b="1" dirty="0">
                <a:latin typeface="楷体_GB2312" pitchFamily="49" charset="-122"/>
                <a:ea typeface="楷体_GB2312" pitchFamily="49" charset="-122"/>
              </a:rPr>
              <a:t>生产中所耗费的</a:t>
            </a:r>
            <a:endParaRPr lang="en-US" altLang="zh-CN" b="1" dirty="0">
              <a:latin typeface="楷体_GB2312" pitchFamily="49" charset="-122"/>
              <a:ea typeface="楷体_GB2312" pitchFamily="49" charset="-122"/>
            </a:endParaRPr>
          </a:p>
          <a:p>
            <a:pPr algn="ctr"/>
            <a:r>
              <a:rPr lang="zh-CN" altLang="en-US" b="1" dirty="0">
                <a:latin typeface="楷体_GB2312" pitchFamily="49" charset="-122"/>
                <a:ea typeface="楷体_GB2312" pitchFamily="49" charset="-122"/>
              </a:rPr>
              <a:t>资本在</a:t>
            </a:r>
            <a:r>
              <a:rPr lang="zh-CN" altLang="en-US" b="1" u="sng" dirty="0">
                <a:latin typeface="楷体_GB2312" pitchFamily="49" charset="-122"/>
                <a:ea typeface="楷体_GB2312" pitchFamily="49" charset="-122"/>
              </a:rPr>
              <a:t>价值上得到补偿</a:t>
            </a:r>
            <a:endParaRPr lang="zh-CN" altLang="en-US" u="sng" dirty="0"/>
          </a:p>
        </p:txBody>
      </p:sp>
      <p:sp>
        <p:nvSpPr>
          <p:cNvPr id="51" name="矩形 50"/>
          <p:cNvSpPr/>
          <p:nvPr/>
        </p:nvSpPr>
        <p:spPr>
          <a:xfrm>
            <a:off x="5000628" y="5643578"/>
            <a:ext cx="3206326" cy="646331"/>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algn="ctr"/>
            <a:r>
              <a:rPr lang="zh-CN" altLang="en-US" b="1" dirty="0">
                <a:latin typeface="楷体_GB2312" pitchFamily="49" charset="-122"/>
                <a:ea typeface="楷体_GB2312" pitchFamily="49" charset="-122"/>
              </a:rPr>
              <a:t>生产过程中所耗费的生产资料</a:t>
            </a:r>
            <a:endParaRPr lang="en-US" altLang="zh-CN" b="1" dirty="0">
              <a:latin typeface="楷体_GB2312" pitchFamily="49" charset="-122"/>
              <a:ea typeface="楷体_GB2312" pitchFamily="49" charset="-122"/>
            </a:endParaRPr>
          </a:p>
          <a:p>
            <a:pPr algn="ctr"/>
            <a:r>
              <a:rPr lang="zh-CN" altLang="en-US" b="1" dirty="0">
                <a:latin typeface="楷体_GB2312" pitchFamily="49" charset="-122"/>
                <a:ea typeface="楷体_GB2312" pitchFamily="49" charset="-122"/>
              </a:rPr>
              <a:t>和消费资料得到</a:t>
            </a:r>
            <a:r>
              <a:rPr lang="zh-CN" altLang="en-US" b="1" u="sng" dirty="0">
                <a:latin typeface="楷体_GB2312" pitchFamily="49" charset="-122"/>
                <a:ea typeface="楷体_GB2312" pitchFamily="49" charset="-122"/>
              </a:rPr>
              <a:t>实物的替换</a:t>
            </a:r>
            <a:endParaRPr lang="zh-CN" altLang="en-US" u="sng" dirty="0"/>
          </a:p>
        </p:txBody>
      </p:sp>
      <p:sp>
        <p:nvSpPr>
          <p:cNvPr id="52" name="矩形 51"/>
          <p:cNvSpPr/>
          <p:nvPr/>
        </p:nvSpPr>
        <p:spPr>
          <a:xfrm>
            <a:off x="4214810" y="5643578"/>
            <a:ext cx="526106" cy="584775"/>
          </a:xfrm>
          <a:prstGeom prst="rect">
            <a:avLst/>
          </a:prstGeom>
        </p:spPr>
        <p:txBody>
          <a:bodyPr wrap="none">
            <a:spAutoFit/>
          </a:bodyPr>
          <a:lstStyle/>
          <a:p>
            <a:r>
              <a:rPr lang="en-US" altLang="zh-CN" sz="3200" b="1" dirty="0">
                <a:latin typeface="Times New Roman" panose="02020603050405020304" pitchFamily="18" charset="0"/>
                <a:ea typeface="楷体_GB2312" pitchFamily="49" charset="-122"/>
                <a:cs typeface="Times New Roman" panose="02020603050405020304" pitchFamily="18" charset="0"/>
              </a:rPr>
              <a:t>&amp;</a:t>
            </a:r>
            <a:endParaRPr lang="zh-CN" altLang="en-US" sz="3200" dirty="0"/>
          </a:p>
        </p:txBody>
      </p:sp>
      <p:pic>
        <p:nvPicPr>
          <p:cNvPr id="26" name="Picture 4" descr="6"/>
          <p:cNvPicPr>
            <a:picLocks noChangeAspect="1" noChangeArrowheads="1"/>
          </p:cNvPicPr>
          <p:nvPr/>
        </p:nvPicPr>
        <p:blipFill>
          <a:blip r:embed="rId1"/>
          <a:srcRect/>
          <a:stretch>
            <a:fillRect/>
          </a:stretch>
        </p:blipFill>
        <p:spPr>
          <a:xfrm>
            <a:off x="1928794" y="1285860"/>
            <a:ext cx="5530862" cy="38396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1000" fill="hold"/>
                                        <p:tgtEl>
                                          <p:spTgt spid="5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1000"/>
                                        <p:tgtEl>
                                          <p:spTgt spid="52"/>
                                        </p:tgtEl>
                                      </p:cBhvr>
                                    </p:animEffect>
                                    <p:anim calcmode="lin" valueType="num">
                                      <p:cBhvr>
                                        <p:cTn id="18" dur="1000" fill="hold"/>
                                        <p:tgtEl>
                                          <p:spTgt spid="52"/>
                                        </p:tgtEl>
                                        <p:attrNameLst>
                                          <p:attrName>ppt_x</p:attrName>
                                        </p:attrNameLst>
                                      </p:cBhvr>
                                      <p:tavLst>
                                        <p:tav tm="0">
                                          <p:val>
                                            <p:strVal val="#ppt_x"/>
                                          </p:val>
                                        </p:tav>
                                        <p:tav tm="100000">
                                          <p:val>
                                            <p:strVal val="#ppt_x"/>
                                          </p:val>
                                        </p:tav>
                                      </p:tavLst>
                                    </p:anim>
                                    <p:anim calcmode="lin" valueType="num">
                                      <p:cBhvr>
                                        <p:cTn id="1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终止 1"/>
          <p:cNvSpPr/>
          <p:nvPr/>
        </p:nvSpPr>
        <p:spPr>
          <a:xfrm>
            <a:off x="0" y="165646"/>
            <a:ext cx="4356014" cy="543100"/>
          </a:xfrm>
          <a:prstGeom prst="flowChartTermina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社会</a:t>
            </a:r>
            <a:r>
              <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再生产顺利进行的条件</a:t>
            </a:r>
            <a:endPar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endParaRPr>
          </a:p>
        </p:txBody>
      </p:sp>
      <p:sp>
        <p:nvSpPr>
          <p:cNvPr id="3" name="矩形 2"/>
          <p:cNvSpPr/>
          <p:nvPr/>
        </p:nvSpPr>
        <p:spPr>
          <a:xfrm>
            <a:off x="3852046" y="885117"/>
            <a:ext cx="1811713" cy="369332"/>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algn="ctr"/>
            <a:r>
              <a:rPr lang="zh-CN" altLang="en-US" b="1" u="sng" dirty="0">
                <a:latin typeface="楷体_GB2312" pitchFamily="49" charset="-122"/>
                <a:ea typeface="楷体_GB2312" pitchFamily="49" charset="-122"/>
              </a:rPr>
              <a:t>价值上得到补偿</a:t>
            </a:r>
            <a:endParaRPr lang="zh-CN" altLang="en-US" u="sng" dirty="0"/>
          </a:p>
        </p:txBody>
      </p:sp>
      <p:sp>
        <p:nvSpPr>
          <p:cNvPr id="4" name="矩形 3"/>
          <p:cNvSpPr/>
          <p:nvPr/>
        </p:nvSpPr>
        <p:spPr>
          <a:xfrm>
            <a:off x="6217825" y="885116"/>
            <a:ext cx="1811713" cy="369332"/>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algn="ctr"/>
            <a:r>
              <a:rPr lang="zh-CN" altLang="en-US" b="1" u="sng" dirty="0">
                <a:latin typeface="楷体_GB2312" pitchFamily="49" charset="-122"/>
                <a:ea typeface="楷体_GB2312" pitchFamily="49" charset="-122"/>
              </a:rPr>
              <a:t>实物上得到替换</a:t>
            </a:r>
            <a:endParaRPr lang="zh-CN" altLang="en-US" u="sng" dirty="0"/>
          </a:p>
        </p:txBody>
      </p:sp>
      <p:sp>
        <p:nvSpPr>
          <p:cNvPr id="5" name="矩形 4"/>
          <p:cNvSpPr/>
          <p:nvPr/>
        </p:nvSpPr>
        <p:spPr>
          <a:xfrm>
            <a:off x="5691809" y="741532"/>
            <a:ext cx="526106" cy="584775"/>
          </a:xfrm>
          <a:prstGeom prst="rect">
            <a:avLst/>
          </a:prstGeom>
        </p:spPr>
        <p:txBody>
          <a:bodyPr wrap="none">
            <a:spAutoFit/>
          </a:bodyPr>
          <a:lstStyle/>
          <a:p>
            <a:r>
              <a:rPr lang="en-US" altLang="zh-CN" sz="3200" b="1" dirty="0">
                <a:latin typeface="Times New Roman" panose="02020603050405020304" pitchFamily="18" charset="0"/>
                <a:ea typeface="楷体_GB2312" pitchFamily="49" charset="-122"/>
                <a:cs typeface="Times New Roman" panose="02020603050405020304" pitchFamily="18" charset="0"/>
              </a:rPr>
              <a:t>&amp;</a:t>
            </a:r>
            <a:endParaRPr lang="zh-CN" altLang="en-US" sz="3200" dirty="0"/>
          </a:p>
        </p:txBody>
      </p:sp>
      <p:pic>
        <p:nvPicPr>
          <p:cNvPr id="6" name="图片 5"/>
          <p:cNvPicPr>
            <a:picLocks noChangeAspect="1"/>
          </p:cNvPicPr>
          <p:nvPr/>
        </p:nvPicPr>
        <p:blipFill>
          <a:blip r:embed="rId1"/>
          <a:stretch>
            <a:fillRect/>
          </a:stretch>
        </p:blipFill>
        <p:spPr>
          <a:xfrm>
            <a:off x="523533" y="1294744"/>
            <a:ext cx="2696012" cy="1196645"/>
          </a:xfrm>
          <a:prstGeom prst="rect">
            <a:avLst/>
          </a:prstGeom>
        </p:spPr>
      </p:pic>
      <p:sp>
        <p:nvSpPr>
          <p:cNvPr id="7" name="箭头: 下 6"/>
          <p:cNvSpPr/>
          <p:nvPr/>
        </p:nvSpPr>
        <p:spPr>
          <a:xfrm>
            <a:off x="5867919" y="1413398"/>
            <a:ext cx="143991" cy="462487"/>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8" name="矩形: 圆角 7"/>
          <p:cNvSpPr/>
          <p:nvPr/>
        </p:nvSpPr>
        <p:spPr>
          <a:xfrm>
            <a:off x="3671720" y="1989287"/>
            <a:ext cx="5098972" cy="77945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1" dirty="0"/>
              <a:t>两大部类内部各个产业部门之间、两大部类之间，在规模上、结构上保持一定的比例关系。</a:t>
            </a:r>
            <a:endParaRPr lang="zh-CN" altLang="en-US" b="1" dirty="0"/>
          </a:p>
        </p:txBody>
      </p:sp>
      <p:sp>
        <p:nvSpPr>
          <p:cNvPr id="9" name="矩形 8"/>
          <p:cNvSpPr/>
          <p:nvPr/>
        </p:nvSpPr>
        <p:spPr>
          <a:xfrm>
            <a:off x="5341136" y="1416581"/>
            <a:ext cx="1293944" cy="338554"/>
          </a:xfrm>
          <a:prstGeom prst="rect">
            <a:avLst/>
          </a:prstGeom>
        </p:spPr>
        <p:txBody>
          <a:bodyPr wrap="none">
            <a:spAutoFit/>
          </a:bodyPr>
          <a:lstStyle/>
          <a:p>
            <a:r>
              <a:rPr lang="zh-CN" altLang="en-US" sz="1600" b="1" dirty="0"/>
              <a:t>客观    要求</a:t>
            </a:r>
            <a:endParaRPr lang="zh-CN" altLang="en-US" sz="1600" dirty="0"/>
          </a:p>
        </p:txBody>
      </p:sp>
      <p:sp>
        <p:nvSpPr>
          <p:cNvPr id="16" name="Text Box 5"/>
          <p:cNvSpPr txBox="1">
            <a:spLocks noChangeArrowheads="1"/>
          </p:cNvSpPr>
          <p:nvPr/>
        </p:nvSpPr>
        <p:spPr bwMode="auto">
          <a:xfrm>
            <a:off x="642910" y="6072206"/>
            <a:ext cx="3656965" cy="584775"/>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1600" b="1" dirty="0">
                <a:solidFill>
                  <a:srgbClr val="C00000"/>
                </a:solidFill>
                <a:latin typeface="Times New Roman" panose="02020603050405020304" pitchFamily="18" charset="0"/>
                <a:ea typeface="楷体_GB2312" pitchFamily="49" charset="-122"/>
              </a:rPr>
              <a:t>Ⅰ</a:t>
            </a:r>
            <a:r>
              <a:rPr kumimoji="1" lang="zh-CN" altLang="en-US" sz="1600" b="1" dirty="0">
                <a:solidFill>
                  <a:srgbClr val="C00000"/>
                </a:solidFill>
                <a:latin typeface="Times New Roman" panose="02020603050405020304" pitchFamily="18" charset="0"/>
                <a:ea typeface="楷体_GB2312" pitchFamily="49" charset="-122"/>
              </a:rPr>
              <a:t>生产资料的生产同两大部类对生产资料的需求必须保持平衡。</a:t>
            </a:r>
            <a:endParaRPr kumimoji="1" lang="zh-CN" altLang="en-US" sz="1600" dirty="0">
              <a:solidFill>
                <a:srgbClr val="C00000"/>
              </a:solidFill>
              <a:latin typeface="Times New Roman" panose="02020603050405020304" pitchFamily="18" charset="0"/>
              <a:ea typeface="楷体_GB2312" pitchFamily="49" charset="-122"/>
            </a:endParaRPr>
          </a:p>
        </p:txBody>
      </p:sp>
      <p:sp>
        <p:nvSpPr>
          <p:cNvPr id="17" name="Text Box 6"/>
          <p:cNvSpPr txBox="1">
            <a:spLocks noChangeArrowheads="1"/>
          </p:cNvSpPr>
          <p:nvPr/>
        </p:nvSpPr>
        <p:spPr bwMode="auto">
          <a:xfrm>
            <a:off x="5000628" y="6072206"/>
            <a:ext cx="3656965" cy="584775"/>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1600" b="1" dirty="0">
                <a:solidFill>
                  <a:srgbClr val="C00000"/>
                </a:solidFill>
                <a:latin typeface="楷体_GB2312" pitchFamily="49" charset="-122"/>
                <a:ea typeface="楷体_GB2312" pitchFamily="49" charset="-122"/>
              </a:rPr>
              <a:t>Ⅱ</a:t>
            </a:r>
            <a:r>
              <a:rPr kumimoji="1" lang="zh-CN" altLang="en-US" sz="1600" b="1" dirty="0">
                <a:solidFill>
                  <a:srgbClr val="C00000"/>
                </a:solidFill>
                <a:latin typeface="楷体_GB2312" pitchFamily="49" charset="-122"/>
                <a:ea typeface="楷体_GB2312" pitchFamily="49" charset="-122"/>
              </a:rPr>
              <a:t>消费资料的生产同两大部类对消费资料的需求必须保持平衡。</a:t>
            </a:r>
            <a:endParaRPr kumimoji="1" lang="zh-CN" altLang="en-US" sz="1600" dirty="0">
              <a:solidFill>
                <a:srgbClr val="C00000"/>
              </a:solidFill>
              <a:latin typeface="楷体_GB2312" pitchFamily="49" charset="-122"/>
              <a:ea typeface="楷体_GB2312" pitchFamily="49" charset="-122"/>
            </a:endParaRPr>
          </a:p>
        </p:txBody>
      </p:sp>
      <p:cxnSp>
        <p:nvCxnSpPr>
          <p:cNvPr id="19" name="直接连接符 18"/>
          <p:cNvCxnSpPr/>
          <p:nvPr/>
        </p:nvCxnSpPr>
        <p:spPr>
          <a:xfrm>
            <a:off x="428596" y="2857496"/>
            <a:ext cx="8495469"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0" name="Picture 3" descr="6"/>
          <p:cNvPicPr>
            <a:picLocks noChangeAspect="1" noChangeArrowheads="1"/>
          </p:cNvPicPr>
          <p:nvPr/>
        </p:nvPicPr>
        <p:blipFill>
          <a:blip r:embed="rId2"/>
          <a:srcRect/>
          <a:stretch>
            <a:fillRect/>
          </a:stretch>
        </p:blipFill>
        <p:spPr>
          <a:xfrm>
            <a:off x="571472" y="3000372"/>
            <a:ext cx="3886200" cy="3000388"/>
          </a:xfrm>
          <a:prstGeom prst="rect">
            <a:avLst/>
          </a:prstGeom>
        </p:spPr>
      </p:pic>
      <p:pic>
        <p:nvPicPr>
          <p:cNvPr id="21" name="Picture 4" descr="6"/>
          <p:cNvPicPr>
            <a:picLocks noChangeAspect="1" noChangeArrowheads="1"/>
          </p:cNvPicPr>
          <p:nvPr/>
        </p:nvPicPr>
        <p:blipFill>
          <a:blip r:embed="rId3"/>
          <a:srcRect/>
          <a:stretch>
            <a:fillRect/>
          </a:stretch>
        </p:blipFill>
        <p:spPr bwMode="auto">
          <a:xfrm>
            <a:off x="4786314" y="3000372"/>
            <a:ext cx="4105275" cy="30003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1000" fill="hold"/>
                                        <p:tgtEl>
                                          <p:spTgt spid="21"/>
                                        </p:tgtEl>
                                        <p:attrNameLst>
                                          <p:attrName>ppt_x</p:attrName>
                                        </p:attrNameLst>
                                      </p:cBhvr>
                                      <p:tavLst>
                                        <p:tav tm="0">
                                          <p:val>
                                            <p:strVal val="1+#ppt_w/2"/>
                                          </p:val>
                                        </p:tav>
                                        <p:tav tm="100000">
                                          <p:val>
                                            <p:strVal val="#ppt_x"/>
                                          </p:val>
                                        </p:tav>
                                      </p:tavLst>
                                    </p:anim>
                                    <p:anim calcmode="lin" valueType="num">
                                      <p:cBhvr additive="base">
                                        <p:cTn id="14"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终止 1"/>
          <p:cNvSpPr/>
          <p:nvPr/>
        </p:nvSpPr>
        <p:spPr>
          <a:xfrm>
            <a:off x="714348" y="165646"/>
            <a:ext cx="4361620" cy="543100"/>
          </a:xfrm>
          <a:prstGeom prst="flowChartTermina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资本主义</a:t>
            </a:r>
            <a:r>
              <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经济危机的原因与实质</a:t>
            </a:r>
            <a:endPar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endParaRPr>
          </a:p>
        </p:txBody>
      </p:sp>
      <p:sp>
        <p:nvSpPr>
          <p:cNvPr id="3" name="矩形 2"/>
          <p:cNvSpPr/>
          <p:nvPr/>
        </p:nvSpPr>
        <p:spPr>
          <a:xfrm>
            <a:off x="214282" y="1142984"/>
            <a:ext cx="6643734" cy="3170099"/>
          </a:xfrm>
          <a:prstGeom prst="rect">
            <a:avLst/>
          </a:prstGeom>
        </p:spPr>
        <p:txBody>
          <a:bodyPr wrap="square">
            <a:spAutoFit/>
          </a:bodyPr>
          <a:lstStyle/>
          <a:p>
            <a:r>
              <a:rPr lang="zh-CN" altLang="en-US" sz="2000" b="1" dirty="0">
                <a:latin typeface="楷体_GB2312" pitchFamily="49" charset="-122"/>
                <a:ea typeface="楷体_GB2312" pitchFamily="49" charset="-122"/>
              </a:rPr>
              <a:t>在资本主义发展相当长的时期内，生产资料私有制和雇佣劳动制度决定，</a:t>
            </a:r>
            <a:endParaRPr lang="en-US" altLang="zh-CN" sz="2000" b="1" dirty="0">
              <a:latin typeface="楷体_GB2312" pitchFamily="49" charset="-122"/>
              <a:ea typeface="楷体_GB2312" pitchFamily="49" charset="-122"/>
            </a:endParaRPr>
          </a:p>
          <a:p>
            <a:r>
              <a:rPr lang="zh-CN" altLang="en-US" sz="2000" b="1" dirty="0">
                <a:latin typeface="楷体_GB2312" pitchFamily="49" charset="-122"/>
                <a:ea typeface="楷体_GB2312" pitchFamily="49" charset="-122"/>
              </a:rPr>
              <a:t>两大部类的生产都是在</a:t>
            </a:r>
            <a:r>
              <a:rPr lang="zh-CN" altLang="zh-CN" sz="2000" b="1" dirty="0">
                <a:latin typeface="楷体_GB2312" pitchFamily="49" charset="-122"/>
                <a:ea typeface="楷体_GB2312" pitchFamily="49" charset="-122"/>
              </a:rPr>
              <a:t>价值规律和剩余价值规律</a:t>
            </a:r>
            <a:r>
              <a:rPr lang="zh-CN" altLang="en-US" sz="2000" b="1" dirty="0">
                <a:latin typeface="楷体_GB2312" pitchFamily="49" charset="-122"/>
                <a:ea typeface="楷体_GB2312" pitchFamily="49" charset="-122"/>
              </a:rPr>
              <a:t>的作用下</a:t>
            </a:r>
            <a:r>
              <a:rPr lang="zh-CN" altLang="zh-CN" sz="2000" b="1" dirty="0">
                <a:latin typeface="楷体_GB2312" pitchFamily="49" charset="-122"/>
                <a:ea typeface="楷体_GB2312" pitchFamily="49" charset="-122"/>
              </a:rPr>
              <a:t>自发进行</a:t>
            </a:r>
            <a:r>
              <a:rPr lang="zh-CN" altLang="en-US" sz="2000" b="1" dirty="0">
                <a:latin typeface="楷体_GB2312" pitchFamily="49" charset="-122"/>
                <a:ea typeface="楷体_GB2312" pitchFamily="49" charset="-122"/>
              </a:rPr>
              <a:t>的</a:t>
            </a:r>
            <a:r>
              <a:rPr lang="zh-CN"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具有严重的盲目性，</a:t>
            </a:r>
            <a:endParaRPr lang="en-US" altLang="zh-CN" sz="2000" b="1" dirty="0">
              <a:latin typeface="楷体_GB2312" pitchFamily="49" charset="-122"/>
              <a:ea typeface="楷体_GB2312" pitchFamily="49" charset="-122"/>
            </a:endParaRPr>
          </a:p>
          <a:p>
            <a:r>
              <a:rPr lang="zh-CN" altLang="en-US" sz="2000" b="1" dirty="0">
                <a:latin typeface="楷体_GB2312" pitchFamily="49" charset="-122"/>
                <a:ea typeface="楷体_GB2312" pitchFamily="49" charset="-122"/>
              </a:rPr>
              <a:t>这就导致了两大部类生产在规模上和结构上经常处于失衡状态。</a:t>
            </a:r>
            <a:endParaRPr lang="en-US" altLang="zh-CN" sz="2000" b="1" dirty="0">
              <a:latin typeface="楷体_GB2312" pitchFamily="49" charset="-122"/>
              <a:ea typeface="楷体_GB2312" pitchFamily="49" charset="-122"/>
            </a:endParaRPr>
          </a:p>
          <a:p>
            <a:r>
              <a:rPr lang="zh-CN" altLang="zh-CN" sz="2000" b="1" dirty="0">
                <a:latin typeface="楷体_GB2312" pitchFamily="49" charset="-122"/>
                <a:ea typeface="楷体_GB2312" pitchFamily="49" charset="-122"/>
              </a:rPr>
              <a:t>这种失衡</a:t>
            </a:r>
            <a:r>
              <a:rPr lang="zh-CN" altLang="en-US" sz="2000" b="1" dirty="0">
                <a:latin typeface="楷体_GB2312" pitchFamily="49" charset="-122"/>
                <a:ea typeface="楷体_GB2312" pitchFamily="49" charset="-122"/>
              </a:rPr>
              <a:t>和脱节经</a:t>
            </a:r>
            <a:r>
              <a:rPr lang="zh-CN" altLang="zh-CN" sz="2000" b="1" dirty="0">
                <a:latin typeface="楷体_GB2312" pitchFamily="49" charset="-122"/>
                <a:ea typeface="楷体_GB2312" pitchFamily="49" charset="-122"/>
              </a:rPr>
              <a:t>常表现为生产过剩，</a:t>
            </a:r>
            <a:endParaRPr lang="en-US" altLang="zh-CN" sz="2000" b="1" dirty="0">
              <a:latin typeface="楷体_GB2312" pitchFamily="49" charset="-122"/>
              <a:ea typeface="楷体_GB2312" pitchFamily="49" charset="-122"/>
            </a:endParaRPr>
          </a:p>
          <a:p>
            <a:r>
              <a:rPr lang="zh-CN" altLang="en-US" sz="2000" b="1" dirty="0">
                <a:latin typeface="楷体_GB2312" pitchFamily="49" charset="-122"/>
                <a:ea typeface="楷体_GB2312" pitchFamily="49" charset="-122"/>
              </a:rPr>
              <a:t>以至于社会总产品的实现，即</a:t>
            </a:r>
            <a:r>
              <a:rPr lang="zh-CN" altLang="zh-CN" sz="2000" b="1" dirty="0">
                <a:latin typeface="楷体_GB2312" pitchFamily="49" charset="-122"/>
                <a:ea typeface="楷体_GB2312" pitchFamily="49" charset="-122"/>
              </a:rPr>
              <a:t>实物替换和价值补偿难以顺利进行，</a:t>
            </a:r>
            <a:endParaRPr lang="en-US" altLang="zh-CN" sz="2000" b="1" dirty="0">
              <a:latin typeface="楷体_GB2312" pitchFamily="49" charset="-122"/>
              <a:ea typeface="楷体_GB2312" pitchFamily="49" charset="-122"/>
            </a:endParaRPr>
          </a:p>
          <a:p>
            <a:r>
              <a:rPr lang="zh-CN" altLang="en-US" sz="2000" b="1" dirty="0">
                <a:latin typeface="楷体_GB2312" pitchFamily="49" charset="-122"/>
                <a:ea typeface="楷体_GB2312" pitchFamily="49" charset="-122"/>
              </a:rPr>
              <a:t>最严重的就是</a:t>
            </a:r>
            <a:r>
              <a:rPr lang="zh-CN" altLang="zh-CN" sz="2000" b="1" dirty="0">
                <a:latin typeface="楷体_GB2312" pitchFamily="49" charset="-122"/>
                <a:ea typeface="楷体_GB2312" pitchFamily="49" charset="-122"/>
              </a:rPr>
              <a:t>引发经济危机。</a:t>
            </a:r>
            <a:endParaRPr lang="zh-CN" altLang="en-US" sz="2000" dirty="0"/>
          </a:p>
        </p:txBody>
      </p:sp>
      <p:sp>
        <p:nvSpPr>
          <p:cNvPr id="4" name="矩形 3"/>
          <p:cNvSpPr/>
          <p:nvPr/>
        </p:nvSpPr>
        <p:spPr>
          <a:xfrm>
            <a:off x="7738948" y="1509379"/>
            <a:ext cx="881973" cy="369332"/>
          </a:xfrm>
          <a:prstGeom prst="rect">
            <a:avLst/>
          </a:prstGeom>
        </p:spPr>
        <p:txBody>
          <a:bodyPr wrap="none">
            <a:spAutoFit/>
          </a:bodyPr>
          <a:lstStyle/>
          <a:p>
            <a:r>
              <a:rPr lang="zh-CN" altLang="en-US" b="1" dirty="0">
                <a:solidFill>
                  <a:srgbClr val="C00000"/>
                </a:solidFill>
                <a:latin typeface="楷体_GB2312" pitchFamily="49" charset="-122"/>
                <a:ea typeface="楷体_GB2312" pitchFamily="49" charset="-122"/>
              </a:rPr>
              <a:t>盲目性</a:t>
            </a:r>
            <a:endParaRPr lang="zh-CN" altLang="en-US" dirty="0">
              <a:solidFill>
                <a:srgbClr val="C00000"/>
              </a:solidFill>
            </a:endParaRPr>
          </a:p>
        </p:txBody>
      </p:sp>
      <p:sp>
        <p:nvSpPr>
          <p:cNvPr id="5" name="矩形 4"/>
          <p:cNvSpPr/>
          <p:nvPr/>
        </p:nvSpPr>
        <p:spPr>
          <a:xfrm>
            <a:off x="7392759" y="2001670"/>
            <a:ext cx="1579278" cy="369332"/>
          </a:xfrm>
          <a:prstGeom prst="rect">
            <a:avLst/>
          </a:prstGeom>
        </p:spPr>
        <p:txBody>
          <a:bodyPr wrap="none">
            <a:spAutoFit/>
          </a:bodyPr>
          <a:lstStyle/>
          <a:p>
            <a:r>
              <a:rPr lang="zh-CN" altLang="en-US" b="1" dirty="0">
                <a:solidFill>
                  <a:srgbClr val="C00000"/>
                </a:solidFill>
                <a:latin typeface="楷体_GB2312" pitchFamily="49" charset="-122"/>
                <a:ea typeface="楷体_GB2312" pitchFamily="49" charset="-122"/>
              </a:rPr>
              <a:t>两大部类失衡</a:t>
            </a:r>
            <a:endParaRPr lang="zh-CN" altLang="en-US" dirty="0">
              <a:solidFill>
                <a:srgbClr val="C00000"/>
              </a:solidFill>
            </a:endParaRPr>
          </a:p>
        </p:txBody>
      </p:sp>
      <p:sp>
        <p:nvSpPr>
          <p:cNvPr id="6" name="矩形 5"/>
          <p:cNvSpPr/>
          <p:nvPr/>
        </p:nvSpPr>
        <p:spPr>
          <a:xfrm>
            <a:off x="7623551" y="2493961"/>
            <a:ext cx="1114408" cy="369332"/>
          </a:xfrm>
          <a:prstGeom prst="rect">
            <a:avLst/>
          </a:prstGeom>
        </p:spPr>
        <p:txBody>
          <a:bodyPr wrap="none">
            <a:spAutoFit/>
          </a:bodyPr>
          <a:lstStyle/>
          <a:p>
            <a:r>
              <a:rPr lang="zh-CN" altLang="zh-CN" b="1" dirty="0">
                <a:solidFill>
                  <a:srgbClr val="C00000"/>
                </a:solidFill>
                <a:latin typeface="楷体_GB2312" pitchFamily="49" charset="-122"/>
                <a:ea typeface="楷体_GB2312" pitchFamily="49" charset="-122"/>
              </a:rPr>
              <a:t>生产过剩</a:t>
            </a:r>
            <a:endParaRPr lang="zh-CN" altLang="en-US" dirty="0">
              <a:solidFill>
                <a:srgbClr val="C00000"/>
              </a:solidFill>
            </a:endParaRPr>
          </a:p>
        </p:txBody>
      </p:sp>
      <p:sp>
        <p:nvSpPr>
          <p:cNvPr id="7" name="矩形 6"/>
          <p:cNvSpPr/>
          <p:nvPr/>
        </p:nvSpPr>
        <p:spPr>
          <a:xfrm>
            <a:off x="6882235" y="2965351"/>
            <a:ext cx="2276585" cy="369332"/>
          </a:xfrm>
          <a:prstGeom prst="rect">
            <a:avLst/>
          </a:prstGeom>
        </p:spPr>
        <p:txBody>
          <a:bodyPr wrap="none">
            <a:spAutoFit/>
          </a:bodyPr>
          <a:lstStyle/>
          <a:p>
            <a:r>
              <a:rPr lang="zh-CN" altLang="en-US" b="1" dirty="0">
                <a:solidFill>
                  <a:srgbClr val="C00000"/>
                </a:solidFill>
                <a:latin typeface="楷体_GB2312" pitchFamily="49" charset="-122"/>
                <a:ea typeface="楷体_GB2312" pitchFamily="49" charset="-122"/>
              </a:rPr>
              <a:t>社会总产品无法实现</a:t>
            </a:r>
            <a:endParaRPr lang="zh-CN" altLang="en-US" dirty="0">
              <a:solidFill>
                <a:srgbClr val="C00000"/>
              </a:solidFill>
            </a:endParaRPr>
          </a:p>
        </p:txBody>
      </p:sp>
      <p:sp>
        <p:nvSpPr>
          <p:cNvPr id="8" name="矩形 7"/>
          <p:cNvSpPr/>
          <p:nvPr/>
        </p:nvSpPr>
        <p:spPr>
          <a:xfrm>
            <a:off x="142844" y="4429132"/>
            <a:ext cx="881973" cy="369332"/>
          </a:xfrm>
          <a:prstGeom prst="rect">
            <a:avLst/>
          </a:prstGeom>
        </p:spPr>
        <p:txBody>
          <a:bodyPr wrap="none">
            <a:spAutoFit/>
          </a:bodyPr>
          <a:lstStyle/>
          <a:p>
            <a:r>
              <a:rPr lang="zh-CN" altLang="en-US" b="1" dirty="0" smtClean="0">
                <a:solidFill>
                  <a:srgbClr val="C00000"/>
                </a:solidFill>
                <a:latin typeface="楷体_GB2312" pitchFamily="49" charset="-122"/>
                <a:ea typeface="楷体_GB2312" pitchFamily="49" charset="-122"/>
              </a:rPr>
              <a:t>实质：</a:t>
            </a:r>
            <a:endParaRPr lang="zh-CN" altLang="en-US" dirty="0">
              <a:solidFill>
                <a:srgbClr val="C00000"/>
              </a:solidFill>
            </a:endParaRPr>
          </a:p>
        </p:txBody>
      </p:sp>
      <p:sp>
        <p:nvSpPr>
          <p:cNvPr id="9" name="矩形 8"/>
          <p:cNvSpPr/>
          <p:nvPr/>
        </p:nvSpPr>
        <p:spPr>
          <a:xfrm>
            <a:off x="142844" y="714356"/>
            <a:ext cx="739129" cy="369332"/>
          </a:xfrm>
          <a:prstGeom prst="rect">
            <a:avLst/>
          </a:prstGeom>
        </p:spPr>
        <p:txBody>
          <a:bodyPr wrap="square">
            <a:spAutoFit/>
          </a:bodyPr>
          <a:lstStyle/>
          <a:p>
            <a:r>
              <a:rPr lang="zh-CN" altLang="en-US" b="1" dirty="0">
                <a:solidFill>
                  <a:srgbClr val="C00000"/>
                </a:solidFill>
                <a:latin typeface="楷体_GB2312" pitchFamily="49" charset="-122"/>
                <a:ea typeface="楷体_GB2312" pitchFamily="49" charset="-122"/>
              </a:rPr>
              <a:t>原因：</a:t>
            </a:r>
            <a:endParaRPr lang="zh-CN" altLang="en-US" dirty="0">
              <a:solidFill>
                <a:srgbClr val="C00000"/>
              </a:solidFill>
            </a:endParaRPr>
          </a:p>
        </p:txBody>
      </p:sp>
      <p:sp>
        <p:nvSpPr>
          <p:cNvPr id="10" name="矩形 9"/>
          <p:cNvSpPr/>
          <p:nvPr/>
        </p:nvSpPr>
        <p:spPr>
          <a:xfrm>
            <a:off x="214282" y="4929198"/>
            <a:ext cx="8173479" cy="1323439"/>
          </a:xfrm>
          <a:prstGeom prst="rect">
            <a:avLst/>
          </a:prstGeom>
        </p:spPr>
        <p:txBody>
          <a:bodyPr wrap="square">
            <a:spAutoFit/>
          </a:bodyPr>
          <a:lstStyle/>
          <a:p>
            <a:r>
              <a:rPr lang="zh-CN" altLang="en-US" sz="2000" b="1" dirty="0">
                <a:latin typeface="楷体_GB2312" pitchFamily="49" charset="-122"/>
                <a:ea typeface="楷体_GB2312" pitchFamily="49" charset="-122"/>
              </a:rPr>
              <a:t>资本主义条件下以强制的方式解决社会再生产实现问题的途径，</a:t>
            </a:r>
            <a:endParaRPr lang="en-US" altLang="zh-CN" sz="2000" b="1" dirty="0">
              <a:latin typeface="楷体_GB2312" pitchFamily="49" charset="-122"/>
              <a:ea typeface="楷体_GB2312" pitchFamily="49" charset="-122"/>
            </a:endParaRPr>
          </a:p>
          <a:p>
            <a:r>
              <a:rPr lang="zh-CN" altLang="en-US" sz="2000" b="1" dirty="0">
                <a:latin typeface="楷体_GB2312" pitchFamily="49" charset="-122"/>
                <a:ea typeface="楷体_GB2312" pitchFamily="49" charset="-122"/>
              </a:rPr>
              <a:t>最终能够使社会再生产由失衡慢慢转变为平衡，</a:t>
            </a:r>
            <a:endParaRPr lang="en-US" altLang="zh-CN" sz="2000" b="1" dirty="0">
              <a:latin typeface="楷体_GB2312" pitchFamily="49" charset="-122"/>
              <a:ea typeface="楷体_GB2312" pitchFamily="49" charset="-122"/>
            </a:endParaRPr>
          </a:p>
          <a:p>
            <a:r>
              <a:rPr lang="zh-CN" altLang="en-US" sz="2000" b="1" dirty="0">
                <a:latin typeface="楷体_GB2312" pitchFamily="49" charset="-122"/>
                <a:ea typeface="楷体_GB2312" pitchFamily="49" charset="-122"/>
              </a:rPr>
              <a:t>却以社会经济生活的严重混乱甚至瘫痪、以及社会资源和财富的极大浪费为代价。</a:t>
            </a:r>
            <a:endParaRPr lang="en-US" altLang="zh-CN" sz="2000" b="1" dirty="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214282" y="142852"/>
            <a:ext cx="8305800" cy="701675"/>
          </a:xfrm>
        </p:spPr>
        <p:txBody>
          <a:bodyPr/>
          <a:lstStyle/>
          <a:p>
            <a:pPr algn="l" eaLnBrk="1" hangingPunct="1"/>
            <a:r>
              <a:rPr lang="zh-CN" altLang="en-US" sz="3600" b="1" dirty="0" smtClean="0">
                <a:solidFill>
                  <a:srgbClr val="0000FF"/>
                </a:solidFill>
                <a:effectLst/>
                <a:ea typeface="楷体_GB2312" pitchFamily="49" charset="-122"/>
              </a:rPr>
              <a:t>（五）工资与剩余价值的分配</a:t>
            </a:r>
            <a:endParaRPr lang="zh-CN" altLang="en-US" sz="3600" b="1" dirty="0" smtClean="0">
              <a:solidFill>
                <a:srgbClr val="0000FF"/>
              </a:solidFill>
              <a:effectLst/>
              <a:ea typeface="楷体_GB2312" pitchFamily="49" charset="-122"/>
            </a:endParaRPr>
          </a:p>
        </p:txBody>
      </p:sp>
      <p:sp>
        <p:nvSpPr>
          <p:cNvPr id="57347" name="Text Box 3"/>
          <p:cNvSpPr txBox="1">
            <a:spLocks noChangeArrowheads="1"/>
          </p:cNvSpPr>
          <p:nvPr/>
        </p:nvSpPr>
        <p:spPr bwMode="auto">
          <a:xfrm>
            <a:off x="381000" y="914400"/>
            <a:ext cx="6119826" cy="1015663"/>
          </a:xfrm>
          <a:prstGeom prst="rect">
            <a:avLst/>
          </a:prstGeom>
          <a:noFill/>
          <a:ln w="9525">
            <a:noFill/>
            <a:miter lim="800000"/>
          </a:ln>
        </p:spPr>
        <p:txBody>
          <a:bodyPr wrap="square">
            <a:spAutoFit/>
          </a:bodyPr>
          <a:lstStyle/>
          <a:p>
            <a:pPr>
              <a:spcBef>
                <a:spcPct val="50000"/>
              </a:spcBef>
            </a:pPr>
            <a:r>
              <a:rPr lang="zh-CN" altLang="en-US" sz="2400" b="1" dirty="0">
                <a:latin typeface="楷体" panose="02010609060101010101" pitchFamily="49" charset="-122"/>
                <a:ea typeface="楷体" panose="02010609060101010101" pitchFamily="49" charset="-122"/>
              </a:rPr>
              <a:t>资本主义工资的</a:t>
            </a:r>
            <a:r>
              <a:rPr lang="zh-CN" altLang="en-US" sz="2400" b="1" dirty="0">
                <a:solidFill>
                  <a:srgbClr val="FF0000"/>
                </a:solidFill>
                <a:latin typeface="楷体" panose="02010609060101010101" pitchFamily="49" charset="-122"/>
                <a:ea typeface="楷体" panose="02010609060101010101" pitchFamily="49" charset="-122"/>
              </a:rPr>
              <a:t>本质是劳动力的价值或价格</a:t>
            </a:r>
            <a:r>
              <a:rPr lang="zh-CN" altLang="en-US"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a:spcBef>
                <a:spcPct val="50000"/>
              </a:spcBef>
            </a:pPr>
            <a:r>
              <a:rPr lang="zh-CN" altLang="en-US" sz="2400" b="1" dirty="0" smtClean="0">
                <a:latin typeface="楷体" panose="02010609060101010101" pitchFamily="49" charset="-122"/>
                <a:ea typeface="楷体" panose="02010609060101010101" pitchFamily="49" charset="-122"/>
              </a:rPr>
              <a:t>但</a:t>
            </a:r>
            <a:r>
              <a:rPr lang="zh-CN" altLang="en-US" sz="2400" b="1" dirty="0">
                <a:latin typeface="楷体" panose="02010609060101010101" pitchFamily="49" charset="-122"/>
                <a:ea typeface="楷体" panose="02010609060101010101" pitchFamily="49" charset="-122"/>
              </a:rPr>
              <a:t>在现象上却</a:t>
            </a:r>
            <a:r>
              <a:rPr lang="zh-CN" altLang="en-US" sz="2400" b="1" dirty="0">
                <a:solidFill>
                  <a:srgbClr val="FF0000"/>
                </a:solidFill>
                <a:latin typeface="楷体" panose="02010609060101010101" pitchFamily="49" charset="-122"/>
                <a:ea typeface="楷体" panose="02010609060101010101" pitchFamily="49" charset="-122"/>
              </a:rPr>
              <a:t>表现为劳动的价值或价格</a:t>
            </a:r>
            <a:r>
              <a:rPr lang="zh-CN" altLang="en-US" sz="2400" b="1" dirty="0">
                <a:latin typeface="楷体" panose="02010609060101010101" pitchFamily="49" charset="-122"/>
                <a:ea typeface="楷体" panose="02010609060101010101" pitchFamily="49" charset="-122"/>
              </a:rPr>
              <a:t>。</a:t>
            </a:r>
            <a:endParaRPr lang="zh-CN" altLang="en-US" sz="2400" b="1" dirty="0">
              <a:latin typeface="楷体" panose="02010609060101010101" pitchFamily="49" charset="-122"/>
              <a:ea typeface="楷体" panose="02010609060101010101" pitchFamily="49" charset="-122"/>
            </a:endParaRPr>
          </a:p>
        </p:txBody>
      </p:sp>
      <p:sp>
        <p:nvSpPr>
          <p:cNvPr id="57348" name="Text Box 4"/>
          <p:cNvSpPr txBox="1">
            <a:spLocks noChangeArrowheads="1"/>
          </p:cNvSpPr>
          <p:nvPr/>
        </p:nvSpPr>
        <p:spPr bwMode="auto">
          <a:xfrm>
            <a:off x="381000" y="1905000"/>
            <a:ext cx="7924800" cy="461665"/>
          </a:xfrm>
          <a:prstGeom prst="rect">
            <a:avLst/>
          </a:prstGeom>
          <a:noFill/>
          <a:ln w="9525">
            <a:noFill/>
            <a:miter lim="800000"/>
          </a:ln>
        </p:spPr>
        <p:txBody>
          <a:bodyPr>
            <a:spAutoFit/>
          </a:bodyPr>
          <a:lstStyle/>
          <a:p>
            <a:pPr>
              <a:spcBef>
                <a:spcPct val="50000"/>
              </a:spcBef>
            </a:pPr>
            <a:r>
              <a:rPr lang="zh-CN" altLang="zh-CN" sz="2400" b="1" u="sng" dirty="0">
                <a:solidFill>
                  <a:srgbClr val="9900CC"/>
                </a:solidFill>
                <a:latin typeface="楷体_GB2312" pitchFamily="49" charset="-122"/>
                <a:ea typeface="楷体_GB2312" pitchFamily="49" charset="-122"/>
              </a:rPr>
              <a:t>1.</a:t>
            </a:r>
            <a:r>
              <a:rPr lang="zh-CN" altLang="zh-CN" sz="2400" b="1" u="sng" dirty="0">
                <a:solidFill>
                  <a:srgbClr val="9900CC"/>
                </a:solidFill>
                <a:latin typeface="Arial" panose="020B0604020202020204" pitchFamily="34" charset="0"/>
                <a:ea typeface="楷体_GB2312" pitchFamily="49" charset="-122"/>
              </a:rPr>
              <a:t>“</a:t>
            </a:r>
            <a:r>
              <a:rPr lang="zh-CN" altLang="en-US" sz="2400" b="1" u="sng" dirty="0">
                <a:solidFill>
                  <a:srgbClr val="9900CC"/>
                </a:solidFill>
                <a:latin typeface="楷体_GB2312" pitchFamily="49" charset="-122"/>
                <a:ea typeface="楷体_GB2312" pitchFamily="49" charset="-122"/>
              </a:rPr>
              <a:t>工资是劳动的价格</a:t>
            </a:r>
            <a:r>
              <a:rPr lang="zh-CN" altLang="en-US" sz="2400" b="1" u="sng" dirty="0">
                <a:solidFill>
                  <a:srgbClr val="9900CC"/>
                </a:solidFill>
                <a:latin typeface="Arial" panose="020B0604020202020204" pitchFamily="34" charset="0"/>
                <a:ea typeface="楷体_GB2312" pitchFamily="49" charset="-122"/>
              </a:rPr>
              <a:t>”</a:t>
            </a:r>
            <a:r>
              <a:rPr lang="zh-CN" altLang="en-US" sz="2400" b="1" u="sng" dirty="0">
                <a:solidFill>
                  <a:srgbClr val="9900CC"/>
                </a:solidFill>
                <a:latin typeface="楷体_GB2312" pitchFamily="49" charset="-122"/>
                <a:ea typeface="楷体_GB2312" pitchFamily="49" charset="-122"/>
              </a:rPr>
              <a:t>这一错觉的形成原因</a:t>
            </a:r>
            <a:r>
              <a:rPr lang="zh-CN" altLang="zh-CN" sz="2400" b="1" u="sng" dirty="0">
                <a:solidFill>
                  <a:srgbClr val="9900CC"/>
                </a:solidFill>
                <a:latin typeface="楷体_GB2312" pitchFamily="49" charset="-122"/>
                <a:ea typeface="楷体_GB2312" pitchFamily="49" charset="-122"/>
              </a:rPr>
              <a:t>:</a:t>
            </a:r>
            <a:endParaRPr lang="zh-CN" altLang="zh-CN" sz="2400" b="1" u="sng" dirty="0">
              <a:solidFill>
                <a:srgbClr val="9900CC"/>
              </a:solidFill>
              <a:latin typeface="楷体_GB2312" pitchFamily="49" charset="-122"/>
              <a:ea typeface="楷体_GB2312" pitchFamily="49" charset="-122"/>
            </a:endParaRPr>
          </a:p>
        </p:txBody>
      </p:sp>
      <p:sp>
        <p:nvSpPr>
          <p:cNvPr id="57349" name="Text Box 5"/>
          <p:cNvSpPr txBox="1">
            <a:spLocks noChangeArrowheads="1"/>
          </p:cNvSpPr>
          <p:nvPr/>
        </p:nvSpPr>
        <p:spPr bwMode="auto">
          <a:xfrm>
            <a:off x="214282" y="2357430"/>
            <a:ext cx="8686800" cy="1569660"/>
          </a:xfrm>
          <a:prstGeom prst="rect">
            <a:avLst/>
          </a:prstGeom>
          <a:noFill/>
          <a:ln w="9525">
            <a:noFill/>
            <a:miter lim="800000"/>
          </a:ln>
        </p:spPr>
        <p:txBody>
          <a:bodyPr>
            <a:spAutoFit/>
          </a:bodyPr>
          <a:lstStyle/>
          <a:p>
            <a:r>
              <a:rPr lang="zh-CN" altLang="en-US" sz="2400" b="1" dirty="0">
                <a:solidFill>
                  <a:srgbClr val="6600FF"/>
                </a:solidFill>
                <a:latin typeface="楷体" panose="02010609060101010101" pitchFamily="49" charset="-122"/>
                <a:ea typeface="楷体" panose="02010609060101010101" pitchFamily="49" charset="-122"/>
              </a:rPr>
              <a:t>（</a:t>
            </a:r>
            <a:r>
              <a:rPr lang="zh-CN" altLang="zh-CN" sz="2400" b="1" dirty="0">
                <a:solidFill>
                  <a:srgbClr val="6600FF"/>
                </a:solidFill>
                <a:latin typeface="楷体" panose="02010609060101010101" pitchFamily="49" charset="-122"/>
                <a:ea typeface="楷体" panose="02010609060101010101" pitchFamily="49" charset="-122"/>
              </a:rPr>
              <a:t>1</a:t>
            </a:r>
            <a:r>
              <a:rPr lang="zh-CN" altLang="en-US" sz="2400" b="1" dirty="0">
                <a:solidFill>
                  <a:srgbClr val="6600FF"/>
                </a:solidFill>
                <a:latin typeface="楷体" panose="02010609060101010101" pitchFamily="49" charset="-122"/>
                <a:ea typeface="楷体" panose="02010609060101010101" pitchFamily="49" charset="-122"/>
              </a:rPr>
              <a:t>）工人为资本家提供劳动这一现象，可以直观看到；</a:t>
            </a:r>
            <a:endParaRPr lang="zh-CN" altLang="en-US" sz="2400" b="1" dirty="0">
              <a:solidFill>
                <a:srgbClr val="6600FF"/>
              </a:solidFill>
              <a:latin typeface="楷体" panose="02010609060101010101" pitchFamily="49" charset="-122"/>
              <a:ea typeface="楷体" panose="02010609060101010101" pitchFamily="49" charset="-122"/>
            </a:endParaRPr>
          </a:p>
          <a:p>
            <a:r>
              <a:rPr lang="zh-CN" altLang="en-US" sz="2400" b="1" dirty="0">
                <a:solidFill>
                  <a:srgbClr val="6600FF"/>
                </a:solidFill>
                <a:latin typeface="楷体" panose="02010609060101010101" pitchFamily="49" charset="-122"/>
                <a:ea typeface="楷体" panose="02010609060101010101" pitchFamily="49" charset="-122"/>
              </a:rPr>
              <a:t>（</a:t>
            </a:r>
            <a:r>
              <a:rPr lang="zh-CN" altLang="zh-CN" sz="2400" b="1" dirty="0">
                <a:solidFill>
                  <a:srgbClr val="6600FF"/>
                </a:solidFill>
                <a:latin typeface="楷体" panose="02010609060101010101" pitchFamily="49" charset="-122"/>
                <a:ea typeface="楷体" panose="02010609060101010101" pitchFamily="49" charset="-122"/>
              </a:rPr>
              <a:t>2</a:t>
            </a:r>
            <a:r>
              <a:rPr lang="zh-CN" altLang="en-US" sz="2400" b="1" dirty="0">
                <a:solidFill>
                  <a:srgbClr val="6600FF"/>
                </a:solidFill>
                <a:latin typeface="楷体" panose="02010609060101010101" pitchFamily="49" charset="-122"/>
                <a:ea typeface="楷体" panose="02010609060101010101" pitchFamily="49" charset="-122"/>
              </a:rPr>
              <a:t>）劳动后得到报酬，劳动与报酬之间形成表面的因果联系；</a:t>
            </a:r>
            <a:endParaRPr lang="zh-CN" altLang="en-US" sz="2400" b="1" dirty="0">
              <a:solidFill>
                <a:srgbClr val="6600FF"/>
              </a:solidFill>
              <a:latin typeface="楷体" panose="02010609060101010101" pitchFamily="49" charset="-122"/>
              <a:ea typeface="楷体" panose="02010609060101010101" pitchFamily="49" charset="-122"/>
            </a:endParaRPr>
          </a:p>
          <a:p>
            <a:r>
              <a:rPr lang="zh-CN" altLang="en-US" sz="2400" b="1" dirty="0">
                <a:solidFill>
                  <a:srgbClr val="6600FF"/>
                </a:solidFill>
                <a:latin typeface="楷体" panose="02010609060101010101" pitchFamily="49" charset="-122"/>
                <a:ea typeface="楷体" panose="02010609060101010101" pitchFamily="49" charset="-122"/>
              </a:rPr>
              <a:t>（</a:t>
            </a:r>
            <a:r>
              <a:rPr lang="zh-CN" altLang="zh-CN" sz="2400" b="1" dirty="0">
                <a:solidFill>
                  <a:srgbClr val="6600FF"/>
                </a:solidFill>
                <a:latin typeface="楷体" panose="02010609060101010101" pitchFamily="49" charset="-122"/>
                <a:ea typeface="楷体" panose="02010609060101010101" pitchFamily="49" charset="-122"/>
              </a:rPr>
              <a:t>3</a:t>
            </a:r>
            <a:r>
              <a:rPr lang="zh-CN" altLang="en-US" sz="2400" b="1" dirty="0">
                <a:solidFill>
                  <a:srgbClr val="6600FF"/>
                </a:solidFill>
                <a:latin typeface="楷体" panose="02010609060101010101" pitchFamily="49" charset="-122"/>
                <a:ea typeface="楷体" panose="02010609060101010101" pitchFamily="49" charset="-122"/>
              </a:rPr>
              <a:t>）劳动历来是工人谋生的手段，工资被看作是劳动换来的；</a:t>
            </a:r>
            <a:endParaRPr lang="zh-CN" altLang="en-US" sz="2400" b="1" dirty="0">
              <a:solidFill>
                <a:srgbClr val="6600FF"/>
              </a:solidFill>
              <a:latin typeface="楷体" panose="02010609060101010101" pitchFamily="49" charset="-122"/>
              <a:ea typeface="楷体" panose="02010609060101010101" pitchFamily="49" charset="-122"/>
            </a:endParaRPr>
          </a:p>
          <a:p>
            <a:r>
              <a:rPr lang="zh-CN" altLang="en-US" sz="2400" b="1" dirty="0">
                <a:solidFill>
                  <a:srgbClr val="6600FF"/>
                </a:solidFill>
                <a:latin typeface="楷体" panose="02010609060101010101" pitchFamily="49" charset="-122"/>
                <a:ea typeface="楷体" panose="02010609060101010101" pitchFamily="49" charset="-122"/>
              </a:rPr>
              <a:t>（</a:t>
            </a:r>
            <a:r>
              <a:rPr lang="zh-CN" altLang="zh-CN" sz="2400" b="1" dirty="0">
                <a:solidFill>
                  <a:srgbClr val="6600FF"/>
                </a:solidFill>
                <a:latin typeface="楷体" panose="02010609060101010101" pitchFamily="49" charset="-122"/>
                <a:ea typeface="楷体" panose="02010609060101010101" pitchFamily="49" charset="-122"/>
              </a:rPr>
              <a:t>4</a:t>
            </a:r>
            <a:r>
              <a:rPr lang="zh-CN" altLang="en-US" sz="2400" b="1" dirty="0">
                <a:solidFill>
                  <a:srgbClr val="6600FF"/>
                </a:solidFill>
                <a:latin typeface="楷体" panose="02010609060101010101" pitchFamily="49" charset="-122"/>
                <a:ea typeface="楷体" panose="02010609060101010101" pitchFamily="49" charset="-122"/>
              </a:rPr>
              <a:t>）工资数量的实际运动往往与劳动的数量相联系。</a:t>
            </a:r>
            <a:endParaRPr lang="zh-CN" altLang="en-US" sz="2400" b="1" dirty="0">
              <a:solidFill>
                <a:srgbClr val="6600FF"/>
              </a:solidFill>
              <a:latin typeface="楷体" panose="02010609060101010101" pitchFamily="49" charset="-122"/>
              <a:ea typeface="楷体" panose="02010609060101010101" pitchFamily="49" charset="-122"/>
            </a:endParaRPr>
          </a:p>
        </p:txBody>
      </p:sp>
      <p:sp>
        <p:nvSpPr>
          <p:cNvPr id="57350" name="Text Box 6"/>
          <p:cNvSpPr txBox="1">
            <a:spLocks noChangeArrowheads="1"/>
          </p:cNvSpPr>
          <p:nvPr/>
        </p:nvSpPr>
        <p:spPr bwMode="auto">
          <a:xfrm>
            <a:off x="228600" y="4495800"/>
            <a:ext cx="8763000" cy="1920875"/>
          </a:xfrm>
          <a:prstGeom prst="rect">
            <a:avLst/>
          </a:prstGeom>
          <a:noFill/>
          <a:ln w="9525">
            <a:noFill/>
            <a:miter lim="800000"/>
          </a:ln>
        </p:spPr>
        <p:txBody>
          <a:bodyPr>
            <a:spAutoFit/>
          </a:bodyPr>
          <a:lstStyle/>
          <a:p>
            <a:r>
              <a:rPr lang="zh-CN" altLang="en-US" sz="2000" b="1" dirty="0">
                <a:solidFill>
                  <a:srgbClr val="6600FF"/>
                </a:solidFill>
                <a:latin typeface="楷体" panose="02010609060101010101" pitchFamily="49" charset="-122"/>
                <a:ea typeface="楷体" panose="02010609060101010101" pitchFamily="49" charset="-122"/>
              </a:rPr>
              <a:t>（</a:t>
            </a:r>
            <a:r>
              <a:rPr lang="zh-CN" altLang="zh-CN" sz="2000" b="1" dirty="0">
                <a:solidFill>
                  <a:srgbClr val="6600FF"/>
                </a:solidFill>
                <a:latin typeface="楷体" panose="02010609060101010101" pitchFamily="49" charset="-122"/>
                <a:ea typeface="楷体" panose="02010609060101010101" pitchFamily="49" charset="-122"/>
              </a:rPr>
              <a:t>1</a:t>
            </a:r>
            <a:r>
              <a:rPr lang="zh-CN" altLang="en-US" sz="2000" b="1" dirty="0">
                <a:solidFill>
                  <a:srgbClr val="6600FF"/>
                </a:solidFill>
                <a:latin typeface="楷体" panose="02010609060101010101" pitchFamily="49" charset="-122"/>
                <a:ea typeface="楷体" panose="02010609060101010101" pitchFamily="49" charset="-122"/>
              </a:rPr>
              <a:t>）劳动不能事先独立存在。</a:t>
            </a:r>
            <a:endParaRPr lang="zh-CN" altLang="en-US" sz="2000" b="1" dirty="0">
              <a:solidFill>
                <a:srgbClr val="6600FF"/>
              </a:solidFill>
              <a:latin typeface="楷体" panose="02010609060101010101" pitchFamily="49" charset="-122"/>
              <a:ea typeface="楷体" panose="02010609060101010101" pitchFamily="49" charset="-122"/>
            </a:endParaRPr>
          </a:p>
          <a:p>
            <a:r>
              <a:rPr lang="zh-CN" altLang="en-US" sz="2000" b="1" dirty="0">
                <a:solidFill>
                  <a:srgbClr val="6600FF"/>
                </a:solidFill>
                <a:latin typeface="楷体" panose="02010609060101010101" pitchFamily="49" charset="-122"/>
                <a:ea typeface="楷体" panose="02010609060101010101" pitchFamily="49" charset="-122"/>
              </a:rPr>
              <a:t>（</a:t>
            </a:r>
            <a:r>
              <a:rPr lang="zh-CN" altLang="zh-CN" sz="2000" b="1" dirty="0">
                <a:solidFill>
                  <a:srgbClr val="6600FF"/>
                </a:solidFill>
                <a:latin typeface="楷体" panose="02010609060101010101" pitchFamily="49" charset="-122"/>
                <a:ea typeface="楷体" panose="02010609060101010101" pitchFamily="49" charset="-122"/>
              </a:rPr>
              <a:t>2</a:t>
            </a:r>
            <a:r>
              <a:rPr lang="zh-CN" altLang="en-US" sz="2000" b="1" dirty="0">
                <a:solidFill>
                  <a:srgbClr val="6600FF"/>
                </a:solidFill>
                <a:latin typeface="楷体" panose="02010609060101010101" pitchFamily="49" charset="-122"/>
                <a:ea typeface="楷体" panose="02010609060101010101" pitchFamily="49" charset="-122"/>
              </a:rPr>
              <a:t>）若劳动是商品，则劳动的价值是由劳动决定，这是同义反复。</a:t>
            </a:r>
            <a:endParaRPr lang="zh-CN" altLang="en-US" sz="2000" b="1" dirty="0">
              <a:solidFill>
                <a:srgbClr val="6600FF"/>
              </a:solidFill>
              <a:latin typeface="楷体" panose="02010609060101010101" pitchFamily="49" charset="-122"/>
              <a:ea typeface="楷体" panose="02010609060101010101" pitchFamily="49" charset="-122"/>
            </a:endParaRPr>
          </a:p>
          <a:p>
            <a:r>
              <a:rPr lang="zh-CN" altLang="en-US" sz="2000" b="1" dirty="0">
                <a:solidFill>
                  <a:srgbClr val="6600FF"/>
                </a:solidFill>
                <a:latin typeface="楷体" panose="02010609060101010101" pitchFamily="49" charset="-122"/>
                <a:ea typeface="楷体" panose="02010609060101010101" pitchFamily="49" charset="-122"/>
              </a:rPr>
              <a:t>（</a:t>
            </a:r>
            <a:r>
              <a:rPr lang="zh-CN" altLang="zh-CN" sz="2000" b="1" dirty="0">
                <a:solidFill>
                  <a:srgbClr val="6600FF"/>
                </a:solidFill>
                <a:latin typeface="楷体" panose="02010609060101010101" pitchFamily="49" charset="-122"/>
                <a:ea typeface="楷体" panose="02010609060101010101" pitchFamily="49" charset="-122"/>
              </a:rPr>
              <a:t>3</a:t>
            </a:r>
            <a:r>
              <a:rPr lang="zh-CN" altLang="en-US" sz="2000" b="1" dirty="0">
                <a:solidFill>
                  <a:srgbClr val="6600FF"/>
                </a:solidFill>
                <a:latin typeface="楷体" panose="02010609060101010101" pitchFamily="49" charset="-122"/>
                <a:ea typeface="楷体" panose="02010609060101010101" pitchFamily="49" charset="-122"/>
              </a:rPr>
              <a:t>）若劳动是商品，工资是劳动的价值或价格，就会导致否定价值规律或否定剩余价值规律的结果。</a:t>
            </a:r>
            <a:endParaRPr lang="zh-CN" altLang="en-US" sz="2000" b="1" dirty="0">
              <a:solidFill>
                <a:srgbClr val="6600FF"/>
              </a:solidFill>
              <a:latin typeface="楷体" panose="02010609060101010101" pitchFamily="49" charset="-122"/>
              <a:ea typeface="楷体" panose="02010609060101010101" pitchFamily="49" charset="-122"/>
            </a:endParaRPr>
          </a:p>
          <a:p>
            <a:r>
              <a:rPr lang="zh-CN" altLang="en-US" sz="2000" b="1" dirty="0">
                <a:solidFill>
                  <a:srgbClr val="6600FF"/>
                </a:solidFill>
                <a:latin typeface="楷体" panose="02010609060101010101" pitchFamily="49" charset="-122"/>
                <a:ea typeface="楷体" panose="02010609060101010101" pitchFamily="49" charset="-122"/>
              </a:rPr>
              <a:t>（</a:t>
            </a:r>
            <a:r>
              <a:rPr lang="zh-CN" altLang="zh-CN" sz="2000" b="1" dirty="0">
                <a:solidFill>
                  <a:srgbClr val="6600FF"/>
                </a:solidFill>
                <a:latin typeface="楷体" panose="02010609060101010101" pitchFamily="49" charset="-122"/>
                <a:ea typeface="楷体" panose="02010609060101010101" pitchFamily="49" charset="-122"/>
              </a:rPr>
              <a:t>4</a:t>
            </a:r>
            <a:r>
              <a:rPr lang="zh-CN" altLang="en-US" sz="2000" b="1" dirty="0">
                <a:solidFill>
                  <a:srgbClr val="6600FF"/>
                </a:solidFill>
                <a:latin typeface="楷体" panose="02010609060101010101" pitchFamily="49" charset="-122"/>
                <a:ea typeface="楷体" panose="02010609060101010101" pitchFamily="49" charset="-122"/>
              </a:rPr>
              <a:t>）工人在被雇佣以后，劳动就不再属于工人了，所以工人不能出卖不属于自己的东西。</a:t>
            </a:r>
            <a:endParaRPr lang="zh-CN" altLang="en-US" sz="2000" b="1" dirty="0">
              <a:solidFill>
                <a:srgbClr val="6600FF"/>
              </a:solidFill>
              <a:latin typeface="楷体" panose="02010609060101010101" pitchFamily="49" charset="-122"/>
              <a:ea typeface="楷体" panose="02010609060101010101" pitchFamily="49" charset="-122"/>
            </a:endParaRPr>
          </a:p>
        </p:txBody>
      </p:sp>
      <p:sp>
        <p:nvSpPr>
          <p:cNvPr id="57351" name="Text Box 7"/>
          <p:cNvSpPr txBox="1">
            <a:spLocks noChangeArrowheads="1"/>
          </p:cNvSpPr>
          <p:nvPr/>
        </p:nvSpPr>
        <p:spPr bwMode="auto">
          <a:xfrm>
            <a:off x="381000" y="3962400"/>
            <a:ext cx="7848600" cy="461665"/>
          </a:xfrm>
          <a:prstGeom prst="rect">
            <a:avLst/>
          </a:prstGeom>
          <a:noFill/>
          <a:ln w="9525">
            <a:noFill/>
            <a:miter lim="800000"/>
          </a:ln>
        </p:spPr>
        <p:txBody>
          <a:bodyPr>
            <a:spAutoFit/>
          </a:bodyPr>
          <a:lstStyle/>
          <a:p>
            <a:pPr>
              <a:spcBef>
                <a:spcPct val="20000"/>
              </a:spcBef>
            </a:pPr>
            <a:r>
              <a:rPr lang="zh-CN" altLang="zh-CN" sz="2400" b="1" u="sng" dirty="0">
                <a:solidFill>
                  <a:srgbClr val="9900CC"/>
                </a:solidFill>
                <a:latin typeface="楷体_GB2312" pitchFamily="49" charset="-122"/>
                <a:ea typeface="楷体_GB2312" pitchFamily="49" charset="-122"/>
              </a:rPr>
              <a:t>2.</a:t>
            </a:r>
            <a:r>
              <a:rPr lang="zh-CN" altLang="en-US" sz="2400" b="1" u="sng" dirty="0">
                <a:solidFill>
                  <a:srgbClr val="9900CC"/>
                </a:solidFill>
                <a:latin typeface="楷体_GB2312" pitchFamily="49" charset="-122"/>
                <a:ea typeface="楷体_GB2312" pitchFamily="49" charset="-122"/>
              </a:rPr>
              <a:t>劳动不是商品，没有价值。</a:t>
            </a:r>
            <a:endParaRPr lang="zh-CN" altLang="en-US" sz="2400" b="1" dirty="0">
              <a:solidFill>
                <a:srgbClr val="9900CC"/>
              </a:solidFill>
              <a:latin typeface="楷体_GB2312" pitchFamily="49" charset="-122"/>
              <a:ea typeface="楷体_GB2312" pitchFamily="49" charset="-122"/>
            </a:endParaRPr>
          </a:p>
        </p:txBody>
      </p:sp>
      <p:sp>
        <p:nvSpPr>
          <p:cNvPr id="8" name="圆角矩形标注 5"/>
          <p:cNvSpPr>
            <a:spLocks noChangeArrowheads="1"/>
          </p:cNvSpPr>
          <p:nvPr/>
        </p:nvSpPr>
        <p:spPr bwMode="auto">
          <a:xfrm>
            <a:off x="6786578" y="357166"/>
            <a:ext cx="2168456" cy="1857388"/>
          </a:xfrm>
          <a:prstGeom prst="wedgeRoundRectCallout">
            <a:avLst>
              <a:gd name="adj1" fmla="val -73746"/>
              <a:gd name="adj2" fmla="val 30464"/>
              <a:gd name="adj3" fmla="val 16667"/>
            </a:avLst>
          </a:prstGeom>
          <a:solidFill>
            <a:schemeClr val="bg2">
              <a:lumMod val="90000"/>
            </a:schemeClr>
          </a:solidFill>
        </p:spPr>
        <p:style>
          <a:lnRef idx="1">
            <a:schemeClr val="accent3"/>
          </a:lnRef>
          <a:fillRef idx="2">
            <a:schemeClr val="accent3"/>
          </a:fillRef>
          <a:effectRef idx="1">
            <a:schemeClr val="accent3"/>
          </a:effectRef>
          <a:fontRef idx="minor">
            <a:schemeClr val="dk1"/>
          </a:fontRef>
        </p:style>
        <p:txBody>
          <a:bodyPr/>
          <a:lstStyle>
            <a:lvl1pPr>
              <a:defRPr sz="2800" b="1">
                <a:solidFill>
                  <a:schemeClr val="tx1"/>
                </a:solidFill>
                <a:latin typeface="Times New Roman" panose="02020603050405020304" pitchFamily="18" charset="0"/>
                <a:ea typeface="黑体" panose="02010609060101010101" pitchFamily="49" charset="-122"/>
              </a:defRPr>
            </a:lvl1pPr>
            <a:lvl2pPr>
              <a:defRPr sz="2800" b="1">
                <a:solidFill>
                  <a:schemeClr val="tx1"/>
                </a:solidFill>
                <a:latin typeface="Times New Roman" panose="02020603050405020304" pitchFamily="18" charset="0"/>
                <a:ea typeface="黑体" panose="02010609060101010101" pitchFamily="49" charset="-122"/>
              </a:defRPr>
            </a:lvl2pPr>
            <a:lvl3pPr>
              <a:defRPr sz="2800" b="1">
                <a:solidFill>
                  <a:schemeClr val="tx1"/>
                </a:solidFill>
                <a:latin typeface="Times New Roman" panose="02020603050405020304" pitchFamily="18" charset="0"/>
                <a:ea typeface="黑体" panose="02010609060101010101" pitchFamily="49" charset="-122"/>
              </a:defRPr>
            </a:lvl3pPr>
            <a:lvl4pPr>
              <a:defRPr sz="2800" b="1">
                <a:solidFill>
                  <a:schemeClr val="tx1"/>
                </a:solidFill>
                <a:latin typeface="Times New Roman" panose="02020603050405020304" pitchFamily="18" charset="0"/>
                <a:ea typeface="黑体" panose="02010609060101010101" pitchFamily="49" charset="-122"/>
              </a:defRPr>
            </a:lvl4pPr>
            <a:lvl5pPr>
              <a:defRPr sz="2800" b="1">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9pPr>
          </a:lstStyle>
          <a:p>
            <a:pPr>
              <a:lnSpc>
                <a:spcPct val="125000"/>
              </a:lnSpc>
            </a:pPr>
            <a:r>
              <a:rPr lang="zh-CN" altLang="en-US" sz="1600" dirty="0">
                <a:latin typeface="楷体" panose="02010609060101010101" pitchFamily="49" charset="-122"/>
                <a:ea typeface="楷体" panose="02010609060101010101" pitchFamily="49" charset="-122"/>
              </a:rPr>
              <a:t>“这种假象，就是雇佣劳动与历史上其他形式的劳动的不同之处”。</a:t>
            </a:r>
            <a:endParaRPr lang="en-US" altLang="zh-CN" sz="1600" dirty="0">
              <a:latin typeface="楷体" panose="02010609060101010101" pitchFamily="49" charset="-122"/>
              <a:ea typeface="楷体" panose="02010609060101010101" pitchFamily="49" charset="-122"/>
            </a:endParaRPr>
          </a:p>
          <a:p>
            <a:pPr algn="r">
              <a:lnSpc>
                <a:spcPct val="125000"/>
              </a:lnSpc>
            </a:pPr>
            <a:r>
              <a:rPr lang="en-US" altLang="zh-CN" sz="1600" dirty="0" smtClean="0">
                <a:latin typeface="楷体" panose="02010609060101010101" pitchFamily="49" charset="-122"/>
                <a:ea typeface="楷体" panose="02010609060101010101" pitchFamily="49" charset="-122"/>
              </a:rPr>
              <a:t>——</a:t>
            </a:r>
            <a:r>
              <a:rPr lang="zh-CN" altLang="en-US" sz="1600" dirty="0" smtClean="0">
                <a:latin typeface="楷体" panose="02010609060101010101" pitchFamily="49" charset="-122"/>
                <a:ea typeface="楷体" panose="02010609060101010101" pitchFamily="49" charset="-122"/>
              </a:rPr>
              <a:t>马克思</a:t>
            </a:r>
            <a:endParaRPr lang="zh-CN" altLang="en-US" sz="16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347"/>
                                        </p:tgtEl>
                                        <p:attrNameLst>
                                          <p:attrName>style.visibility</p:attrName>
                                        </p:attrNameLst>
                                      </p:cBhvr>
                                      <p:to>
                                        <p:strVal val="visible"/>
                                      </p:to>
                                    </p:set>
                                    <p:animEffect transition="in" filter="blinds(horizontal)">
                                      <p:cBhvr>
                                        <p:cTn id="7" dur="1000"/>
                                        <p:tgtEl>
                                          <p:spTgt spid="5734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7348"/>
                                        </p:tgtEl>
                                        <p:attrNameLst>
                                          <p:attrName>style.visibility</p:attrName>
                                        </p:attrNameLst>
                                      </p:cBhvr>
                                      <p:to>
                                        <p:strVal val="visible"/>
                                      </p:to>
                                    </p:set>
                                    <p:anim calcmode="lin" valueType="num">
                                      <p:cBhvr additive="base">
                                        <p:cTn id="12" dur="1000" fill="hold"/>
                                        <p:tgtEl>
                                          <p:spTgt spid="57348"/>
                                        </p:tgtEl>
                                        <p:attrNameLst>
                                          <p:attrName>ppt_x</p:attrName>
                                        </p:attrNameLst>
                                      </p:cBhvr>
                                      <p:tavLst>
                                        <p:tav tm="0">
                                          <p:val>
                                            <p:strVal val="0-#ppt_w/2"/>
                                          </p:val>
                                        </p:tav>
                                        <p:tav tm="100000">
                                          <p:val>
                                            <p:strVal val="#ppt_x"/>
                                          </p:val>
                                        </p:tav>
                                      </p:tavLst>
                                    </p:anim>
                                    <p:anim calcmode="lin" valueType="num">
                                      <p:cBhvr additive="base">
                                        <p:cTn id="13" dur="1000" fill="hold"/>
                                        <p:tgtEl>
                                          <p:spTgt spid="5734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8" presetClass="entr" presetSubtype="6" fill="hold" grpId="0" nodeType="afterEffect">
                                  <p:stCondLst>
                                    <p:cond delay="0"/>
                                  </p:stCondLst>
                                  <p:childTnLst>
                                    <p:set>
                                      <p:cBhvr>
                                        <p:cTn id="16" dur="1" fill="hold">
                                          <p:stCondLst>
                                            <p:cond delay="0"/>
                                          </p:stCondLst>
                                        </p:cTn>
                                        <p:tgtEl>
                                          <p:spTgt spid="57349"/>
                                        </p:tgtEl>
                                        <p:attrNameLst>
                                          <p:attrName>style.visibility</p:attrName>
                                        </p:attrNameLst>
                                      </p:cBhvr>
                                      <p:to>
                                        <p:strVal val="visible"/>
                                      </p:to>
                                    </p:set>
                                    <p:animEffect transition="in" filter="strips(downRight)">
                                      <p:cBhvr>
                                        <p:cTn id="17" dur="1000"/>
                                        <p:tgtEl>
                                          <p:spTgt spid="5734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57351"/>
                                        </p:tgtEl>
                                        <p:attrNameLst>
                                          <p:attrName>style.visibility</p:attrName>
                                        </p:attrNameLst>
                                      </p:cBhvr>
                                      <p:to>
                                        <p:strVal val="visible"/>
                                      </p:to>
                                    </p:set>
                                    <p:anim calcmode="lin" valueType="num">
                                      <p:cBhvr additive="base">
                                        <p:cTn id="22" dur="1000" fill="hold"/>
                                        <p:tgtEl>
                                          <p:spTgt spid="57351"/>
                                        </p:tgtEl>
                                        <p:attrNameLst>
                                          <p:attrName>ppt_x</p:attrName>
                                        </p:attrNameLst>
                                      </p:cBhvr>
                                      <p:tavLst>
                                        <p:tav tm="0">
                                          <p:val>
                                            <p:strVal val="0-#ppt_w/2"/>
                                          </p:val>
                                        </p:tav>
                                        <p:tav tm="100000">
                                          <p:val>
                                            <p:strVal val="#ppt_x"/>
                                          </p:val>
                                        </p:tav>
                                      </p:tavLst>
                                    </p:anim>
                                    <p:anim calcmode="lin" valueType="num">
                                      <p:cBhvr additive="base">
                                        <p:cTn id="23" dur="1000" fill="hold"/>
                                        <p:tgtEl>
                                          <p:spTgt spid="57351"/>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18" presetClass="entr" presetSubtype="12" fill="hold" grpId="0" nodeType="afterEffect">
                                  <p:stCondLst>
                                    <p:cond delay="0"/>
                                  </p:stCondLst>
                                  <p:childTnLst>
                                    <p:set>
                                      <p:cBhvr>
                                        <p:cTn id="26" dur="1" fill="hold">
                                          <p:stCondLst>
                                            <p:cond delay="0"/>
                                          </p:stCondLst>
                                        </p:cTn>
                                        <p:tgtEl>
                                          <p:spTgt spid="57350"/>
                                        </p:tgtEl>
                                        <p:attrNameLst>
                                          <p:attrName>style.visibility</p:attrName>
                                        </p:attrNameLst>
                                      </p:cBhvr>
                                      <p:to>
                                        <p:strVal val="visible"/>
                                      </p:to>
                                    </p:set>
                                    <p:animEffect transition="in" filter="strips(downLeft)">
                                      <p:cBhvr>
                                        <p:cTn id="27" dur="1000"/>
                                        <p:tgtEl>
                                          <p:spTgt spid="5735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ox(in)">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p:bldP spid="57348" grpId="0"/>
      <p:bldP spid="57349" grpId="0"/>
      <p:bldP spid="57350" grpId="0"/>
      <p:bldP spid="57351" grpId="0"/>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442913" y="103188"/>
            <a:ext cx="8243887" cy="788987"/>
          </a:xfrm>
        </p:spPr>
        <p:txBody>
          <a:bodyPr/>
          <a:lstStyle/>
          <a:p>
            <a:pPr algn="l" eaLnBrk="1" hangingPunct="1"/>
            <a:r>
              <a:rPr lang="zh-CN" altLang="en-US" sz="3600" b="1" smtClean="0">
                <a:effectLst/>
                <a:latin typeface="华文楷体" pitchFamily="2" charset="-122"/>
                <a:ea typeface="楷体_GB2312" pitchFamily="49" charset="-122"/>
              </a:rPr>
              <a:t>资本主义工资的形式及其变动</a:t>
            </a:r>
            <a:endParaRPr lang="zh-CN" altLang="en-US" sz="3600" b="1" smtClean="0">
              <a:effectLst/>
              <a:latin typeface="华文楷体" pitchFamily="2" charset="-122"/>
              <a:ea typeface="楷体_GB2312" pitchFamily="49" charset="-122"/>
            </a:endParaRPr>
          </a:p>
        </p:txBody>
      </p:sp>
      <p:sp>
        <p:nvSpPr>
          <p:cNvPr id="118787" name="Rectangle 3"/>
          <p:cNvSpPr>
            <a:spLocks noGrp="1" noChangeArrowheads="1"/>
          </p:cNvSpPr>
          <p:nvPr>
            <p:ph idx="1"/>
          </p:nvPr>
        </p:nvSpPr>
        <p:spPr>
          <a:xfrm>
            <a:off x="228600" y="3581400"/>
            <a:ext cx="8763000" cy="2743200"/>
          </a:xfrm>
        </p:spPr>
        <p:txBody>
          <a:bodyPr/>
          <a:lstStyle/>
          <a:p>
            <a:pPr eaLnBrk="1" hangingPunct="1">
              <a:buFontTx/>
              <a:buNone/>
            </a:pPr>
            <a:r>
              <a:rPr lang="zh-CN" altLang="zh-CN" b="1" dirty="0" smtClean="0">
                <a:latin typeface="宋体" panose="02010600030101010101" pitchFamily="2" charset="-122"/>
              </a:rPr>
              <a:t>  </a:t>
            </a:r>
            <a:endParaRPr lang="zh-CN" altLang="zh-CN" b="1" dirty="0" smtClean="0">
              <a:latin typeface="宋体" panose="02010600030101010101" pitchFamily="2" charset="-122"/>
            </a:endParaRPr>
          </a:p>
          <a:p>
            <a:pPr eaLnBrk="1" hangingPunct="1">
              <a:buFontTx/>
              <a:buNone/>
            </a:pPr>
            <a:r>
              <a:rPr lang="zh-CN" altLang="zh-CN" b="1" dirty="0" smtClean="0">
                <a:latin typeface="宋体" panose="02010600030101010101" pitchFamily="2" charset="-122"/>
              </a:rPr>
              <a:t>  </a:t>
            </a:r>
            <a:endParaRPr lang="zh-CN" altLang="zh-CN" b="1" dirty="0" smtClean="0">
              <a:latin typeface="宋体" panose="02010600030101010101" pitchFamily="2" charset="-122"/>
            </a:endParaRPr>
          </a:p>
          <a:p>
            <a:pPr eaLnBrk="1" hangingPunct="1">
              <a:buFontTx/>
              <a:buNone/>
            </a:pPr>
            <a:r>
              <a:rPr lang="zh-CN" altLang="zh-CN" b="1" dirty="0" smtClean="0">
                <a:latin typeface="宋体" panose="02010600030101010101" pitchFamily="2" charset="-122"/>
              </a:rPr>
              <a:t>  </a:t>
            </a:r>
            <a:endParaRPr lang="zh-CN" altLang="zh-CN" b="1" dirty="0" smtClean="0">
              <a:latin typeface="宋体" panose="02010600030101010101" pitchFamily="2" charset="-122"/>
            </a:endParaRPr>
          </a:p>
          <a:p>
            <a:pPr eaLnBrk="1" hangingPunct="1">
              <a:buFontTx/>
              <a:buNone/>
            </a:pPr>
            <a:r>
              <a:rPr lang="zh-CN" altLang="zh-CN" b="1" dirty="0" smtClean="0">
                <a:latin typeface="宋体" panose="02010600030101010101" pitchFamily="2" charset="-122"/>
              </a:rPr>
              <a:t>  </a:t>
            </a:r>
            <a:endParaRPr lang="zh-CN" altLang="zh-CN" b="1" dirty="0" smtClean="0">
              <a:latin typeface="宋体" panose="02010600030101010101" pitchFamily="2" charset="-122"/>
            </a:endParaRPr>
          </a:p>
        </p:txBody>
      </p:sp>
      <p:sp>
        <p:nvSpPr>
          <p:cNvPr id="59396" name="Oval 4">
            <a:hlinkClick r:id="rId1" action="ppaction://hlinksldjump"/>
          </p:cNvPr>
          <p:cNvSpPr>
            <a:spLocks noChangeArrowheads="1"/>
          </p:cNvSpPr>
          <p:nvPr/>
        </p:nvSpPr>
        <p:spPr bwMode="auto">
          <a:xfrm>
            <a:off x="381000" y="1219200"/>
            <a:ext cx="304800" cy="228600"/>
          </a:xfrm>
          <a:prstGeom prst="ellipse">
            <a:avLst/>
          </a:prstGeom>
          <a:gradFill rotWithShape="0">
            <a:gsLst>
              <a:gs pos="0">
                <a:srgbClr val="FF0000"/>
              </a:gs>
              <a:gs pos="100000">
                <a:srgbClr val="000000"/>
              </a:gs>
            </a:gsLst>
            <a:path path="shape">
              <a:fillToRect l="50000" t="50000" r="50000" b="50000"/>
            </a:path>
          </a:gradFill>
          <a:ln w="9525">
            <a:solidFill>
              <a:schemeClr val="tx1"/>
            </a:solidFill>
            <a:round/>
          </a:ln>
        </p:spPr>
        <p:txBody>
          <a:bodyPr wrap="none" anchor="ctr"/>
          <a:lstStyle/>
          <a:p>
            <a:pPr algn="ctr"/>
            <a:endParaRPr lang="zh-CN" altLang="zh-CN" sz="2400">
              <a:solidFill>
                <a:srgbClr val="FF0000"/>
              </a:solidFill>
              <a:latin typeface="Times New Roman" panose="02020603050405020304" pitchFamily="18" charset="0"/>
            </a:endParaRPr>
          </a:p>
        </p:txBody>
      </p:sp>
      <p:sp>
        <p:nvSpPr>
          <p:cNvPr id="59397" name="Oval 5">
            <a:hlinkClick r:id="rId1" action="ppaction://hlinksldjump"/>
          </p:cNvPr>
          <p:cNvSpPr>
            <a:spLocks noChangeArrowheads="1"/>
          </p:cNvSpPr>
          <p:nvPr/>
        </p:nvSpPr>
        <p:spPr bwMode="auto">
          <a:xfrm>
            <a:off x="381000" y="1981200"/>
            <a:ext cx="304800" cy="228600"/>
          </a:xfrm>
          <a:prstGeom prst="ellipse">
            <a:avLst/>
          </a:prstGeom>
          <a:gradFill rotWithShape="0">
            <a:gsLst>
              <a:gs pos="0">
                <a:srgbClr val="FF0000"/>
              </a:gs>
              <a:gs pos="100000">
                <a:srgbClr val="000000"/>
              </a:gs>
            </a:gsLst>
            <a:path path="shape">
              <a:fillToRect l="50000" t="50000" r="50000" b="50000"/>
            </a:path>
          </a:gradFill>
          <a:ln w="9525">
            <a:solidFill>
              <a:schemeClr val="tx1"/>
            </a:solidFill>
            <a:round/>
          </a:ln>
        </p:spPr>
        <p:txBody>
          <a:bodyPr wrap="none" anchor="ctr"/>
          <a:lstStyle/>
          <a:p>
            <a:pPr algn="ctr"/>
            <a:endParaRPr lang="zh-CN" altLang="zh-CN" sz="2400">
              <a:solidFill>
                <a:srgbClr val="FF0000"/>
              </a:solidFill>
              <a:latin typeface="Times New Roman" panose="02020603050405020304" pitchFamily="18" charset="0"/>
            </a:endParaRPr>
          </a:p>
        </p:txBody>
      </p:sp>
      <p:sp>
        <p:nvSpPr>
          <p:cNvPr id="59398" name="Oval 6">
            <a:hlinkClick r:id="rId1" action="ppaction://hlinksldjump"/>
          </p:cNvPr>
          <p:cNvSpPr>
            <a:spLocks noChangeArrowheads="1"/>
          </p:cNvSpPr>
          <p:nvPr/>
        </p:nvSpPr>
        <p:spPr bwMode="auto">
          <a:xfrm>
            <a:off x="428596" y="3071810"/>
            <a:ext cx="304800" cy="228600"/>
          </a:xfrm>
          <a:prstGeom prst="ellipse">
            <a:avLst/>
          </a:prstGeom>
          <a:gradFill rotWithShape="0">
            <a:gsLst>
              <a:gs pos="0">
                <a:srgbClr val="FF0000"/>
              </a:gs>
              <a:gs pos="100000">
                <a:srgbClr val="000000"/>
              </a:gs>
            </a:gsLst>
            <a:path path="shape">
              <a:fillToRect l="50000" t="50000" r="50000" b="50000"/>
            </a:path>
          </a:gradFill>
          <a:ln w="9525">
            <a:solidFill>
              <a:schemeClr val="tx1"/>
            </a:solidFill>
            <a:round/>
          </a:ln>
        </p:spPr>
        <p:txBody>
          <a:bodyPr wrap="none" anchor="ctr"/>
          <a:lstStyle/>
          <a:p>
            <a:pPr algn="ctr"/>
            <a:endParaRPr lang="zh-CN" altLang="zh-CN" sz="2400">
              <a:solidFill>
                <a:srgbClr val="FF0000"/>
              </a:solidFill>
              <a:latin typeface="Times New Roman" panose="02020603050405020304" pitchFamily="18" charset="0"/>
            </a:endParaRPr>
          </a:p>
        </p:txBody>
      </p:sp>
      <p:sp>
        <p:nvSpPr>
          <p:cNvPr id="59399" name="Oval 7">
            <a:hlinkClick r:id="rId1" action="ppaction://hlinksldjump"/>
          </p:cNvPr>
          <p:cNvSpPr>
            <a:spLocks noChangeArrowheads="1"/>
          </p:cNvSpPr>
          <p:nvPr/>
        </p:nvSpPr>
        <p:spPr bwMode="auto">
          <a:xfrm>
            <a:off x="428596" y="4143380"/>
            <a:ext cx="304800" cy="228600"/>
          </a:xfrm>
          <a:prstGeom prst="ellipse">
            <a:avLst/>
          </a:prstGeom>
          <a:gradFill rotWithShape="0">
            <a:gsLst>
              <a:gs pos="0">
                <a:srgbClr val="FF0000"/>
              </a:gs>
              <a:gs pos="100000">
                <a:srgbClr val="000000"/>
              </a:gs>
            </a:gsLst>
            <a:path path="shape">
              <a:fillToRect l="50000" t="50000" r="50000" b="50000"/>
            </a:path>
          </a:gradFill>
          <a:ln w="9525">
            <a:solidFill>
              <a:schemeClr val="tx1"/>
            </a:solidFill>
            <a:round/>
          </a:ln>
        </p:spPr>
        <p:txBody>
          <a:bodyPr wrap="none" anchor="ctr"/>
          <a:lstStyle/>
          <a:p>
            <a:pPr algn="ctr"/>
            <a:endParaRPr lang="zh-CN" altLang="zh-CN" sz="2400">
              <a:solidFill>
                <a:srgbClr val="FF0000"/>
              </a:solidFill>
              <a:latin typeface="Times New Roman" panose="02020603050405020304" pitchFamily="18" charset="0"/>
            </a:endParaRPr>
          </a:p>
        </p:txBody>
      </p:sp>
      <p:sp>
        <p:nvSpPr>
          <p:cNvPr id="59400" name="Text Box 8"/>
          <p:cNvSpPr txBox="1">
            <a:spLocks noChangeArrowheads="1"/>
          </p:cNvSpPr>
          <p:nvPr/>
        </p:nvSpPr>
        <p:spPr bwMode="auto">
          <a:xfrm>
            <a:off x="838200" y="1066800"/>
            <a:ext cx="7086600" cy="519113"/>
          </a:xfrm>
          <a:prstGeom prst="rect">
            <a:avLst/>
          </a:prstGeom>
          <a:noFill/>
          <a:ln w="9525">
            <a:noFill/>
            <a:miter lim="800000"/>
          </a:ln>
        </p:spPr>
        <p:txBody>
          <a:bodyPr>
            <a:spAutoFit/>
          </a:bodyPr>
          <a:lstStyle/>
          <a:p>
            <a:pPr>
              <a:spcBef>
                <a:spcPct val="50000"/>
              </a:spcBef>
            </a:pPr>
            <a:r>
              <a:rPr lang="zh-CN" altLang="en-US" sz="2800" b="1" dirty="0">
                <a:solidFill>
                  <a:srgbClr val="9900CC"/>
                </a:solidFill>
                <a:latin typeface="楷体" panose="02010609060101010101" pitchFamily="49" charset="-122"/>
                <a:ea typeface="楷体" panose="02010609060101010101" pitchFamily="49" charset="-122"/>
              </a:rPr>
              <a:t>计时工资：按工人的劳动时间支付的工资。</a:t>
            </a:r>
            <a:endParaRPr lang="zh-CN" altLang="en-US" sz="2800" b="1" dirty="0">
              <a:solidFill>
                <a:srgbClr val="9900CC"/>
              </a:solidFill>
              <a:latin typeface="楷体" panose="02010609060101010101" pitchFamily="49" charset="-122"/>
              <a:ea typeface="楷体" panose="02010609060101010101" pitchFamily="49" charset="-122"/>
            </a:endParaRPr>
          </a:p>
        </p:txBody>
      </p:sp>
      <p:sp>
        <p:nvSpPr>
          <p:cNvPr id="59401" name="Text Box 9"/>
          <p:cNvSpPr txBox="1">
            <a:spLocks noChangeArrowheads="1"/>
          </p:cNvSpPr>
          <p:nvPr/>
        </p:nvSpPr>
        <p:spPr bwMode="auto">
          <a:xfrm>
            <a:off x="838200" y="1828800"/>
            <a:ext cx="7467600" cy="946150"/>
          </a:xfrm>
          <a:prstGeom prst="rect">
            <a:avLst/>
          </a:prstGeom>
          <a:noFill/>
          <a:ln w="9525">
            <a:noFill/>
            <a:miter lim="800000"/>
          </a:ln>
        </p:spPr>
        <p:txBody>
          <a:bodyPr>
            <a:spAutoFit/>
          </a:bodyPr>
          <a:lstStyle/>
          <a:p>
            <a:pPr>
              <a:spcBef>
                <a:spcPct val="50000"/>
              </a:spcBef>
            </a:pPr>
            <a:r>
              <a:rPr lang="zh-CN" altLang="en-US" sz="2800" b="1" dirty="0">
                <a:solidFill>
                  <a:srgbClr val="9900CC"/>
                </a:solidFill>
                <a:latin typeface="楷体" panose="02010609060101010101" pitchFamily="49" charset="-122"/>
                <a:ea typeface="楷体" panose="02010609060101010101" pitchFamily="49" charset="-122"/>
              </a:rPr>
              <a:t>计件工资：按标准质量的劳动成果的数量支付的工资。</a:t>
            </a:r>
            <a:endParaRPr lang="zh-CN" altLang="en-US" sz="2800" b="1" dirty="0">
              <a:solidFill>
                <a:srgbClr val="9900CC"/>
              </a:solidFill>
              <a:latin typeface="楷体" panose="02010609060101010101" pitchFamily="49" charset="-122"/>
              <a:ea typeface="楷体" panose="02010609060101010101" pitchFamily="49" charset="-122"/>
            </a:endParaRPr>
          </a:p>
        </p:txBody>
      </p:sp>
      <p:sp>
        <p:nvSpPr>
          <p:cNvPr id="59402" name="Text Box 10"/>
          <p:cNvSpPr txBox="1">
            <a:spLocks noChangeArrowheads="1"/>
          </p:cNvSpPr>
          <p:nvPr/>
        </p:nvSpPr>
        <p:spPr bwMode="auto">
          <a:xfrm>
            <a:off x="914400" y="2895600"/>
            <a:ext cx="7620000" cy="830997"/>
          </a:xfrm>
          <a:prstGeom prst="rect">
            <a:avLst/>
          </a:prstGeom>
          <a:noFill/>
          <a:ln w="9525">
            <a:noFill/>
            <a:miter lim="800000"/>
          </a:ln>
        </p:spPr>
        <p:txBody>
          <a:bodyPr>
            <a:spAutoFit/>
          </a:bodyPr>
          <a:lstStyle/>
          <a:p>
            <a:pPr>
              <a:spcBef>
                <a:spcPct val="50000"/>
              </a:spcBef>
            </a:pPr>
            <a:r>
              <a:rPr lang="zh-CN" altLang="en-US" sz="2400" b="1" dirty="0">
                <a:solidFill>
                  <a:srgbClr val="0000FF"/>
                </a:solidFill>
                <a:latin typeface="+mn-ea"/>
                <a:ea typeface="+mn-ea"/>
              </a:rPr>
              <a:t>血汗工资制度：</a:t>
            </a:r>
            <a:r>
              <a:rPr lang="zh-CN" altLang="en-US" sz="2400" b="1" i="1" u="sng" dirty="0">
                <a:solidFill>
                  <a:srgbClr val="0000FF"/>
                </a:solidFill>
                <a:latin typeface="+mn-ea"/>
                <a:ea typeface="+mn-ea"/>
              </a:rPr>
              <a:t>“泰罗制”和</a:t>
            </a:r>
            <a:r>
              <a:rPr lang="zh-CN" altLang="en-US" sz="2400" b="1" i="1" u="sng" dirty="0" smtClean="0">
                <a:solidFill>
                  <a:srgbClr val="0000FF"/>
                </a:solidFill>
                <a:latin typeface="+mn-ea"/>
                <a:ea typeface="+mn-ea"/>
              </a:rPr>
              <a:t>“福特制”（</a:t>
            </a:r>
            <a:r>
              <a:rPr lang="en-US" altLang="zh-CN" sz="2400" b="1" i="1" u="sng" dirty="0" smtClean="0">
                <a:solidFill>
                  <a:srgbClr val="0000FF"/>
                </a:solidFill>
                <a:latin typeface="+mn-ea"/>
                <a:ea typeface="+mn-ea"/>
              </a:rPr>
              <a:t>19</a:t>
            </a:r>
            <a:r>
              <a:rPr lang="zh-CN" altLang="en-US" sz="2400" b="1" i="1" u="sng" dirty="0" smtClean="0">
                <a:solidFill>
                  <a:srgbClr val="0000FF"/>
                </a:solidFill>
                <a:latin typeface="+mn-ea"/>
                <a:ea typeface="+mn-ea"/>
              </a:rPr>
              <a:t>世纪末</a:t>
            </a:r>
            <a:r>
              <a:rPr lang="en-US" altLang="zh-CN" sz="2400" b="1" i="1" u="sng" dirty="0" smtClean="0">
                <a:solidFill>
                  <a:srgbClr val="0000FF"/>
                </a:solidFill>
                <a:latin typeface="+mn-ea"/>
                <a:ea typeface="+mn-ea"/>
              </a:rPr>
              <a:t>20</a:t>
            </a:r>
            <a:r>
              <a:rPr lang="zh-CN" altLang="en-US" sz="2400" b="1" i="1" u="sng" dirty="0" smtClean="0">
                <a:solidFill>
                  <a:srgbClr val="0000FF"/>
                </a:solidFill>
                <a:latin typeface="+mn-ea"/>
                <a:ea typeface="+mn-ea"/>
              </a:rPr>
              <a:t>世纪初）</a:t>
            </a:r>
            <a:endParaRPr lang="zh-CN" altLang="en-US" sz="2400" b="1" i="1" u="sng" dirty="0">
              <a:solidFill>
                <a:srgbClr val="0000FF"/>
              </a:solidFill>
              <a:latin typeface="+mn-ea"/>
              <a:ea typeface="+mn-ea"/>
            </a:endParaRPr>
          </a:p>
        </p:txBody>
      </p:sp>
      <p:sp>
        <p:nvSpPr>
          <p:cNvPr id="59403" name="Text Box 11"/>
          <p:cNvSpPr txBox="1">
            <a:spLocks noChangeArrowheads="1"/>
          </p:cNvSpPr>
          <p:nvPr/>
        </p:nvSpPr>
        <p:spPr bwMode="auto">
          <a:xfrm>
            <a:off x="928662" y="3929066"/>
            <a:ext cx="7620000" cy="2246769"/>
          </a:xfrm>
          <a:prstGeom prst="rect">
            <a:avLst/>
          </a:prstGeom>
          <a:noFill/>
          <a:ln w="9525">
            <a:noFill/>
            <a:miter lim="800000"/>
          </a:ln>
        </p:spPr>
        <p:txBody>
          <a:bodyPr>
            <a:spAutoFit/>
          </a:bodyPr>
          <a:lstStyle/>
          <a:p>
            <a:pPr>
              <a:spcBef>
                <a:spcPct val="50000"/>
              </a:spcBef>
            </a:pPr>
            <a:r>
              <a:rPr lang="zh-CN" altLang="en-US" sz="2800" b="1" dirty="0">
                <a:latin typeface="楷体" panose="02010609060101010101" pitchFamily="49" charset="-122"/>
                <a:ea typeface="楷体" panose="02010609060101010101" pitchFamily="49" charset="-122"/>
              </a:rPr>
              <a:t>当代资本主义国家工人工资的变动趋势：工人</a:t>
            </a:r>
            <a:r>
              <a:rPr lang="zh-CN" altLang="en-US" sz="2800" b="1" dirty="0" smtClean="0">
                <a:latin typeface="楷体" panose="02010609060101010101" pitchFamily="49" charset="-122"/>
                <a:ea typeface="楷体" panose="02010609060101010101" pitchFamily="49" charset="-122"/>
              </a:rPr>
              <a:t>的</a:t>
            </a:r>
            <a:r>
              <a:rPr lang="zh-CN" altLang="en-US" sz="2800" b="1" dirty="0" smtClean="0">
                <a:latin typeface="楷体" panose="02010609060101010101" pitchFamily="49" charset="-122"/>
                <a:ea typeface="楷体" panose="02010609060101010101" pitchFamily="49" charset="-122"/>
              </a:rPr>
              <a:t>名义</a:t>
            </a:r>
            <a:r>
              <a:rPr lang="zh-CN" altLang="en-US" sz="2800" b="1" dirty="0" smtClean="0">
                <a:latin typeface="楷体" panose="02010609060101010101" pitchFamily="49" charset="-122"/>
                <a:ea typeface="楷体" panose="02010609060101010101" pitchFamily="49" charset="-122"/>
              </a:rPr>
              <a:t>工资随物价不断</a:t>
            </a:r>
            <a:r>
              <a:rPr lang="zh-CN" altLang="en-US" sz="2800" b="1" dirty="0">
                <a:latin typeface="楷体" panose="02010609060101010101" pitchFamily="49" charset="-122"/>
                <a:ea typeface="楷体" panose="02010609060101010101" pitchFamily="49" charset="-122"/>
              </a:rPr>
              <a:t>提高</a:t>
            </a:r>
            <a:r>
              <a:rPr lang="zh-CN" altLang="en-US" sz="2800" b="1" dirty="0" smtClean="0">
                <a:latin typeface="楷体" panose="02010609060101010101" pitchFamily="49" charset="-122"/>
                <a:ea typeface="楷体" panose="02010609060101010101" pitchFamily="49" charset="-122"/>
              </a:rPr>
              <a:t>，实际工资呈曲折上升趋势，但</a:t>
            </a:r>
            <a:r>
              <a:rPr lang="zh-CN" altLang="en-US" sz="2800" b="1" dirty="0">
                <a:latin typeface="楷体" panose="02010609060101010101" pitchFamily="49" charset="-122"/>
                <a:ea typeface="楷体" panose="02010609060101010101" pitchFamily="49" charset="-122"/>
              </a:rPr>
              <a:t>与其创造的剩余价值的增长幅度相比，实际工资提高的幅度还是较小的。资本主义工资的本质未变。</a:t>
            </a:r>
            <a:endParaRPr lang="zh-CN" altLang="en-US" sz="2800" b="1"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59396"/>
                                        </p:tgtEl>
                                        <p:attrNameLst>
                                          <p:attrName>style.visibility</p:attrName>
                                        </p:attrNameLst>
                                      </p:cBhvr>
                                      <p:to>
                                        <p:strVal val="visible"/>
                                      </p:to>
                                    </p:set>
                                    <p:anim calcmode="lin" valueType="num">
                                      <p:cBhvr>
                                        <p:cTn id="7" dur="1000" fill="hold"/>
                                        <p:tgtEl>
                                          <p:spTgt spid="59396"/>
                                        </p:tgtEl>
                                        <p:attrNameLst>
                                          <p:attrName>ppt_w</p:attrName>
                                        </p:attrNameLst>
                                      </p:cBhvr>
                                      <p:tavLst>
                                        <p:tav tm="0">
                                          <p:val>
                                            <p:fltVal val="0"/>
                                          </p:val>
                                        </p:tav>
                                        <p:tav tm="100000">
                                          <p:val>
                                            <p:strVal val="#ppt_w"/>
                                          </p:val>
                                        </p:tav>
                                      </p:tavLst>
                                    </p:anim>
                                    <p:anim calcmode="lin" valueType="num">
                                      <p:cBhvr>
                                        <p:cTn id="8" dur="1000" fill="hold"/>
                                        <p:tgtEl>
                                          <p:spTgt spid="59396"/>
                                        </p:tgtEl>
                                        <p:attrNameLst>
                                          <p:attrName>ppt_h</p:attrName>
                                        </p:attrNameLst>
                                      </p:cBhvr>
                                      <p:tavLst>
                                        <p:tav tm="0">
                                          <p:val>
                                            <p:fltVal val="0"/>
                                          </p:val>
                                        </p:tav>
                                        <p:tav tm="100000">
                                          <p:val>
                                            <p:strVal val="#ppt_h"/>
                                          </p:val>
                                        </p:tav>
                                      </p:tavLst>
                                    </p:anim>
                                    <p:anim calcmode="lin" valueType="num">
                                      <p:cBhvr>
                                        <p:cTn id="9" dur="1000" fill="hold"/>
                                        <p:tgtEl>
                                          <p:spTgt spid="5939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939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59400"/>
                                        </p:tgtEl>
                                        <p:attrNameLst>
                                          <p:attrName>style.visibility</p:attrName>
                                        </p:attrNameLst>
                                      </p:cBhvr>
                                      <p:to>
                                        <p:strVal val="visible"/>
                                      </p:to>
                                    </p:set>
                                    <p:anim calcmode="lin" valueType="num">
                                      <p:cBhvr additive="base">
                                        <p:cTn id="14" dur="1000" fill="hold"/>
                                        <p:tgtEl>
                                          <p:spTgt spid="59400"/>
                                        </p:tgtEl>
                                        <p:attrNameLst>
                                          <p:attrName>ppt_x</p:attrName>
                                        </p:attrNameLst>
                                      </p:cBhvr>
                                      <p:tavLst>
                                        <p:tav tm="0">
                                          <p:val>
                                            <p:strVal val="0-#ppt_w/2"/>
                                          </p:val>
                                        </p:tav>
                                        <p:tav tm="100000">
                                          <p:val>
                                            <p:strVal val="#ppt_x"/>
                                          </p:val>
                                        </p:tav>
                                      </p:tavLst>
                                    </p:anim>
                                    <p:anim calcmode="lin" valueType="num">
                                      <p:cBhvr additive="base">
                                        <p:cTn id="15" dur="1000" fill="hold"/>
                                        <p:tgtEl>
                                          <p:spTgt spid="59400"/>
                                        </p:tgtEl>
                                        <p:attrNameLst>
                                          <p:attrName>ppt_y</p:attrName>
                                        </p:attrNameLst>
                                      </p:cBhvr>
                                      <p:tavLst>
                                        <p:tav tm="0">
                                          <p:val>
                                            <p:strVal val="#ppt_y"/>
                                          </p:val>
                                        </p:tav>
                                        <p:tav tm="100000">
                                          <p:val>
                                            <p:strVal val="#ppt_y"/>
                                          </p:val>
                                        </p:tav>
                                      </p:tavLst>
                                    </p:anim>
                                  </p:childTnLst>
                                </p:cTn>
                              </p:par>
                            </p:childTnLst>
                          </p:cTn>
                        </p:par>
                        <p:par>
                          <p:cTn id="16" fill="hold">
                            <p:stCondLst>
                              <p:cond delay="2000"/>
                            </p:stCondLst>
                            <p:childTnLst>
                              <p:par>
                                <p:cTn id="17" presetID="15" presetClass="entr" presetSubtype="0" fill="hold" grpId="0" nodeType="afterEffect">
                                  <p:stCondLst>
                                    <p:cond delay="0"/>
                                  </p:stCondLst>
                                  <p:childTnLst>
                                    <p:set>
                                      <p:cBhvr>
                                        <p:cTn id="18" dur="1" fill="hold">
                                          <p:stCondLst>
                                            <p:cond delay="0"/>
                                          </p:stCondLst>
                                        </p:cTn>
                                        <p:tgtEl>
                                          <p:spTgt spid="59397"/>
                                        </p:tgtEl>
                                        <p:attrNameLst>
                                          <p:attrName>style.visibility</p:attrName>
                                        </p:attrNameLst>
                                      </p:cBhvr>
                                      <p:to>
                                        <p:strVal val="visible"/>
                                      </p:to>
                                    </p:set>
                                    <p:anim calcmode="lin" valueType="num">
                                      <p:cBhvr>
                                        <p:cTn id="19" dur="1000" fill="hold"/>
                                        <p:tgtEl>
                                          <p:spTgt spid="59397"/>
                                        </p:tgtEl>
                                        <p:attrNameLst>
                                          <p:attrName>ppt_w</p:attrName>
                                        </p:attrNameLst>
                                      </p:cBhvr>
                                      <p:tavLst>
                                        <p:tav tm="0">
                                          <p:val>
                                            <p:fltVal val="0"/>
                                          </p:val>
                                        </p:tav>
                                        <p:tav tm="100000">
                                          <p:val>
                                            <p:strVal val="#ppt_w"/>
                                          </p:val>
                                        </p:tav>
                                      </p:tavLst>
                                    </p:anim>
                                    <p:anim calcmode="lin" valueType="num">
                                      <p:cBhvr>
                                        <p:cTn id="20" dur="1000" fill="hold"/>
                                        <p:tgtEl>
                                          <p:spTgt spid="59397"/>
                                        </p:tgtEl>
                                        <p:attrNameLst>
                                          <p:attrName>ppt_h</p:attrName>
                                        </p:attrNameLst>
                                      </p:cBhvr>
                                      <p:tavLst>
                                        <p:tav tm="0">
                                          <p:val>
                                            <p:fltVal val="0"/>
                                          </p:val>
                                        </p:tav>
                                        <p:tav tm="100000">
                                          <p:val>
                                            <p:strVal val="#ppt_h"/>
                                          </p:val>
                                        </p:tav>
                                      </p:tavLst>
                                    </p:anim>
                                    <p:anim calcmode="lin" valueType="num">
                                      <p:cBhvr>
                                        <p:cTn id="21" dur="1000" fill="hold"/>
                                        <p:tgtEl>
                                          <p:spTgt spid="59397"/>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59397"/>
                                        </p:tgtEl>
                                        <p:attrNameLst>
                                          <p:attrName>ppt_y</p:attrName>
                                        </p:attrNameLst>
                                      </p:cBhvr>
                                      <p:tavLst>
                                        <p:tav tm="0" fmla="#ppt_y+(sin(-2*pi*(1-$))*-#ppt_x+cos(-2*pi*(1-$))*(1-#ppt_y))*(1-$)">
                                          <p:val>
                                            <p:fltVal val="0"/>
                                          </p:val>
                                        </p:tav>
                                        <p:tav tm="100000">
                                          <p:val>
                                            <p:fltVal val="1"/>
                                          </p:val>
                                        </p:tav>
                                      </p:tavLst>
                                    </p:anim>
                                  </p:childTnLst>
                                </p:cTn>
                              </p:par>
                            </p:childTnLst>
                          </p:cTn>
                        </p:par>
                        <p:par>
                          <p:cTn id="23" fill="hold">
                            <p:stCondLst>
                              <p:cond delay="3000"/>
                            </p:stCondLst>
                            <p:childTnLst>
                              <p:par>
                                <p:cTn id="24" presetID="2" presetClass="entr" presetSubtype="8" fill="hold" grpId="0" nodeType="afterEffect">
                                  <p:stCondLst>
                                    <p:cond delay="0"/>
                                  </p:stCondLst>
                                  <p:childTnLst>
                                    <p:set>
                                      <p:cBhvr>
                                        <p:cTn id="25" dur="1" fill="hold">
                                          <p:stCondLst>
                                            <p:cond delay="0"/>
                                          </p:stCondLst>
                                        </p:cTn>
                                        <p:tgtEl>
                                          <p:spTgt spid="59401"/>
                                        </p:tgtEl>
                                        <p:attrNameLst>
                                          <p:attrName>style.visibility</p:attrName>
                                        </p:attrNameLst>
                                      </p:cBhvr>
                                      <p:to>
                                        <p:strVal val="visible"/>
                                      </p:to>
                                    </p:set>
                                    <p:anim calcmode="lin" valueType="num">
                                      <p:cBhvr additive="base">
                                        <p:cTn id="26" dur="1000" fill="hold"/>
                                        <p:tgtEl>
                                          <p:spTgt spid="59401"/>
                                        </p:tgtEl>
                                        <p:attrNameLst>
                                          <p:attrName>ppt_x</p:attrName>
                                        </p:attrNameLst>
                                      </p:cBhvr>
                                      <p:tavLst>
                                        <p:tav tm="0">
                                          <p:val>
                                            <p:strVal val="0-#ppt_w/2"/>
                                          </p:val>
                                        </p:tav>
                                        <p:tav tm="100000">
                                          <p:val>
                                            <p:strVal val="#ppt_x"/>
                                          </p:val>
                                        </p:tav>
                                      </p:tavLst>
                                    </p:anim>
                                    <p:anim calcmode="lin" valueType="num">
                                      <p:cBhvr additive="base">
                                        <p:cTn id="27" dur="1000" fill="hold"/>
                                        <p:tgtEl>
                                          <p:spTgt spid="59401"/>
                                        </p:tgtEl>
                                        <p:attrNameLst>
                                          <p:attrName>ppt_y</p:attrName>
                                        </p:attrNameLst>
                                      </p:cBhvr>
                                      <p:tavLst>
                                        <p:tav tm="0">
                                          <p:val>
                                            <p:strVal val="#ppt_y"/>
                                          </p:val>
                                        </p:tav>
                                        <p:tav tm="100000">
                                          <p:val>
                                            <p:strVal val="#ppt_y"/>
                                          </p:val>
                                        </p:tav>
                                      </p:tavLst>
                                    </p:anim>
                                  </p:childTnLst>
                                </p:cTn>
                              </p:par>
                            </p:childTnLst>
                          </p:cTn>
                        </p:par>
                        <p:par>
                          <p:cTn id="28" fill="hold">
                            <p:stCondLst>
                              <p:cond delay="4000"/>
                            </p:stCondLst>
                            <p:childTnLst>
                              <p:par>
                                <p:cTn id="29" presetID="15" presetClass="entr" presetSubtype="0" fill="hold" grpId="0" nodeType="afterEffect">
                                  <p:stCondLst>
                                    <p:cond delay="0"/>
                                  </p:stCondLst>
                                  <p:childTnLst>
                                    <p:set>
                                      <p:cBhvr>
                                        <p:cTn id="30" dur="1" fill="hold">
                                          <p:stCondLst>
                                            <p:cond delay="0"/>
                                          </p:stCondLst>
                                        </p:cTn>
                                        <p:tgtEl>
                                          <p:spTgt spid="59398"/>
                                        </p:tgtEl>
                                        <p:attrNameLst>
                                          <p:attrName>style.visibility</p:attrName>
                                        </p:attrNameLst>
                                      </p:cBhvr>
                                      <p:to>
                                        <p:strVal val="visible"/>
                                      </p:to>
                                    </p:set>
                                    <p:anim calcmode="lin" valueType="num">
                                      <p:cBhvr>
                                        <p:cTn id="31" dur="1000" fill="hold"/>
                                        <p:tgtEl>
                                          <p:spTgt spid="59398"/>
                                        </p:tgtEl>
                                        <p:attrNameLst>
                                          <p:attrName>ppt_w</p:attrName>
                                        </p:attrNameLst>
                                      </p:cBhvr>
                                      <p:tavLst>
                                        <p:tav tm="0">
                                          <p:val>
                                            <p:fltVal val="0"/>
                                          </p:val>
                                        </p:tav>
                                        <p:tav tm="100000">
                                          <p:val>
                                            <p:strVal val="#ppt_w"/>
                                          </p:val>
                                        </p:tav>
                                      </p:tavLst>
                                    </p:anim>
                                    <p:anim calcmode="lin" valueType="num">
                                      <p:cBhvr>
                                        <p:cTn id="32" dur="1000" fill="hold"/>
                                        <p:tgtEl>
                                          <p:spTgt spid="59398"/>
                                        </p:tgtEl>
                                        <p:attrNameLst>
                                          <p:attrName>ppt_h</p:attrName>
                                        </p:attrNameLst>
                                      </p:cBhvr>
                                      <p:tavLst>
                                        <p:tav tm="0">
                                          <p:val>
                                            <p:fltVal val="0"/>
                                          </p:val>
                                        </p:tav>
                                        <p:tav tm="100000">
                                          <p:val>
                                            <p:strVal val="#ppt_h"/>
                                          </p:val>
                                        </p:tav>
                                      </p:tavLst>
                                    </p:anim>
                                    <p:anim calcmode="lin" valueType="num">
                                      <p:cBhvr>
                                        <p:cTn id="33" dur="1000" fill="hold"/>
                                        <p:tgtEl>
                                          <p:spTgt spid="59398"/>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5939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59402"/>
                                        </p:tgtEl>
                                        <p:attrNameLst>
                                          <p:attrName>style.visibility</p:attrName>
                                        </p:attrNameLst>
                                      </p:cBhvr>
                                      <p:to>
                                        <p:strVal val="visible"/>
                                      </p:to>
                                    </p:set>
                                    <p:animEffect transition="in" filter="checkerboard(across)">
                                      <p:cBhvr>
                                        <p:cTn id="39" dur="1000"/>
                                        <p:tgtEl>
                                          <p:spTgt spid="59402"/>
                                        </p:tgtEl>
                                      </p:cBhvr>
                                    </p:animEffect>
                                  </p:childTnLst>
                                </p:cTn>
                              </p:par>
                            </p:childTnLst>
                          </p:cTn>
                        </p:par>
                        <p:par>
                          <p:cTn id="40" fill="hold">
                            <p:stCondLst>
                              <p:cond delay="1000"/>
                            </p:stCondLst>
                            <p:childTnLst>
                              <p:par>
                                <p:cTn id="41" presetID="15" presetClass="entr" presetSubtype="0" fill="hold" grpId="0" nodeType="afterEffect">
                                  <p:stCondLst>
                                    <p:cond delay="0"/>
                                  </p:stCondLst>
                                  <p:childTnLst>
                                    <p:set>
                                      <p:cBhvr>
                                        <p:cTn id="42" dur="1" fill="hold">
                                          <p:stCondLst>
                                            <p:cond delay="0"/>
                                          </p:stCondLst>
                                        </p:cTn>
                                        <p:tgtEl>
                                          <p:spTgt spid="59399"/>
                                        </p:tgtEl>
                                        <p:attrNameLst>
                                          <p:attrName>style.visibility</p:attrName>
                                        </p:attrNameLst>
                                      </p:cBhvr>
                                      <p:to>
                                        <p:strVal val="visible"/>
                                      </p:to>
                                    </p:set>
                                    <p:anim calcmode="lin" valueType="num">
                                      <p:cBhvr>
                                        <p:cTn id="43" dur="1000" fill="hold"/>
                                        <p:tgtEl>
                                          <p:spTgt spid="59399"/>
                                        </p:tgtEl>
                                        <p:attrNameLst>
                                          <p:attrName>ppt_w</p:attrName>
                                        </p:attrNameLst>
                                      </p:cBhvr>
                                      <p:tavLst>
                                        <p:tav tm="0">
                                          <p:val>
                                            <p:fltVal val="0"/>
                                          </p:val>
                                        </p:tav>
                                        <p:tav tm="100000">
                                          <p:val>
                                            <p:strVal val="#ppt_w"/>
                                          </p:val>
                                        </p:tav>
                                      </p:tavLst>
                                    </p:anim>
                                    <p:anim calcmode="lin" valueType="num">
                                      <p:cBhvr>
                                        <p:cTn id="44" dur="1000" fill="hold"/>
                                        <p:tgtEl>
                                          <p:spTgt spid="59399"/>
                                        </p:tgtEl>
                                        <p:attrNameLst>
                                          <p:attrName>ppt_h</p:attrName>
                                        </p:attrNameLst>
                                      </p:cBhvr>
                                      <p:tavLst>
                                        <p:tav tm="0">
                                          <p:val>
                                            <p:fltVal val="0"/>
                                          </p:val>
                                        </p:tav>
                                        <p:tav tm="100000">
                                          <p:val>
                                            <p:strVal val="#ppt_h"/>
                                          </p:val>
                                        </p:tav>
                                      </p:tavLst>
                                    </p:anim>
                                    <p:anim calcmode="lin" valueType="num">
                                      <p:cBhvr>
                                        <p:cTn id="45" dur="1000" fill="hold"/>
                                        <p:tgtEl>
                                          <p:spTgt spid="59399"/>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5939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7" fill="hold">
                      <p:stCondLst>
                        <p:cond delay="indefinite"/>
                      </p:stCondLst>
                      <p:childTnLst>
                        <p:par>
                          <p:cTn id="48" fill="hold">
                            <p:stCondLst>
                              <p:cond delay="0"/>
                            </p:stCondLst>
                            <p:childTnLst>
                              <p:par>
                                <p:cTn id="49" presetID="20" presetClass="entr" presetSubtype="0" fill="hold" grpId="0" nodeType="clickEffect">
                                  <p:stCondLst>
                                    <p:cond delay="0"/>
                                  </p:stCondLst>
                                  <p:childTnLst>
                                    <p:set>
                                      <p:cBhvr>
                                        <p:cTn id="50" dur="1" fill="hold">
                                          <p:stCondLst>
                                            <p:cond delay="0"/>
                                          </p:stCondLst>
                                        </p:cTn>
                                        <p:tgtEl>
                                          <p:spTgt spid="59403"/>
                                        </p:tgtEl>
                                        <p:attrNameLst>
                                          <p:attrName>style.visibility</p:attrName>
                                        </p:attrNameLst>
                                      </p:cBhvr>
                                      <p:to>
                                        <p:strVal val="visible"/>
                                      </p:to>
                                    </p:set>
                                    <p:animEffect transition="in" filter="wedge">
                                      <p:cBhvr>
                                        <p:cTn id="51" dur="1000"/>
                                        <p:tgtEl>
                                          <p:spTgt spid="59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nimBg="1"/>
      <p:bldP spid="59397" grpId="0" animBg="1"/>
      <p:bldP spid="59398" grpId="0" animBg="1"/>
      <p:bldP spid="59399" grpId="0" animBg="1"/>
      <p:bldP spid="59400" grpId="0"/>
      <p:bldP spid="59401" grpId="0"/>
      <p:bldP spid="59402" grpId="0"/>
      <p:bldP spid="5940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终止 1"/>
          <p:cNvSpPr/>
          <p:nvPr/>
        </p:nvSpPr>
        <p:spPr>
          <a:xfrm>
            <a:off x="214282" y="142852"/>
            <a:ext cx="2714644" cy="543100"/>
          </a:xfrm>
          <a:prstGeom prst="flowChartTermina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利润与平均利润</a:t>
            </a:r>
            <a:endPar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endParaRPr>
          </a:p>
        </p:txBody>
      </p:sp>
      <p:sp>
        <p:nvSpPr>
          <p:cNvPr id="5" name="矩形: 圆角 4"/>
          <p:cNvSpPr/>
          <p:nvPr/>
        </p:nvSpPr>
        <p:spPr>
          <a:xfrm>
            <a:off x="214282" y="1000108"/>
            <a:ext cx="3852045" cy="183924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zh-CN" altLang="en-US" sz="2000" b="1" dirty="0" smtClean="0"/>
              <a:t>把</a:t>
            </a:r>
            <a:r>
              <a:rPr lang="en-US" altLang="zh-CN" sz="2000" b="1" dirty="0"/>
              <a:t>m</a:t>
            </a:r>
            <a:r>
              <a:rPr lang="zh-CN" altLang="en-US" sz="2000" b="1" dirty="0"/>
              <a:t>看作</a:t>
            </a:r>
            <a:r>
              <a:rPr lang="zh-CN" altLang="en-US" sz="2000" b="1" u="sng" dirty="0"/>
              <a:t>全部垫付资本（</a:t>
            </a:r>
            <a:r>
              <a:rPr lang="en-US" altLang="zh-CN" sz="2000" b="1" u="sng" dirty="0" err="1"/>
              <a:t>c+v</a:t>
            </a:r>
            <a:r>
              <a:rPr lang="zh-CN" altLang="en-US" sz="2000" b="1" u="sng" dirty="0"/>
              <a:t>）</a:t>
            </a:r>
            <a:r>
              <a:rPr lang="zh-CN" altLang="en-US" sz="2000" b="1" dirty="0"/>
              <a:t>的产物或增加额，剩余价值便取得了</a:t>
            </a:r>
            <a:r>
              <a:rPr lang="zh-CN" altLang="en-US" sz="2000" b="1" u="sng" dirty="0">
                <a:solidFill>
                  <a:srgbClr val="C00000"/>
                </a:solidFill>
              </a:rPr>
              <a:t>利润</a:t>
            </a:r>
            <a:r>
              <a:rPr lang="zh-CN" altLang="en-US" sz="2000" b="1" dirty="0"/>
              <a:t>（</a:t>
            </a:r>
            <a:r>
              <a:rPr lang="en-US" altLang="zh-CN" sz="2000" b="1" dirty="0"/>
              <a:t>p</a:t>
            </a:r>
            <a:r>
              <a:rPr lang="zh-CN" altLang="en-US" sz="2000" b="1" dirty="0"/>
              <a:t>）的</a:t>
            </a:r>
            <a:r>
              <a:rPr lang="zh-CN" altLang="en-US" sz="2000" b="1" dirty="0" smtClean="0"/>
              <a:t>形态。</a:t>
            </a:r>
            <a:endParaRPr lang="zh-CN" altLang="en-US" sz="2000" b="1" dirty="0"/>
          </a:p>
        </p:txBody>
      </p:sp>
      <p:sp>
        <p:nvSpPr>
          <p:cNvPr id="6" name="矩形 5"/>
          <p:cNvSpPr/>
          <p:nvPr/>
        </p:nvSpPr>
        <p:spPr>
          <a:xfrm>
            <a:off x="4429124" y="1142984"/>
            <a:ext cx="3852045" cy="646331"/>
          </a:xfrm>
          <a:prstGeom prst="rect">
            <a:avLst/>
          </a:prstGeom>
        </p:spPr>
        <p:txBody>
          <a:bodyPr wrap="square">
            <a:spAutoFit/>
          </a:bodyPr>
          <a:lstStyle/>
          <a:p>
            <a:r>
              <a:rPr kumimoji="1" lang="zh-CN" altLang="en-US" b="1" dirty="0">
                <a:solidFill>
                  <a:srgbClr val="C00000"/>
                </a:solidFill>
                <a:latin typeface="楷体_GB2312" pitchFamily="49" charset="-122"/>
                <a:ea typeface="楷体_GB2312" pitchFamily="49" charset="-122"/>
              </a:rPr>
              <a:t>生产成本（</a:t>
            </a:r>
            <a:r>
              <a:rPr kumimoji="1" lang="en-US" altLang="zh-CN" b="1" dirty="0">
                <a:solidFill>
                  <a:srgbClr val="C00000"/>
                </a:solidFill>
                <a:latin typeface="楷体_GB2312" pitchFamily="49" charset="-122"/>
                <a:ea typeface="楷体_GB2312" pitchFamily="49" charset="-122"/>
              </a:rPr>
              <a:t>K</a:t>
            </a:r>
            <a:r>
              <a:rPr kumimoji="1" lang="zh-CN" altLang="en-US" b="1" dirty="0">
                <a:solidFill>
                  <a:srgbClr val="C00000"/>
                </a:solidFill>
                <a:latin typeface="楷体_GB2312" pitchFamily="49" charset="-122"/>
                <a:ea typeface="楷体_GB2312" pitchFamily="49" charset="-122"/>
              </a:rPr>
              <a:t>）</a:t>
            </a:r>
            <a:r>
              <a:rPr kumimoji="1" lang="zh-CN" altLang="en-US" b="1" dirty="0">
                <a:solidFill>
                  <a:srgbClr val="000000"/>
                </a:solidFill>
                <a:latin typeface="楷体_GB2312" pitchFamily="49" charset="-122"/>
                <a:ea typeface="楷体_GB2312" pitchFamily="49" charset="-122"/>
              </a:rPr>
              <a:t>是生产商品所耗费的不变资本和可变资本之和：</a:t>
            </a:r>
            <a:r>
              <a:rPr kumimoji="1" lang="en-US" altLang="zh-CN" b="1" dirty="0">
                <a:solidFill>
                  <a:srgbClr val="C00000"/>
                </a:solidFill>
                <a:latin typeface="楷体_GB2312" pitchFamily="49" charset="-122"/>
                <a:ea typeface="楷体_GB2312" pitchFamily="49" charset="-122"/>
              </a:rPr>
              <a:t>K=</a:t>
            </a:r>
            <a:r>
              <a:rPr kumimoji="1" lang="en-US" altLang="zh-CN" b="1" dirty="0" err="1">
                <a:solidFill>
                  <a:srgbClr val="C00000"/>
                </a:solidFill>
                <a:latin typeface="楷体_GB2312" pitchFamily="49" charset="-122"/>
                <a:ea typeface="楷体_GB2312" pitchFamily="49" charset="-122"/>
              </a:rPr>
              <a:t>c+v</a:t>
            </a:r>
            <a:r>
              <a:rPr kumimoji="1" lang="zh-CN" altLang="en-US" b="1" dirty="0">
                <a:solidFill>
                  <a:srgbClr val="000000"/>
                </a:solidFill>
                <a:latin typeface="楷体_GB2312" pitchFamily="49" charset="-122"/>
                <a:ea typeface="楷体_GB2312" pitchFamily="49" charset="-122"/>
              </a:rPr>
              <a:t>。</a:t>
            </a:r>
            <a:endParaRPr lang="zh-CN" altLang="en-US" b="1" dirty="0"/>
          </a:p>
        </p:txBody>
      </p:sp>
      <p:sp>
        <p:nvSpPr>
          <p:cNvPr id="8" name="Text Box 12"/>
          <p:cNvSpPr txBox="1">
            <a:spLocks noChangeArrowheads="1"/>
          </p:cNvSpPr>
          <p:nvPr/>
        </p:nvSpPr>
        <p:spPr bwMode="auto">
          <a:xfrm>
            <a:off x="4214810" y="2143116"/>
            <a:ext cx="59712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wrap="square"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kumimoji="1" lang="zh-CN" altLang="en-US" sz="2000" b="1" dirty="0">
                <a:solidFill>
                  <a:srgbClr val="000000"/>
                </a:solidFill>
                <a:latin typeface="楷体_GB2312" pitchFamily="49" charset="-122"/>
                <a:ea typeface="楷体_GB2312" pitchFamily="49" charset="-122"/>
              </a:rPr>
              <a:t>商品价值：</a:t>
            </a:r>
            <a:r>
              <a:rPr kumimoji="1" lang="en-US" altLang="zh-CN" sz="2000" b="1" dirty="0">
                <a:solidFill>
                  <a:srgbClr val="C00000"/>
                </a:solidFill>
                <a:latin typeface="楷体_GB2312" pitchFamily="49" charset="-122"/>
                <a:ea typeface="楷体_GB2312" pitchFamily="49" charset="-122"/>
              </a:rPr>
              <a:t>W=</a:t>
            </a:r>
            <a:r>
              <a:rPr kumimoji="1" lang="en-US" altLang="zh-CN" sz="2000" b="1" dirty="0" err="1">
                <a:solidFill>
                  <a:srgbClr val="C00000"/>
                </a:solidFill>
                <a:latin typeface="楷体_GB2312" pitchFamily="49" charset="-122"/>
                <a:ea typeface="楷体_GB2312" pitchFamily="49" charset="-122"/>
              </a:rPr>
              <a:t>c+v+m</a:t>
            </a:r>
            <a:r>
              <a:rPr kumimoji="1" lang="en-US" altLang="zh-CN" sz="2000" b="1" dirty="0">
                <a:solidFill>
                  <a:srgbClr val="C00000"/>
                </a:solidFill>
                <a:latin typeface="楷体_GB2312" pitchFamily="49" charset="-122"/>
                <a:ea typeface="楷体_GB2312" pitchFamily="49" charset="-122"/>
              </a:rPr>
              <a:t> </a:t>
            </a:r>
            <a:r>
              <a:rPr kumimoji="1" lang="zh-CN" altLang="en-US" sz="2000" b="1" dirty="0">
                <a:solidFill>
                  <a:srgbClr val="000000"/>
                </a:solidFill>
                <a:latin typeface="楷体_GB2312" pitchFamily="49" charset="-122"/>
                <a:ea typeface="楷体_GB2312" pitchFamily="49" charset="-122"/>
              </a:rPr>
              <a:t>转化为 </a:t>
            </a:r>
            <a:r>
              <a:rPr kumimoji="1" lang="en-US" altLang="zh-CN" sz="2000" b="1" dirty="0">
                <a:solidFill>
                  <a:srgbClr val="C00000"/>
                </a:solidFill>
                <a:latin typeface="楷体_GB2312" pitchFamily="49" charset="-122"/>
                <a:ea typeface="楷体_GB2312" pitchFamily="49" charset="-122"/>
              </a:rPr>
              <a:t>W=</a:t>
            </a:r>
            <a:r>
              <a:rPr kumimoji="1" lang="en-US" altLang="zh-CN" sz="2000" b="1" dirty="0" err="1">
                <a:solidFill>
                  <a:srgbClr val="C00000"/>
                </a:solidFill>
                <a:latin typeface="楷体_GB2312" pitchFamily="49" charset="-122"/>
                <a:ea typeface="楷体_GB2312" pitchFamily="49" charset="-122"/>
              </a:rPr>
              <a:t>K+p</a:t>
            </a:r>
            <a:endParaRPr kumimoji="1" lang="en-US" altLang="zh-CN" sz="2000" b="1" dirty="0">
              <a:solidFill>
                <a:srgbClr val="C00000"/>
              </a:solidFill>
              <a:latin typeface="楷体_GB2312" pitchFamily="49" charset="-122"/>
              <a:ea typeface="楷体_GB2312" pitchFamily="49" charset="-122"/>
            </a:endParaRPr>
          </a:p>
        </p:txBody>
      </p:sp>
      <p:sp>
        <p:nvSpPr>
          <p:cNvPr id="9" name="圆角矩形标注 5"/>
          <p:cNvSpPr>
            <a:spLocks noChangeArrowheads="1"/>
          </p:cNvSpPr>
          <p:nvPr/>
        </p:nvSpPr>
        <p:spPr bwMode="auto">
          <a:xfrm>
            <a:off x="6429388" y="2857496"/>
            <a:ext cx="2428892" cy="428628"/>
          </a:xfrm>
          <a:prstGeom prst="wedgeRoundRectCallout">
            <a:avLst>
              <a:gd name="adj1" fmla="val 19831"/>
              <a:gd name="adj2" fmla="val -120979"/>
              <a:gd name="adj3" fmla="val 16667"/>
            </a:avLst>
          </a:prstGeom>
          <a:solidFill>
            <a:srgbClr val="FFC000"/>
          </a:solidFill>
        </p:spPr>
        <p:style>
          <a:lnRef idx="1">
            <a:schemeClr val="accent3"/>
          </a:lnRef>
          <a:fillRef idx="2">
            <a:schemeClr val="accent3"/>
          </a:fillRef>
          <a:effectRef idx="1">
            <a:schemeClr val="accent3"/>
          </a:effectRef>
          <a:fontRef idx="minor">
            <a:schemeClr val="dk1"/>
          </a:fontRef>
        </p:style>
        <p:txBody>
          <a:bodyPr/>
          <a:lstStyle>
            <a:lvl1pPr>
              <a:defRPr sz="2800" b="1">
                <a:solidFill>
                  <a:schemeClr val="tx1"/>
                </a:solidFill>
                <a:latin typeface="Times New Roman" panose="02020603050405020304" pitchFamily="18" charset="0"/>
                <a:ea typeface="黑体" panose="02010609060101010101" pitchFamily="49" charset="-122"/>
              </a:defRPr>
            </a:lvl1pPr>
            <a:lvl2pPr>
              <a:defRPr sz="2800" b="1">
                <a:solidFill>
                  <a:schemeClr val="tx1"/>
                </a:solidFill>
                <a:latin typeface="Times New Roman" panose="02020603050405020304" pitchFamily="18" charset="0"/>
                <a:ea typeface="黑体" panose="02010609060101010101" pitchFamily="49" charset="-122"/>
              </a:defRPr>
            </a:lvl2pPr>
            <a:lvl3pPr>
              <a:defRPr sz="2800" b="1">
                <a:solidFill>
                  <a:schemeClr val="tx1"/>
                </a:solidFill>
                <a:latin typeface="Times New Roman" panose="02020603050405020304" pitchFamily="18" charset="0"/>
                <a:ea typeface="黑体" panose="02010609060101010101" pitchFamily="49" charset="-122"/>
              </a:defRPr>
            </a:lvl3pPr>
            <a:lvl4pPr>
              <a:defRPr sz="2800" b="1">
                <a:solidFill>
                  <a:schemeClr val="tx1"/>
                </a:solidFill>
                <a:latin typeface="Times New Roman" panose="02020603050405020304" pitchFamily="18" charset="0"/>
                <a:ea typeface="黑体" panose="02010609060101010101" pitchFamily="49" charset="-122"/>
              </a:defRPr>
            </a:lvl4pPr>
            <a:lvl5pPr>
              <a:defRPr sz="2800" b="1">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9pPr>
          </a:lstStyle>
          <a:p>
            <a:pPr>
              <a:lnSpc>
                <a:spcPct val="125000"/>
              </a:lnSpc>
            </a:pPr>
            <a:r>
              <a:rPr lang="zh-CN" altLang="en-US" sz="1800" dirty="0">
                <a:latin typeface="楷体" panose="02010609060101010101" pitchFamily="49" charset="-122"/>
                <a:ea typeface="楷体_GB2312"/>
              </a:rPr>
              <a:t>资本主义生产的目的</a:t>
            </a:r>
            <a:endParaRPr lang="zh-CN" altLang="en-US" sz="1800" dirty="0">
              <a:latin typeface="楷体" panose="02010609060101010101" pitchFamily="49" charset="-122"/>
              <a:ea typeface="楷体_GB2312"/>
            </a:endParaRPr>
          </a:p>
        </p:txBody>
      </p:sp>
      <p:graphicFrame>
        <p:nvGraphicFramePr>
          <p:cNvPr id="11" name="Object 6"/>
          <p:cNvGraphicFramePr>
            <a:graphicFrameLocks noChangeAspect="1"/>
          </p:cNvGraphicFramePr>
          <p:nvPr/>
        </p:nvGraphicFramePr>
        <p:xfrm>
          <a:off x="547139" y="3617820"/>
          <a:ext cx="2979604" cy="669697"/>
        </p:xfrm>
        <a:graphic>
          <a:graphicData uri="http://schemas.openxmlformats.org/presentationml/2006/ole">
            <mc:AlternateContent xmlns:mc="http://schemas.openxmlformats.org/markup-compatibility/2006">
              <mc:Choice xmlns:v="urn:schemas-microsoft-com:vml" Requires="v">
                <p:oleObj spid="_x0000_s2049" name="" r:id="rId1" imgW="2076450" imgH="542925" progId="PBrush">
                  <p:embed/>
                </p:oleObj>
              </mc:Choice>
              <mc:Fallback>
                <p:oleObj name="" r:id="rId1" imgW="2076450" imgH="542925" progId="PBrush">
                  <p:embed/>
                  <p:pic>
                    <p:nvPicPr>
                      <p:cNvPr id="0" name="图片 2048" descr="image105"/>
                      <p:cNvPicPr>
                        <a:picLocks noChangeAspect="1"/>
                      </p:cNvPicPr>
                      <p:nvPr/>
                    </p:nvPicPr>
                    <p:blipFill>
                      <a:blip r:embed="rId2"/>
                      <a:stretch>
                        <a:fillRect/>
                      </a:stretch>
                    </p:blipFill>
                    <p:spPr>
                      <a:xfrm>
                        <a:off x="547139" y="3617820"/>
                        <a:ext cx="2979604" cy="669697"/>
                      </a:xfrm>
                      <a:prstGeom prst="rect">
                        <a:avLst/>
                      </a:prstGeom>
                      <a:solidFill>
                        <a:srgbClr val="99CC00"/>
                      </a:solidFill>
                      <a:ln w="9525">
                        <a:noFill/>
                      </a:ln>
                    </p:spPr>
                  </p:pic>
                </p:oleObj>
              </mc:Fallback>
            </mc:AlternateContent>
          </a:graphicData>
        </a:graphic>
      </p:graphicFrame>
      <p:sp>
        <p:nvSpPr>
          <p:cNvPr id="12" name="矩形 11"/>
          <p:cNvSpPr/>
          <p:nvPr/>
        </p:nvSpPr>
        <p:spPr>
          <a:xfrm>
            <a:off x="3571868" y="3857628"/>
            <a:ext cx="5197721" cy="369332"/>
          </a:xfrm>
          <a:prstGeom prst="rect">
            <a:avLst/>
          </a:prstGeom>
        </p:spPr>
        <p:txBody>
          <a:bodyPr wrap="square">
            <a:spAutoFit/>
          </a:bodyPr>
          <a:lstStyle/>
          <a:p>
            <a:pPr eaLnBrk="1" hangingPunct="1">
              <a:buFontTx/>
              <a:buNone/>
            </a:pPr>
            <a:r>
              <a:rPr lang="zh-CN" altLang="zh-CN" b="1" dirty="0">
                <a:latin typeface="楷体_GB2312" pitchFamily="49" charset="-122"/>
                <a:ea typeface="楷体_GB2312" pitchFamily="49" charset="-122"/>
              </a:rPr>
              <a:t>剩余价值与全部预付总资本的比率，符号p</a:t>
            </a:r>
            <a:r>
              <a:rPr lang="zh-CN" altLang="zh-CN" b="1" dirty="0">
                <a:latin typeface="华文楷体" pitchFamily="2" charset="-122"/>
                <a:ea typeface="楷体_GB2312" pitchFamily="49" charset="-122"/>
              </a:rPr>
              <a:t>’</a:t>
            </a:r>
            <a:endParaRPr lang="zh-CN" altLang="zh-CN" b="1" dirty="0">
              <a:latin typeface="楷体_GB2312" pitchFamily="49" charset="-122"/>
              <a:ea typeface="楷体_GB2312" pitchFamily="49" charset="-122"/>
            </a:endParaRPr>
          </a:p>
        </p:txBody>
      </p:sp>
      <p:sp>
        <p:nvSpPr>
          <p:cNvPr id="13" name="矩形 12"/>
          <p:cNvSpPr/>
          <p:nvPr/>
        </p:nvSpPr>
        <p:spPr>
          <a:xfrm>
            <a:off x="288554" y="4469787"/>
            <a:ext cx="8712602" cy="1311128"/>
          </a:xfrm>
          <a:prstGeom prst="rect">
            <a:avLst/>
          </a:prstGeom>
        </p:spPr>
        <p:txBody>
          <a:bodyPr wrap="square">
            <a:spAutoFit/>
          </a:bodyPr>
          <a:lstStyle/>
          <a:p>
            <a:pPr eaLnBrk="1" hangingPunct="1">
              <a:spcBef>
                <a:spcPct val="20000"/>
              </a:spcBef>
            </a:pPr>
            <a:r>
              <a:rPr lang="zh-CN" altLang="en-US" b="1" dirty="0">
                <a:solidFill>
                  <a:srgbClr val="000000"/>
                </a:solidFill>
                <a:latin typeface="楷体" panose="02010609060101010101" pitchFamily="49" charset="-122"/>
                <a:ea typeface="楷体" panose="02010609060101010101" pitchFamily="49" charset="-122"/>
              </a:rPr>
              <a:t>联系：利润率是剩余价值率的转化形式。</a:t>
            </a:r>
            <a:endParaRPr lang="zh-CN" altLang="en-US" b="1" dirty="0">
              <a:solidFill>
                <a:srgbClr val="000000"/>
              </a:solidFill>
              <a:latin typeface="楷体" panose="02010609060101010101" pitchFamily="49" charset="-122"/>
              <a:ea typeface="楷体" panose="02010609060101010101" pitchFamily="49" charset="-122"/>
            </a:endParaRPr>
          </a:p>
          <a:p>
            <a:pPr eaLnBrk="1" hangingPunct="1">
              <a:spcBef>
                <a:spcPct val="20000"/>
              </a:spcBef>
            </a:pPr>
            <a:r>
              <a:rPr lang="zh-CN" altLang="en-US" b="1" dirty="0">
                <a:solidFill>
                  <a:srgbClr val="000000"/>
                </a:solidFill>
                <a:latin typeface="楷体" panose="02010609060101010101" pitchFamily="49" charset="-122"/>
                <a:ea typeface="楷体" panose="02010609060101010101" pitchFamily="49" charset="-122"/>
              </a:rPr>
              <a:t>区别</a:t>
            </a:r>
            <a:r>
              <a:rPr lang="zh-CN" altLang="en-US" b="1" dirty="0">
                <a:solidFill>
                  <a:srgbClr val="000000"/>
                </a:solidFill>
                <a:latin typeface="楷体" panose="02010609060101010101" pitchFamily="49" charset="-122"/>
                <a:ea typeface="楷体" panose="02010609060101010101" pitchFamily="49" charset="-122"/>
                <a:sym typeface="Wingdings" panose="05000000000000000000" pitchFamily="2" charset="2"/>
              </a:rPr>
              <a:t>：（质）</a:t>
            </a:r>
            <a:r>
              <a:rPr lang="en-US" altLang="zh-CN" b="1" dirty="0">
                <a:solidFill>
                  <a:srgbClr val="000000"/>
                </a:solidFill>
                <a:latin typeface="楷体" panose="02010609060101010101" pitchFamily="49" charset="-122"/>
                <a:ea typeface="楷体" panose="02010609060101010101" pitchFamily="49" charset="-122"/>
              </a:rPr>
              <a:t>m’</a:t>
            </a:r>
            <a:r>
              <a:rPr lang="zh-CN" altLang="en-US" b="1" dirty="0">
                <a:solidFill>
                  <a:srgbClr val="000000"/>
                </a:solidFill>
                <a:latin typeface="楷体" panose="02010609060101010101" pitchFamily="49" charset="-122"/>
                <a:ea typeface="楷体" panose="02010609060101010101" pitchFamily="49" charset="-122"/>
              </a:rPr>
              <a:t>表示资本对劳动剥削程度，揭示剩余价值真正来源，</a:t>
            </a:r>
            <a:r>
              <a:rPr lang="en-US" altLang="zh-CN" b="1" dirty="0">
                <a:solidFill>
                  <a:srgbClr val="000000"/>
                </a:solidFill>
                <a:latin typeface="楷体" panose="02010609060101010101" pitchFamily="49" charset="-122"/>
                <a:ea typeface="楷体" panose="02010609060101010101" pitchFamily="49" charset="-122"/>
              </a:rPr>
              <a:t>p’</a:t>
            </a:r>
            <a:r>
              <a:rPr lang="zh-CN" altLang="en-US" b="1" dirty="0">
                <a:solidFill>
                  <a:srgbClr val="000000"/>
                </a:solidFill>
                <a:latin typeface="楷体" panose="02010609060101010101" pitchFamily="49" charset="-122"/>
                <a:ea typeface="楷体" panose="02010609060101010101" pitchFamily="49" charset="-122"/>
              </a:rPr>
              <a:t>表示预付资本的增殖程度，掩盖剩余价值真正来源      </a:t>
            </a:r>
            <a:endParaRPr lang="en-US" altLang="zh-CN" b="1" dirty="0" smtClean="0">
              <a:solidFill>
                <a:srgbClr val="000000"/>
              </a:solidFill>
              <a:latin typeface="楷体" panose="02010609060101010101" pitchFamily="49" charset="-122"/>
              <a:ea typeface="楷体" panose="02010609060101010101" pitchFamily="49" charset="-122"/>
            </a:endParaRPr>
          </a:p>
          <a:p>
            <a:pPr eaLnBrk="1" hangingPunct="1">
              <a:spcBef>
                <a:spcPct val="20000"/>
              </a:spcBef>
            </a:pPr>
            <a:r>
              <a:rPr lang="en-US" altLang="zh-CN" b="1" dirty="0" smtClean="0">
                <a:solidFill>
                  <a:srgbClr val="000000"/>
                </a:solidFill>
                <a:latin typeface="楷体" panose="02010609060101010101" pitchFamily="49" charset="-122"/>
                <a:ea typeface="楷体" panose="02010609060101010101" pitchFamily="49" charset="-122"/>
              </a:rPr>
              <a:t>      </a:t>
            </a:r>
            <a:r>
              <a:rPr lang="zh-CN" altLang="en-US" b="1" dirty="0" smtClean="0">
                <a:solidFill>
                  <a:srgbClr val="000000"/>
                </a:solidFill>
                <a:latin typeface="楷体" panose="02010609060101010101" pitchFamily="49" charset="-122"/>
                <a:ea typeface="楷体" panose="02010609060101010101" pitchFamily="49" charset="-122"/>
              </a:rPr>
              <a:t>（</a:t>
            </a:r>
            <a:r>
              <a:rPr lang="zh-CN" altLang="en-US" b="1" dirty="0">
                <a:solidFill>
                  <a:srgbClr val="000000"/>
                </a:solidFill>
                <a:latin typeface="楷体" panose="02010609060101010101" pitchFamily="49" charset="-122"/>
                <a:ea typeface="楷体" panose="02010609060101010101" pitchFamily="49" charset="-122"/>
              </a:rPr>
              <a:t>量）利润率</a:t>
            </a:r>
            <a:r>
              <a:rPr lang="en-US" altLang="zh-CN" b="1" dirty="0">
                <a:solidFill>
                  <a:srgbClr val="000000"/>
                </a:solidFill>
                <a:latin typeface="楷体" panose="02010609060101010101" pitchFamily="49" charset="-122"/>
                <a:ea typeface="楷体" panose="02010609060101010101" pitchFamily="49" charset="-122"/>
                <a:cs typeface="Times New Roman" panose="02020603050405020304" pitchFamily="18" charset="0"/>
              </a:rPr>
              <a:t>&lt;</a:t>
            </a:r>
            <a:r>
              <a:rPr lang="zh-CN" altLang="en-US" b="1" dirty="0">
                <a:solidFill>
                  <a:srgbClr val="000000"/>
                </a:solidFill>
                <a:latin typeface="楷体" panose="02010609060101010101" pitchFamily="49" charset="-122"/>
                <a:ea typeface="楷体" panose="02010609060101010101" pitchFamily="49" charset="-122"/>
              </a:rPr>
              <a:t>剩余价值率。</a:t>
            </a:r>
            <a:endParaRPr lang="zh-CN" altLang="en-US" b="1" dirty="0">
              <a:solidFill>
                <a:srgbClr val="000000"/>
              </a:solidFill>
              <a:latin typeface="楷体" panose="02010609060101010101" pitchFamily="49" charset="-122"/>
              <a:ea typeface="楷体" panose="02010609060101010101" pitchFamily="49" charset="-122"/>
            </a:endParaRPr>
          </a:p>
        </p:txBody>
      </p:sp>
      <p:sp>
        <p:nvSpPr>
          <p:cNvPr id="14" name="圆角矩形标注 5"/>
          <p:cNvSpPr>
            <a:spLocks noChangeArrowheads="1"/>
          </p:cNvSpPr>
          <p:nvPr/>
        </p:nvSpPr>
        <p:spPr bwMode="auto">
          <a:xfrm>
            <a:off x="1428728" y="5929330"/>
            <a:ext cx="5543653" cy="567094"/>
          </a:xfrm>
          <a:prstGeom prst="wedgeRoundRectCallout">
            <a:avLst>
              <a:gd name="adj1" fmla="val 25577"/>
              <a:gd name="adj2" fmla="val -50501"/>
              <a:gd name="adj3" fmla="val 16667"/>
            </a:avLst>
          </a:prstGeom>
        </p:spPr>
        <p:style>
          <a:lnRef idx="1">
            <a:schemeClr val="accent2"/>
          </a:lnRef>
          <a:fillRef idx="2">
            <a:schemeClr val="accent2"/>
          </a:fillRef>
          <a:effectRef idx="1">
            <a:schemeClr val="accent2"/>
          </a:effectRef>
          <a:fontRef idx="minor">
            <a:schemeClr val="dk1"/>
          </a:fontRef>
        </p:style>
        <p:txBody>
          <a:bodyPr/>
          <a:lstStyle>
            <a:lvl1pPr>
              <a:defRPr sz="2800" b="1">
                <a:solidFill>
                  <a:schemeClr val="tx1"/>
                </a:solidFill>
                <a:latin typeface="Times New Roman" panose="02020603050405020304" pitchFamily="18" charset="0"/>
                <a:ea typeface="黑体" panose="02010609060101010101" pitchFamily="49" charset="-122"/>
              </a:defRPr>
            </a:lvl1pPr>
            <a:lvl2pPr>
              <a:defRPr sz="2800" b="1">
                <a:solidFill>
                  <a:schemeClr val="tx1"/>
                </a:solidFill>
                <a:latin typeface="Times New Roman" panose="02020603050405020304" pitchFamily="18" charset="0"/>
                <a:ea typeface="黑体" panose="02010609060101010101" pitchFamily="49" charset="-122"/>
              </a:defRPr>
            </a:lvl2pPr>
            <a:lvl3pPr>
              <a:defRPr sz="2800" b="1">
                <a:solidFill>
                  <a:schemeClr val="tx1"/>
                </a:solidFill>
                <a:latin typeface="Times New Roman" panose="02020603050405020304" pitchFamily="18" charset="0"/>
                <a:ea typeface="黑体" panose="02010609060101010101" pitchFamily="49" charset="-122"/>
              </a:defRPr>
            </a:lvl3pPr>
            <a:lvl4pPr>
              <a:defRPr sz="2800" b="1">
                <a:solidFill>
                  <a:schemeClr val="tx1"/>
                </a:solidFill>
                <a:latin typeface="Times New Roman" panose="02020603050405020304" pitchFamily="18" charset="0"/>
                <a:ea typeface="黑体" panose="02010609060101010101" pitchFamily="49" charset="-122"/>
              </a:defRPr>
            </a:lvl4pPr>
            <a:lvl5pPr>
              <a:defRPr sz="2800" b="1">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黑体" panose="02010609060101010101" pitchFamily="49" charset="-122"/>
              </a:defRPr>
            </a:lvl9pPr>
          </a:lstStyle>
          <a:p>
            <a:r>
              <a:rPr lang="zh-CN" altLang="en-US" sz="1800" dirty="0">
                <a:solidFill>
                  <a:srgbClr val="000000"/>
                </a:solidFill>
                <a:latin typeface="楷体_GB2312" pitchFamily="49" charset="-122"/>
                <a:ea typeface="楷体_GB2312" pitchFamily="49" charset="-122"/>
              </a:rPr>
              <a:t>提高利润率是经营者获取最大限度利润的重要途径。</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ppt_x"/>
                                          </p:val>
                                        </p:tav>
                                        <p:tav tm="100000">
                                          <p:val>
                                            <p:strVal val="#ppt_x"/>
                                          </p:val>
                                        </p:tav>
                                      </p:tavLst>
                                    </p:anim>
                                    <p:anim calcmode="lin" valueType="num">
                                      <p:cBhvr additive="base">
                                        <p:cTn id="4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ppt_x"/>
                                          </p:val>
                                        </p:tav>
                                        <p:tav tm="100000">
                                          <p:val>
                                            <p:strVal val="#ppt_x"/>
                                          </p:val>
                                        </p:tav>
                                      </p:tavLst>
                                    </p:anim>
                                    <p:anim calcmode="lin" valueType="num">
                                      <p:cBhvr additive="base">
                                        <p:cTn id="5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p:bldP spid="8" grpId="0"/>
      <p:bldP spid="9" grpId="0" animBg="1"/>
      <p:bldP spid="12" grpId="0"/>
      <p:bldP spid="13" grpId="0"/>
      <p:bldP spid="1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8"/>
          <p:cNvPicPr>
            <a:picLocks noChangeAspect="1" noChangeArrowheads="1"/>
          </p:cNvPicPr>
          <p:nvPr/>
        </p:nvPicPr>
        <p:blipFill rotWithShape="1">
          <a:blip r:embed="rId1">
            <a:extLst>
              <a:ext uri="{28A0092B-C50C-407E-A947-70E740481C1C}">
                <a14:useLocalDpi xmlns:a14="http://schemas.microsoft.com/office/drawing/2010/main" val="0"/>
              </a:ext>
            </a:extLst>
          </a:blip>
          <a:srcRect l="5193" t="3438" r="6776"/>
          <a:stretch>
            <a:fillRect/>
          </a:stretch>
        </p:blipFill>
        <p:spPr bwMode="auto">
          <a:xfrm>
            <a:off x="291229" y="1071546"/>
            <a:ext cx="3626976" cy="4311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流程图: 终止 2"/>
          <p:cNvSpPr/>
          <p:nvPr/>
        </p:nvSpPr>
        <p:spPr>
          <a:xfrm>
            <a:off x="0" y="165646"/>
            <a:ext cx="3492068" cy="543100"/>
          </a:xfrm>
          <a:prstGeom prst="flowChartTermina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利润</a:t>
            </a:r>
            <a:r>
              <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转化为平均利润</a:t>
            </a:r>
            <a:endPar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endParaRPr>
          </a:p>
        </p:txBody>
      </p:sp>
      <p:sp>
        <p:nvSpPr>
          <p:cNvPr id="4" name="Text Box 3"/>
          <p:cNvSpPr txBox="1">
            <a:spLocks noChangeArrowheads="1"/>
          </p:cNvSpPr>
          <p:nvPr/>
        </p:nvSpPr>
        <p:spPr bwMode="auto">
          <a:xfrm>
            <a:off x="4071934" y="1071546"/>
            <a:ext cx="48236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wrap="square"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kumimoji="1" lang="zh-CN" altLang="en-US" sz="2000" b="1" dirty="0">
                <a:solidFill>
                  <a:srgbClr val="000000"/>
                </a:solidFill>
                <a:latin typeface="楷体_GB2312" pitchFamily="49" charset="-122"/>
                <a:ea typeface="楷体_GB2312" pitchFamily="49" charset="-122"/>
              </a:rPr>
              <a:t>不同生产部门的资本家之间展开激烈竞争。</a:t>
            </a:r>
            <a:endParaRPr kumimoji="1" lang="zh-CN" altLang="en-US" sz="2000" b="1" dirty="0">
              <a:solidFill>
                <a:srgbClr val="000000"/>
              </a:solidFill>
              <a:latin typeface="楷体_GB2312" pitchFamily="49" charset="-122"/>
              <a:ea typeface="楷体_GB2312" pitchFamily="49" charset="-122"/>
            </a:endParaRPr>
          </a:p>
        </p:txBody>
      </p:sp>
      <p:sp>
        <p:nvSpPr>
          <p:cNvPr id="5" name="箭头: 下 4"/>
          <p:cNvSpPr/>
          <p:nvPr/>
        </p:nvSpPr>
        <p:spPr>
          <a:xfrm>
            <a:off x="6357950" y="1500174"/>
            <a:ext cx="143991" cy="47990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 name="Text Box 3"/>
          <p:cNvSpPr txBox="1">
            <a:spLocks noChangeArrowheads="1"/>
          </p:cNvSpPr>
          <p:nvPr/>
        </p:nvSpPr>
        <p:spPr bwMode="auto">
          <a:xfrm>
            <a:off x="5786446" y="2000240"/>
            <a:ext cx="15285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wrap="square"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kumimoji="1" lang="zh-CN" altLang="en-US" sz="2000" b="1" dirty="0">
                <a:solidFill>
                  <a:srgbClr val="000000"/>
                </a:solidFill>
                <a:latin typeface="楷体_GB2312" pitchFamily="49" charset="-122"/>
                <a:ea typeface="楷体_GB2312" pitchFamily="49" charset="-122"/>
              </a:rPr>
              <a:t>利润平均化</a:t>
            </a:r>
            <a:endParaRPr kumimoji="1" lang="zh-CN" altLang="en-US" sz="2000" b="1" dirty="0">
              <a:solidFill>
                <a:srgbClr val="000000"/>
              </a:solidFill>
              <a:latin typeface="楷体_GB2312" pitchFamily="49" charset="-122"/>
              <a:ea typeface="楷体_GB2312" pitchFamily="49" charset="-122"/>
            </a:endParaRPr>
          </a:p>
        </p:txBody>
      </p:sp>
      <p:sp>
        <p:nvSpPr>
          <p:cNvPr id="7" name="箭头: 下 6"/>
          <p:cNvSpPr/>
          <p:nvPr/>
        </p:nvSpPr>
        <p:spPr>
          <a:xfrm>
            <a:off x="6357950" y="2500306"/>
            <a:ext cx="143991" cy="47990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 name="Text Box 3"/>
          <p:cNvSpPr txBox="1">
            <a:spLocks noChangeArrowheads="1"/>
          </p:cNvSpPr>
          <p:nvPr/>
        </p:nvSpPr>
        <p:spPr bwMode="auto">
          <a:xfrm>
            <a:off x="5500694" y="3000372"/>
            <a:ext cx="21677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wrap="square"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kumimoji="1" lang="zh-CN" altLang="en-US" sz="2000" b="1" dirty="0">
                <a:solidFill>
                  <a:srgbClr val="000000"/>
                </a:solidFill>
                <a:latin typeface="楷体_GB2312" pitchFamily="49" charset="-122"/>
                <a:ea typeface="楷体_GB2312" pitchFamily="49" charset="-122"/>
              </a:rPr>
              <a:t>社会平均利润率</a:t>
            </a:r>
            <a:endParaRPr kumimoji="1" lang="zh-CN" altLang="en-US" sz="2000" b="1" dirty="0">
              <a:solidFill>
                <a:srgbClr val="000000"/>
              </a:solidFill>
              <a:latin typeface="楷体_GB2312" pitchFamily="49" charset="-122"/>
              <a:ea typeface="楷体_GB2312" pitchFamily="49" charset="-122"/>
            </a:endParaRPr>
          </a:p>
        </p:txBody>
      </p:sp>
      <p:sp>
        <p:nvSpPr>
          <p:cNvPr id="9" name="矩形 8"/>
          <p:cNvSpPr/>
          <p:nvPr/>
        </p:nvSpPr>
        <p:spPr>
          <a:xfrm>
            <a:off x="6072198" y="2643182"/>
            <a:ext cx="813043" cy="307777"/>
          </a:xfrm>
          <a:prstGeom prst="rect">
            <a:avLst/>
          </a:prstGeom>
        </p:spPr>
        <p:txBody>
          <a:bodyPr wrap="none">
            <a:spAutoFit/>
          </a:bodyPr>
          <a:lstStyle/>
          <a:p>
            <a:r>
              <a:rPr kumimoji="1" lang="zh-CN" altLang="en-US" sz="1400" dirty="0">
                <a:solidFill>
                  <a:srgbClr val="000000"/>
                </a:solidFill>
                <a:latin typeface="楷体_GB2312" pitchFamily="49" charset="-122"/>
                <a:ea typeface="楷体_GB2312" pitchFamily="49" charset="-122"/>
              </a:rPr>
              <a:t>形   成</a:t>
            </a:r>
            <a:endParaRPr lang="zh-CN" altLang="en-US" sz="1400" dirty="0"/>
          </a:p>
        </p:txBody>
      </p:sp>
      <p:sp>
        <p:nvSpPr>
          <p:cNvPr id="10" name="矩形 9"/>
          <p:cNvSpPr/>
          <p:nvPr/>
        </p:nvSpPr>
        <p:spPr>
          <a:xfrm>
            <a:off x="3929058" y="3571876"/>
            <a:ext cx="2212188" cy="1323439"/>
          </a:xfrm>
          <a:prstGeom prst="rect">
            <a:avLst/>
          </a:prstGeom>
        </p:spPr>
        <p:txBody>
          <a:bodyPr wrap="square">
            <a:spAutoFit/>
          </a:bodyPr>
          <a:lstStyle/>
          <a:p>
            <a:pPr eaLnBrk="1" hangingPunct="1"/>
            <a:r>
              <a:rPr lang="zh-CN" altLang="zh-CN" sz="1600" b="1" dirty="0">
                <a:solidFill>
                  <a:srgbClr val="C00000"/>
                </a:solidFill>
                <a:latin typeface="楷体_GB2312" pitchFamily="49" charset="-122"/>
                <a:ea typeface="楷体_GB2312" pitchFamily="49" charset="-122"/>
              </a:rPr>
              <a:t>平均利润率</a:t>
            </a:r>
            <a:r>
              <a:rPr lang="zh-CN" altLang="zh-CN" sz="1600" b="1" dirty="0">
                <a:solidFill>
                  <a:srgbClr val="000000"/>
                </a:solidFill>
                <a:latin typeface="楷体_GB2312" pitchFamily="49" charset="-122"/>
                <a:ea typeface="楷体_GB2312" pitchFamily="49" charset="-122"/>
              </a:rPr>
              <a:t>是社会生产各部门在一年中创造的剩余价值</a:t>
            </a:r>
            <a:r>
              <a:rPr lang="zh-CN" altLang="zh-CN" sz="1600" b="1" dirty="0" smtClean="0">
                <a:solidFill>
                  <a:srgbClr val="000000"/>
                </a:solidFill>
                <a:latin typeface="楷体_GB2312" pitchFamily="49" charset="-122"/>
                <a:ea typeface="楷体_GB2312" pitchFamily="49" charset="-122"/>
              </a:rPr>
              <a:t>总额</a:t>
            </a:r>
            <a:r>
              <a:rPr lang="zh-CN" altLang="en-US" sz="1600" b="1" dirty="0" smtClean="0">
                <a:solidFill>
                  <a:srgbClr val="000000"/>
                </a:solidFill>
                <a:latin typeface="楷体_GB2312" pitchFamily="49" charset="-122"/>
                <a:ea typeface="楷体_GB2312" pitchFamily="49" charset="-122"/>
              </a:rPr>
              <a:t>（</a:t>
            </a:r>
            <a:r>
              <a:rPr lang="en-US" altLang="zh-CN" sz="1600" b="1" dirty="0" smtClean="0">
                <a:solidFill>
                  <a:srgbClr val="000000"/>
                </a:solidFill>
                <a:latin typeface="楷体_GB2312" pitchFamily="49" charset="-122"/>
                <a:ea typeface="楷体_GB2312" pitchFamily="49" charset="-122"/>
              </a:rPr>
              <a:t>M</a:t>
            </a:r>
            <a:r>
              <a:rPr lang="zh-CN" altLang="en-US" sz="1600" b="1" dirty="0" smtClean="0">
                <a:solidFill>
                  <a:srgbClr val="000000"/>
                </a:solidFill>
                <a:latin typeface="楷体_GB2312" pitchFamily="49" charset="-122"/>
                <a:ea typeface="楷体_GB2312" pitchFamily="49" charset="-122"/>
              </a:rPr>
              <a:t>）</a:t>
            </a:r>
            <a:r>
              <a:rPr lang="zh-CN" altLang="zh-CN" sz="1600" b="1" dirty="0" smtClean="0">
                <a:solidFill>
                  <a:srgbClr val="000000"/>
                </a:solidFill>
                <a:latin typeface="楷体_GB2312" pitchFamily="49" charset="-122"/>
                <a:ea typeface="楷体_GB2312" pitchFamily="49" charset="-122"/>
              </a:rPr>
              <a:t>同</a:t>
            </a:r>
            <a:r>
              <a:rPr lang="zh-CN" altLang="zh-CN" sz="1600" b="1" dirty="0">
                <a:solidFill>
                  <a:srgbClr val="000000"/>
                </a:solidFill>
                <a:latin typeface="楷体_GB2312" pitchFamily="49" charset="-122"/>
                <a:ea typeface="楷体_GB2312" pitchFamily="49" charset="-122"/>
              </a:rPr>
              <a:t>社会总资本</a:t>
            </a:r>
            <a:r>
              <a:rPr lang="zh-CN" altLang="en-US" sz="1600" b="1" dirty="0">
                <a:solidFill>
                  <a:srgbClr val="000000"/>
                </a:solidFill>
                <a:latin typeface="楷体_GB2312" pitchFamily="49" charset="-122"/>
                <a:ea typeface="楷体_GB2312" pitchFamily="49" charset="-122"/>
              </a:rPr>
              <a:t>（</a:t>
            </a:r>
            <a:r>
              <a:rPr lang="en-US" altLang="zh-CN" sz="1600" b="1" dirty="0" smtClean="0">
                <a:solidFill>
                  <a:srgbClr val="000000"/>
                </a:solidFill>
                <a:latin typeface="楷体_GB2312" pitchFamily="49" charset="-122"/>
                <a:ea typeface="楷体_GB2312" pitchFamily="49" charset="-122"/>
              </a:rPr>
              <a:t>C+V</a:t>
            </a:r>
            <a:r>
              <a:rPr lang="zh-CN" altLang="en-US" sz="1600" b="1" dirty="0" smtClean="0">
                <a:solidFill>
                  <a:srgbClr val="000000"/>
                </a:solidFill>
                <a:latin typeface="楷体_GB2312" pitchFamily="49" charset="-122"/>
                <a:ea typeface="楷体_GB2312" pitchFamily="49" charset="-122"/>
              </a:rPr>
              <a:t>）</a:t>
            </a:r>
            <a:r>
              <a:rPr lang="zh-CN" altLang="zh-CN" sz="1600" b="1" dirty="0">
                <a:solidFill>
                  <a:srgbClr val="000000"/>
                </a:solidFill>
                <a:latin typeface="楷体_GB2312" pitchFamily="49" charset="-122"/>
                <a:ea typeface="楷体_GB2312" pitchFamily="49" charset="-122"/>
              </a:rPr>
              <a:t>的比率。</a:t>
            </a:r>
            <a:endParaRPr lang="zh-CN" altLang="zh-CN" sz="1600" b="1" dirty="0">
              <a:solidFill>
                <a:srgbClr val="000000"/>
              </a:solidFill>
              <a:latin typeface="楷体_GB2312" pitchFamily="49" charset="-122"/>
              <a:ea typeface="楷体_GB2312" pitchFamily="49" charset="-122"/>
            </a:endParaRPr>
          </a:p>
        </p:txBody>
      </p:sp>
      <p:pic>
        <p:nvPicPr>
          <p:cNvPr id="15" name="图片 14"/>
          <p:cNvPicPr>
            <a:picLocks noChangeAspect="1"/>
          </p:cNvPicPr>
          <p:nvPr/>
        </p:nvPicPr>
        <p:blipFill>
          <a:blip r:embed="rId2"/>
          <a:stretch>
            <a:fillRect/>
          </a:stretch>
        </p:blipFill>
        <p:spPr>
          <a:xfrm>
            <a:off x="6357950" y="3857628"/>
            <a:ext cx="2393417" cy="825033"/>
          </a:xfrm>
          <a:prstGeom prst="rect">
            <a:avLst/>
          </a:prstGeom>
        </p:spPr>
      </p:pic>
      <p:sp>
        <p:nvSpPr>
          <p:cNvPr id="17" name="矩形 16"/>
          <p:cNvSpPr/>
          <p:nvPr/>
        </p:nvSpPr>
        <p:spPr>
          <a:xfrm>
            <a:off x="6072198" y="4071942"/>
            <a:ext cx="301686" cy="369332"/>
          </a:xfrm>
          <a:prstGeom prst="rect">
            <a:avLst/>
          </a:prstGeom>
        </p:spPr>
        <p:txBody>
          <a:bodyPr wrap="none">
            <a:spAutoFit/>
          </a:bodyPr>
          <a:lstStyle/>
          <a:p>
            <a:r>
              <a:rPr lang="en-US" altLang="zh-CN" b="1" dirty="0">
                <a:solidFill>
                  <a:srgbClr val="000000"/>
                </a:solidFill>
                <a:latin typeface="楷体_GB2312" pitchFamily="49" charset="-122"/>
                <a:ea typeface="楷体_GB2312" pitchFamily="49" charset="-122"/>
              </a:rPr>
              <a:t>=</a:t>
            </a:r>
            <a:endParaRPr lang="zh-CN" altLang="en-US" dirty="0"/>
          </a:p>
        </p:txBody>
      </p:sp>
      <p:sp>
        <p:nvSpPr>
          <p:cNvPr id="19" name="Rectangle 9"/>
          <p:cNvSpPr>
            <a:spLocks noChangeArrowheads="1"/>
          </p:cNvSpPr>
          <p:nvPr/>
        </p:nvSpPr>
        <p:spPr bwMode="auto">
          <a:xfrm>
            <a:off x="4357686" y="4929198"/>
            <a:ext cx="4375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wrap="square"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zh-CN" altLang="en-US" sz="1600" b="1" dirty="0">
                <a:solidFill>
                  <a:srgbClr val="C00000"/>
                </a:solidFill>
                <a:latin typeface="楷体_GB2312" pitchFamily="49" charset="-122"/>
                <a:ea typeface="楷体_GB2312" pitchFamily="49" charset="-122"/>
              </a:rPr>
              <a:t>平均利润：</a:t>
            </a:r>
            <a:r>
              <a:rPr lang="zh-CN" altLang="en-US" sz="1600" b="1" dirty="0">
                <a:solidFill>
                  <a:srgbClr val="000000"/>
                </a:solidFill>
                <a:latin typeface="楷体_GB2312" pitchFamily="49" charset="-122"/>
                <a:ea typeface="楷体_GB2312" pitchFamily="49" charset="-122"/>
              </a:rPr>
              <a:t>各个生产部门的资本家按照平均利润率来计算和获得的利润。</a:t>
            </a:r>
            <a:r>
              <a:rPr lang="en-US" altLang="zh-CN" sz="1600" b="1" dirty="0">
                <a:solidFill>
                  <a:srgbClr val="000000"/>
                </a:solidFill>
                <a:latin typeface="楷体_GB2312" pitchFamily="49" charset="-122"/>
                <a:ea typeface="楷体_GB2312" pitchFamily="49" charset="-122"/>
              </a:rPr>
              <a:t>       </a:t>
            </a:r>
            <a:r>
              <a:rPr lang="en-US" altLang="zh-CN" sz="1600" b="1" dirty="0">
                <a:solidFill>
                  <a:srgbClr val="C00000"/>
                </a:solidFill>
                <a:latin typeface="楷体_GB2312" pitchFamily="49" charset="-122"/>
                <a:ea typeface="楷体_GB2312" pitchFamily="49" charset="-122"/>
              </a:rPr>
              <a:t> </a:t>
            </a:r>
            <a:endParaRPr lang="en-US" altLang="zh-CN" sz="1600" b="1" dirty="0" smtClean="0">
              <a:solidFill>
                <a:srgbClr val="C00000"/>
              </a:solidFill>
              <a:latin typeface="楷体_GB2312" pitchFamily="49" charset="-122"/>
              <a:ea typeface="楷体_GB2312" pitchFamily="49" charset="-122"/>
            </a:endParaRPr>
          </a:p>
          <a:p>
            <a:pPr eaLnBrk="1" hangingPunct="1"/>
            <a:r>
              <a:rPr lang="zh-CN" altLang="en-US" sz="1600" b="1" dirty="0" smtClean="0">
                <a:solidFill>
                  <a:srgbClr val="C00000"/>
                </a:solidFill>
                <a:latin typeface="楷体_GB2312" pitchFamily="49" charset="-122"/>
                <a:ea typeface="楷体_GB2312" pitchFamily="49" charset="-122"/>
              </a:rPr>
              <a:t>平均利润</a:t>
            </a:r>
            <a:r>
              <a:rPr lang="en-US" altLang="zh-CN" sz="1600" b="1" dirty="0">
                <a:solidFill>
                  <a:srgbClr val="C00000"/>
                </a:solidFill>
                <a:latin typeface="楷体_GB2312" pitchFamily="49" charset="-122"/>
                <a:ea typeface="楷体_GB2312" pitchFamily="49" charset="-122"/>
              </a:rPr>
              <a:t>=</a:t>
            </a:r>
            <a:r>
              <a:rPr lang="zh-CN" altLang="en-US" sz="1600" b="1" dirty="0">
                <a:solidFill>
                  <a:srgbClr val="C00000"/>
                </a:solidFill>
                <a:latin typeface="楷体_GB2312" pitchFamily="49" charset="-122"/>
                <a:ea typeface="楷体_GB2312" pitchFamily="49" charset="-122"/>
              </a:rPr>
              <a:t>预付资本</a:t>
            </a:r>
            <a:r>
              <a:rPr lang="en-US" altLang="zh-CN" sz="1600" b="1" dirty="0">
                <a:solidFill>
                  <a:srgbClr val="C00000"/>
                </a:solidFill>
                <a:latin typeface="楷体_GB2312" pitchFamily="49" charset="-122"/>
                <a:ea typeface="楷体_GB2312" pitchFamily="49" charset="-122"/>
              </a:rPr>
              <a:t>×</a:t>
            </a:r>
            <a:r>
              <a:rPr lang="zh-CN" altLang="en-US" sz="1600" b="1" dirty="0">
                <a:solidFill>
                  <a:srgbClr val="C00000"/>
                </a:solidFill>
                <a:latin typeface="楷体_GB2312" pitchFamily="49" charset="-122"/>
                <a:ea typeface="楷体_GB2312" pitchFamily="49" charset="-122"/>
              </a:rPr>
              <a:t>平均利润率</a:t>
            </a:r>
            <a:endParaRPr lang="zh-CN" altLang="en-US" sz="1600" b="1" dirty="0">
              <a:solidFill>
                <a:srgbClr val="C00000"/>
              </a:solidFill>
              <a:latin typeface="楷体_GB2312" pitchFamily="49" charset="-122"/>
              <a:ea typeface="楷体_GB2312" pitchFamily="49" charset="-122"/>
            </a:endParaRPr>
          </a:p>
        </p:txBody>
      </p:sp>
      <p:sp>
        <p:nvSpPr>
          <p:cNvPr id="20" name="矩形 19"/>
          <p:cNvSpPr/>
          <p:nvPr/>
        </p:nvSpPr>
        <p:spPr>
          <a:xfrm>
            <a:off x="6072198" y="1500174"/>
            <a:ext cx="793807" cy="307777"/>
          </a:xfrm>
          <a:prstGeom prst="rect">
            <a:avLst/>
          </a:prstGeom>
        </p:spPr>
        <p:txBody>
          <a:bodyPr wrap="none">
            <a:spAutoFit/>
          </a:bodyPr>
          <a:lstStyle/>
          <a:p>
            <a:r>
              <a:rPr kumimoji="1" lang="zh-CN" altLang="en-US" sz="1400" dirty="0">
                <a:solidFill>
                  <a:srgbClr val="000000"/>
                </a:solidFill>
                <a:ea typeface="楷体_GB2312" pitchFamily="49" charset="-122"/>
              </a:rPr>
              <a:t>导    致</a:t>
            </a:r>
            <a:endParaRPr lang="zh-CN" altLang="en-US" sz="1400" dirty="0"/>
          </a:p>
        </p:txBody>
      </p:sp>
      <p:sp>
        <p:nvSpPr>
          <p:cNvPr id="21" name="矩形 20"/>
          <p:cNvSpPr/>
          <p:nvPr/>
        </p:nvSpPr>
        <p:spPr>
          <a:xfrm>
            <a:off x="285720" y="6000768"/>
            <a:ext cx="7622600" cy="400110"/>
          </a:xfrm>
          <a:prstGeom prst="rect">
            <a:avLst/>
          </a:prstGeom>
        </p:spPr>
        <p:txBody>
          <a:bodyPr wrap="none">
            <a:spAutoFit/>
          </a:bodyPr>
          <a:lstStyle/>
          <a:p>
            <a:r>
              <a:rPr lang="zh-CN" altLang="en-US" sz="2000" b="1" dirty="0" smtClean="0">
                <a:solidFill>
                  <a:srgbClr val="C00000"/>
                </a:solidFill>
                <a:effectLst>
                  <a:outerShdw blurRad="38100" dist="19050" dir="2700000" algn="tl" rotWithShape="0">
                    <a:schemeClr val="dk1">
                      <a:lumMod val="50000"/>
                      <a:alpha val="40000"/>
                    </a:schemeClr>
                  </a:outerShdw>
                </a:effectLst>
                <a:latin typeface="微软雅黑" panose="020B0503020204020204" charset="-122"/>
                <a:ea typeface="微软雅黑" panose="020B0503020204020204" charset="-122"/>
              </a:rPr>
              <a:t>平均利润的形成是剩余价值</a:t>
            </a:r>
            <a:r>
              <a:rPr lang="zh-CN" altLang="en-US" sz="2000" b="1" dirty="0">
                <a:solidFill>
                  <a:srgbClr val="C00000"/>
                </a:solidFill>
                <a:effectLst>
                  <a:outerShdw blurRad="38100" dist="19050" dir="2700000" algn="tl" rotWithShape="0">
                    <a:schemeClr val="dk1">
                      <a:lumMod val="50000"/>
                      <a:alpha val="40000"/>
                    </a:schemeClr>
                  </a:outerShdw>
                </a:effectLst>
                <a:latin typeface="微软雅黑" panose="020B0503020204020204" charset="-122"/>
                <a:ea typeface="微软雅黑" panose="020B0503020204020204" charset="-122"/>
              </a:rPr>
              <a:t>规律和竞争</a:t>
            </a:r>
            <a:r>
              <a:rPr lang="zh-CN" altLang="en-US" sz="2000" b="1" dirty="0" smtClean="0">
                <a:solidFill>
                  <a:srgbClr val="C00000"/>
                </a:solidFill>
                <a:effectLst>
                  <a:outerShdw blurRad="38100" dist="19050" dir="2700000" algn="tl" rotWithShape="0">
                    <a:schemeClr val="dk1">
                      <a:lumMod val="50000"/>
                      <a:alpha val="40000"/>
                    </a:schemeClr>
                  </a:outerShdw>
                </a:effectLst>
                <a:latin typeface="微软雅黑" panose="020B0503020204020204" charset="-122"/>
                <a:ea typeface="微软雅黑" panose="020B0503020204020204" charset="-122"/>
              </a:rPr>
              <a:t>规律综合作用</a:t>
            </a:r>
            <a:r>
              <a:rPr lang="zh-CN" altLang="en-US" sz="2000" b="1" dirty="0">
                <a:solidFill>
                  <a:srgbClr val="C00000"/>
                </a:solidFill>
                <a:effectLst>
                  <a:outerShdw blurRad="38100" dist="19050" dir="2700000" algn="tl" rotWithShape="0">
                    <a:schemeClr val="dk1">
                      <a:lumMod val="50000"/>
                      <a:alpha val="40000"/>
                    </a:schemeClr>
                  </a:outerShdw>
                </a:effectLst>
                <a:latin typeface="微软雅黑" panose="020B0503020204020204" charset="-122"/>
                <a:ea typeface="微软雅黑" panose="020B0503020204020204" charset="-122"/>
              </a:rPr>
              <a:t>的必然结果。</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fill="hold"/>
                                        <p:tgtEl>
                                          <p:spTgt spid="7"/>
                                        </p:tgtEl>
                                        <p:attrNameLst>
                                          <p:attrName>ppt_x</p:attrName>
                                        </p:attrNameLst>
                                      </p:cBhvr>
                                      <p:tavLst>
                                        <p:tav tm="0">
                                          <p:val>
                                            <p:strVal val="#ppt_x"/>
                                          </p:val>
                                        </p:tav>
                                        <p:tav tm="100000">
                                          <p:val>
                                            <p:strVal val="#ppt_x"/>
                                          </p:val>
                                        </p:tav>
                                      </p:tavLst>
                                    </p:anim>
                                    <p:anim calcmode="lin" valueType="num">
                                      <p:cBhvr additive="base">
                                        <p:cTn id="41" dur="500" fill="hold"/>
                                        <p:tgtEl>
                                          <p:spTgt spid="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ppt_x"/>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additive="base">
                                        <p:cTn id="48" dur="500" fill="hold"/>
                                        <p:tgtEl>
                                          <p:spTgt spid="8"/>
                                        </p:tgtEl>
                                        <p:attrNameLst>
                                          <p:attrName>ppt_x</p:attrName>
                                        </p:attrNameLst>
                                      </p:cBhvr>
                                      <p:tavLst>
                                        <p:tav tm="0">
                                          <p:val>
                                            <p:strVal val="#ppt_x"/>
                                          </p:val>
                                        </p:tav>
                                        <p:tav tm="100000">
                                          <p:val>
                                            <p:strVal val="#ppt_x"/>
                                          </p:val>
                                        </p:tav>
                                      </p:tavLst>
                                    </p:anim>
                                    <p:anim calcmode="lin" valueType="num">
                                      <p:cBhvr additive="base">
                                        <p:cTn id="4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additive="base">
                                        <p:cTn id="54" dur="500" fill="hold"/>
                                        <p:tgtEl>
                                          <p:spTgt spid="10"/>
                                        </p:tgtEl>
                                        <p:attrNameLst>
                                          <p:attrName>ppt_x</p:attrName>
                                        </p:attrNameLst>
                                      </p:cBhvr>
                                      <p:tavLst>
                                        <p:tav tm="0">
                                          <p:val>
                                            <p:strVal val="#ppt_x"/>
                                          </p:val>
                                        </p:tav>
                                        <p:tav tm="100000">
                                          <p:val>
                                            <p:strVal val="#ppt_x"/>
                                          </p:val>
                                        </p:tav>
                                      </p:tavLst>
                                    </p:anim>
                                    <p:anim calcmode="lin" valueType="num">
                                      <p:cBhvr additive="base">
                                        <p:cTn id="55" dur="500" fill="hold"/>
                                        <p:tgtEl>
                                          <p:spTgt spid="10"/>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additive="base">
                                        <p:cTn id="58" dur="500" fill="hold"/>
                                        <p:tgtEl>
                                          <p:spTgt spid="15"/>
                                        </p:tgtEl>
                                        <p:attrNameLst>
                                          <p:attrName>ppt_x</p:attrName>
                                        </p:attrNameLst>
                                      </p:cBhvr>
                                      <p:tavLst>
                                        <p:tav tm="0">
                                          <p:val>
                                            <p:strVal val="#ppt_x"/>
                                          </p:val>
                                        </p:tav>
                                        <p:tav tm="100000">
                                          <p:val>
                                            <p:strVal val="#ppt_x"/>
                                          </p:val>
                                        </p:tav>
                                      </p:tavLst>
                                    </p:anim>
                                    <p:anim calcmode="lin" valueType="num">
                                      <p:cBhvr additive="base">
                                        <p:cTn id="59" dur="500" fill="hold"/>
                                        <p:tgtEl>
                                          <p:spTgt spid="15"/>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ppt_x"/>
                                          </p:val>
                                        </p:tav>
                                        <p:tav tm="100000">
                                          <p:val>
                                            <p:strVal val="#ppt_x"/>
                                          </p:val>
                                        </p:tav>
                                      </p:tavLst>
                                    </p:anim>
                                    <p:anim calcmode="lin" valueType="num">
                                      <p:cBhvr additive="base">
                                        <p:cTn id="6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ppt_x"/>
                                          </p:val>
                                        </p:tav>
                                        <p:tav tm="100000">
                                          <p:val>
                                            <p:strVal val="#ppt_x"/>
                                          </p:val>
                                        </p:tav>
                                      </p:tavLst>
                                    </p:anim>
                                    <p:anim calcmode="lin" valueType="num">
                                      <p:cBhvr additive="base">
                                        <p:cTn id="6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1000"/>
                                        <p:tgtEl>
                                          <p:spTgt spid="21"/>
                                        </p:tgtEl>
                                      </p:cBhvr>
                                    </p:animEffect>
                                    <p:anim calcmode="lin" valueType="num">
                                      <p:cBhvr>
                                        <p:cTn id="75" dur="1000" fill="hold"/>
                                        <p:tgtEl>
                                          <p:spTgt spid="21"/>
                                        </p:tgtEl>
                                        <p:attrNameLst>
                                          <p:attrName>ppt_x</p:attrName>
                                        </p:attrNameLst>
                                      </p:cBhvr>
                                      <p:tavLst>
                                        <p:tav tm="0">
                                          <p:val>
                                            <p:strVal val="#ppt_x"/>
                                          </p:val>
                                        </p:tav>
                                        <p:tav tm="100000">
                                          <p:val>
                                            <p:strVal val="#ppt_x"/>
                                          </p:val>
                                        </p:tav>
                                      </p:tavLst>
                                    </p:anim>
                                    <p:anim calcmode="lin" valueType="num">
                                      <p:cBhvr>
                                        <p:cTn id="7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p:bldP spid="10" grpId="0"/>
      <p:bldP spid="17" grpId="0"/>
      <p:bldP spid="19" grpId="0"/>
      <p:bldP spid="20" grpId="0"/>
      <p:bldP spid="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67386" y="933493"/>
            <a:ext cx="5622545" cy="4609465"/>
          </a:xfrm>
          <a:prstGeom prst="rect">
            <a:avLst/>
          </a:prstGeom>
        </p:spPr>
      </p:pic>
      <p:sp>
        <p:nvSpPr>
          <p:cNvPr id="4" name="流程图: 终止 3"/>
          <p:cNvSpPr/>
          <p:nvPr/>
        </p:nvSpPr>
        <p:spPr>
          <a:xfrm>
            <a:off x="500034" y="165646"/>
            <a:ext cx="2560061" cy="543100"/>
          </a:xfrm>
          <a:prstGeom prst="flowChartTermina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剩余价值</a:t>
            </a:r>
            <a:r>
              <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的分配</a:t>
            </a:r>
            <a:endPar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endParaRPr>
          </a:p>
        </p:txBody>
      </p:sp>
      <p:sp>
        <p:nvSpPr>
          <p:cNvPr id="5" name="Text Box 3"/>
          <p:cNvSpPr txBox="1">
            <a:spLocks noChangeArrowheads="1"/>
          </p:cNvSpPr>
          <p:nvPr/>
        </p:nvSpPr>
        <p:spPr bwMode="auto">
          <a:xfrm>
            <a:off x="5970204" y="734035"/>
            <a:ext cx="3006410" cy="209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wrap="square"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kumimoji="1" lang="zh-CN" altLang="en-US" sz="2000" b="1" dirty="0">
                <a:solidFill>
                  <a:srgbClr val="000000"/>
                </a:solidFill>
                <a:latin typeface="楷体_GB2312" pitchFamily="49" charset="-122"/>
                <a:ea typeface="楷体_GB2312" pitchFamily="49" charset="-122"/>
              </a:rPr>
              <a:t>不同部门资本家瓜分到的是平均利润。</a:t>
            </a:r>
            <a:endParaRPr kumimoji="1" lang="en-US" altLang="zh-CN" sz="2000" b="1" dirty="0">
              <a:solidFill>
                <a:srgbClr val="000000"/>
              </a:solidFill>
              <a:latin typeface="楷体_GB2312" pitchFamily="49" charset="-122"/>
              <a:ea typeface="楷体_GB2312" pitchFamily="49" charset="-122"/>
            </a:endParaRPr>
          </a:p>
          <a:p>
            <a:pPr eaLnBrk="1" hangingPunct="1">
              <a:spcBef>
                <a:spcPct val="50000"/>
              </a:spcBef>
            </a:pPr>
            <a:r>
              <a:rPr kumimoji="1" lang="zh-CN" altLang="en-US" sz="2000" b="1" dirty="0">
                <a:solidFill>
                  <a:srgbClr val="000000"/>
                </a:solidFill>
                <a:latin typeface="楷体_GB2312" pitchFamily="49" charset="-122"/>
                <a:ea typeface="楷体_GB2312" pitchFamily="49" charset="-122"/>
              </a:rPr>
              <a:t>资本家所得的利润不仅取决于他的企业的剥削程度，还取决于整个资产阶级对整个工人阶级的剥削程度。</a:t>
            </a:r>
            <a:endParaRPr kumimoji="1" lang="zh-CN" altLang="en-US" sz="2000" b="1" dirty="0">
              <a:solidFill>
                <a:srgbClr val="000000"/>
              </a:solidFill>
              <a:latin typeface="楷体_GB2312" pitchFamily="49" charset="-122"/>
              <a:ea typeface="楷体_GB2312" pitchFamily="49" charset="-122"/>
            </a:endParaRPr>
          </a:p>
        </p:txBody>
      </p:sp>
      <p:sp>
        <p:nvSpPr>
          <p:cNvPr id="8" name="Rectangle 2"/>
          <p:cNvSpPr txBox="1">
            <a:spLocks noChangeArrowheads="1"/>
          </p:cNvSpPr>
          <p:nvPr/>
        </p:nvSpPr>
        <p:spPr>
          <a:xfrm>
            <a:off x="5802820" y="3706188"/>
            <a:ext cx="3341181" cy="2522989"/>
          </a:xfrm>
          <a:prstGeom prst="rect">
            <a:avLst/>
          </a:prstGeom>
        </p:spPr>
        <p:txBody>
          <a:bodyPr/>
          <a:lstStyle>
            <a:lvl1pPr marL="162560" indent="-162560" algn="l" defTabSz="650240"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微软雅黑" panose="020B0503020204020204" charset="-122"/>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微软雅黑" panose="020B0503020204020204" charset="-122"/>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微软雅黑" panose="020B0503020204020204" charset="-122"/>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微软雅黑" panose="020B0503020204020204" charset="-122"/>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微软雅黑" panose="020B0503020204020204" charset="-122"/>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a:lstStyle>
          <a:p>
            <a:pPr indent="0" fontAlgn="auto">
              <a:lnSpc>
                <a:spcPct val="100000"/>
              </a:lnSpc>
              <a:spcAft>
                <a:spcPts val="0"/>
              </a:spcAft>
              <a:buFontTx/>
              <a:buNone/>
            </a:pPr>
            <a:r>
              <a:rPr lang="zh-CN" altLang="en-US" b="1" dirty="0">
                <a:solidFill>
                  <a:srgbClr val="000000"/>
                </a:solidFill>
                <a:latin typeface="楷体_GB2312" pitchFamily="49" charset="-122"/>
                <a:ea typeface="楷体_GB2312" pitchFamily="49" charset="-122"/>
              </a:rPr>
              <a:t>平均利润理论发展了劳动价值论。</a:t>
            </a:r>
            <a:endParaRPr lang="en-US" altLang="zh-CN" b="1" dirty="0">
              <a:solidFill>
                <a:srgbClr val="000000"/>
              </a:solidFill>
              <a:latin typeface="楷体_GB2312" pitchFamily="49" charset="-122"/>
              <a:ea typeface="楷体_GB2312" pitchFamily="49" charset="-122"/>
            </a:endParaRPr>
          </a:p>
          <a:p>
            <a:pPr indent="0" fontAlgn="auto">
              <a:lnSpc>
                <a:spcPct val="100000"/>
              </a:lnSpc>
              <a:spcAft>
                <a:spcPts val="0"/>
              </a:spcAft>
              <a:buFontTx/>
              <a:buNone/>
            </a:pPr>
            <a:r>
              <a:rPr lang="zh-CN" altLang="en-US" b="1" dirty="0">
                <a:solidFill>
                  <a:srgbClr val="000000"/>
                </a:solidFill>
                <a:latin typeface="楷体_GB2312" pitchFamily="49" charset="-122"/>
                <a:ea typeface="楷体_GB2312" pitchFamily="49" charset="-122"/>
              </a:rPr>
              <a:t>虽然资本家在瓜分剩余价值上有一定的程度的利害冲突，但在加强对工人阶级的剥削以及榨取更大量的剩余价值这一点上，有着共同的</a:t>
            </a:r>
            <a:r>
              <a:rPr lang="zh-CN" altLang="en-US" b="1" dirty="0">
                <a:solidFill>
                  <a:srgbClr val="C00000"/>
                </a:solidFill>
                <a:latin typeface="楷体_GB2312" pitchFamily="49" charset="-122"/>
                <a:ea typeface="楷体_GB2312" pitchFamily="49" charset="-122"/>
              </a:rPr>
              <a:t>阶级利益</a:t>
            </a:r>
            <a:r>
              <a:rPr lang="zh-CN" altLang="en-US" b="1" dirty="0">
                <a:solidFill>
                  <a:srgbClr val="000000"/>
                </a:solidFill>
                <a:latin typeface="楷体_GB2312" pitchFamily="49" charset="-122"/>
                <a:ea typeface="楷体_GB2312" pitchFamily="49" charset="-122"/>
              </a:rPr>
              <a:t>。</a:t>
            </a:r>
            <a:endParaRPr lang="zh-CN" altLang="en-US" b="1" dirty="0">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终止 1"/>
          <p:cNvSpPr/>
          <p:nvPr/>
        </p:nvSpPr>
        <p:spPr>
          <a:xfrm>
            <a:off x="0" y="165646"/>
            <a:ext cx="2124153" cy="543100"/>
          </a:xfrm>
          <a:prstGeom prst="flowChartTermina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生产价格</a:t>
            </a:r>
            <a:endParaRPr lang="zh-CN" altLang="en-US" sz="20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rotWithShape="1">
          <a:blip r:embed="rId1"/>
          <a:srcRect r="11420"/>
          <a:stretch>
            <a:fillRect/>
          </a:stretch>
        </p:blipFill>
        <p:spPr>
          <a:xfrm>
            <a:off x="571472" y="785794"/>
            <a:ext cx="7865488" cy="1688767"/>
          </a:xfrm>
          <a:prstGeom prst="rect">
            <a:avLst/>
          </a:prstGeom>
        </p:spPr>
      </p:pic>
      <p:sp>
        <p:nvSpPr>
          <p:cNvPr id="7" name="Text Box 12"/>
          <p:cNvSpPr txBox="1">
            <a:spLocks noChangeArrowheads="1"/>
          </p:cNvSpPr>
          <p:nvPr/>
        </p:nvSpPr>
        <p:spPr bwMode="auto">
          <a:xfrm>
            <a:off x="857224" y="2428868"/>
            <a:ext cx="72896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wrap="square" anchor="ct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kumimoji="1" lang="en-US" altLang="zh-CN" sz="2000" b="1" dirty="0">
                <a:solidFill>
                  <a:srgbClr val="000000"/>
                </a:solidFill>
                <a:latin typeface="楷体_GB2312" pitchFamily="49" charset="-122"/>
                <a:ea typeface="楷体_GB2312" pitchFamily="49" charset="-122"/>
              </a:rPr>
              <a:t>p</a:t>
            </a:r>
            <a:r>
              <a:rPr kumimoji="1" lang="zh-CN" altLang="en-US" sz="2000" b="1" dirty="0">
                <a:solidFill>
                  <a:srgbClr val="000000"/>
                </a:solidFill>
                <a:latin typeface="楷体_GB2312" pitchFamily="49" charset="-122"/>
                <a:ea typeface="楷体_GB2312" pitchFamily="49" charset="-122"/>
              </a:rPr>
              <a:t>→ </a:t>
            </a:r>
            <a:r>
              <a:rPr kumimoji="1" lang="en-US" altLang="zh-CN" sz="2000" b="1" dirty="0" smtClean="0">
                <a:solidFill>
                  <a:srgbClr val="000000"/>
                </a:solidFill>
                <a:latin typeface="楷体_GB2312" pitchFamily="49" charset="-122"/>
                <a:ea typeface="楷体_GB2312" pitchFamily="49" charset="-122"/>
              </a:rPr>
              <a:t>p</a:t>
            </a:r>
            <a:r>
              <a:rPr kumimoji="1" lang="en-US" altLang="zh-CN" sz="2000" b="1" dirty="0">
                <a:solidFill>
                  <a:srgbClr val="000000"/>
                </a:solidFill>
                <a:latin typeface="Arial" panose="020B0604020202020204" pitchFamily="34" charset="0"/>
                <a:ea typeface="楷体_GB2312" pitchFamily="49" charset="-122"/>
                <a:cs typeface="Arial" panose="020B0604020202020204" pitchFamily="34" charset="0"/>
              </a:rPr>
              <a:t>¯</a:t>
            </a:r>
            <a:r>
              <a:rPr kumimoji="1" lang="zh-CN" altLang="en-US" sz="2000" b="1" dirty="0">
                <a:solidFill>
                  <a:srgbClr val="000000"/>
                </a:solidFill>
                <a:latin typeface="Arial" panose="020B0604020202020204" pitchFamily="34" charset="0"/>
                <a:ea typeface="楷体_GB2312" pitchFamily="49" charset="-122"/>
                <a:cs typeface="Arial" panose="020B0604020202020204" pitchFamily="34" charset="0"/>
              </a:rPr>
              <a:t>，</a:t>
            </a:r>
            <a:r>
              <a:rPr kumimoji="1" lang="zh-CN" altLang="en-US" sz="2000" b="1" dirty="0">
                <a:solidFill>
                  <a:srgbClr val="000000"/>
                </a:solidFill>
                <a:latin typeface="楷体_GB2312" pitchFamily="49" charset="-122"/>
                <a:ea typeface="楷体_GB2312" pitchFamily="49" charset="-122"/>
              </a:rPr>
              <a:t>商品</a:t>
            </a:r>
            <a:r>
              <a:rPr kumimoji="1" lang="zh-CN" altLang="en-US" sz="2000" b="1" dirty="0">
                <a:solidFill>
                  <a:srgbClr val="C00000"/>
                </a:solidFill>
                <a:latin typeface="楷体_GB2312" pitchFamily="49" charset="-122"/>
                <a:ea typeface="楷体_GB2312" pitchFamily="49" charset="-122"/>
              </a:rPr>
              <a:t>价值</a:t>
            </a:r>
            <a:r>
              <a:rPr kumimoji="1" lang="en-US" altLang="zh-CN" sz="2000" b="1" dirty="0">
                <a:solidFill>
                  <a:srgbClr val="C00000"/>
                </a:solidFill>
                <a:latin typeface="楷体_GB2312" pitchFamily="49" charset="-122"/>
                <a:ea typeface="楷体_GB2312" pitchFamily="49" charset="-122"/>
              </a:rPr>
              <a:t>W=</a:t>
            </a:r>
            <a:r>
              <a:rPr kumimoji="1" lang="en-US" altLang="zh-CN" sz="2000" b="1" dirty="0" err="1">
                <a:solidFill>
                  <a:srgbClr val="C00000"/>
                </a:solidFill>
                <a:latin typeface="楷体_GB2312" pitchFamily="49" charset="-122"/>
                <a:ea typeface="楷体_GB2312" pitchFamily="49" charset="-122"/>
              </a:rPr>
              <a:t>K+p</a:t>
            </a:r>
            <a:r>
              <a:rPr kumimoji="1" lang="zh-CN" altLang="en-US" sz="2000" b="1" dirty="0">
                <a:solidFill>
                  <a:srgbClr val="000000"/>
                </a:solidFill>
                <a:latin typeface="楷体_GB2312" pitchFamily="49" charset="-122"/>
                <a:ea typeface="楷体_GB2312" pitchFamily="49" charset="-122"/>
              </a:rPr>
              <a:t> → </a:t>
            </a:r>
            <a:r>
              <a:rPr kumimoji="1" lang="zh-CN" altLang="en-US" sz="2000" b="1" u="sng" dirty="0">
                <a:latin typeface="楷体_GB2312" pitchFamily="49" charset="-122"/>
                <a:ea typeface="楷体_GB2312" pitchFamily="49" charset="-122"/>
              </a:rPr>
              <a:t>商品</a:t>
            </a:r>
            <a:r>
              <a:rPr kumimoji="1" lang="zh-CN" altLang="en-US" sz="2000" b="1" u="sng" dirty="0">
                <a:solidFill>
                  <a:srgbClr val="C00000"/>
                </a:solidFill>
                <a:latin typeface="楷体_GB2312" pitchFamily="49" charset="-122"/>
                <a:ea typeface="楷体_GB2312" pitchFamily="49" charset="-122"/>
              </a:rPr>
              <a:t>生产价格</a:t>
            </a:r>
            <a:r>
              <a:rPr kumimoji="1" lang="en-US" altLang="zh-CN" sz="2000" b="1" u="sng" dirty="0">
                <a:solidFill>
                  <a:srgbClr val="C00000"/>
                </a:solidFill>
                <a:latin typeface="楷体_GB2312" pitchFamily="49" charset="-122"/>
                <a:ea typeface="楷体_GB2312" pitchFamily="49" charset="-122"/>
              </a:rPr>
              <a:t>=K</a:t>
            </a:r>
            <a:r>
              <a:rPr kumimoji="1" lang="zh-CN" altLang="en-US" sz="2000" b="1" u="sng" dirty="0">
                <a:solidFill>
                  <a:srgbClr val="C00000"/>
                </a:solidFill>
                <a:latin typeface="楷体_GB2312" pitchFamily="49" charset="-122"/>
                <a:ea typeface="楷体_GB2312" pitchFamily="49" charset="-122"/>
              </a:rPr>
              <a:t>（</a:t>
            </a:r>
            <a:r>
              <a:rPr kumimoji="1" lang="en-US" altLang="zh-CN" sz="2000" b="1" u="sng" dirty="0" err="1">
                <a:solidFill>
                  <a:srgbClr val="C00000"/>
                </a:solidFill>
                <a:latin typeface="楷体_GB2312" pitchFamily="49" charset="-122"/>
                <a:ea typeface="楷体_GB2312" pitchFamily="49" charset="-122"/>
              </a:rPr>
              <a:t>c+v</a:t>
            </a:r>
            <a:r>
              <a:rPr kumimoji="1" lang="zh-CN" altLang="en-US" sz="2000" b="1" u="sng" dirty="0">
                <a:solidFill>
                  <a:srgbClr val="C00000"/>
                </a:solidFill>
                <a:latin typeface="楷体_GB2312" pitchFamily="49" charset="-122"/>
                <a:ea typeface="楷体_GB2312" pitchFamily="49" charset="-122"/>
              </a:rPr>
              <a:t>）</a:t>
            </a:r>
            <a:r>
              <a:rPr kumimoji="1" lang="en-US" altLang="zh-CN" sz="2000" b="1" u="sng" dirty="0">
                <a:solidFill>
                  <a:srgbClr val="C00000"/>
                </a:solidFill>
                <a:latin typeface="楷体_GB2312" pitchFamily="49" charset="-122"/>
                <a:ea typeface="楷体_GB2312" pitchFamily="49" charset="-122"/>
              </a:rPr>
              <a:t>+ p</a:t>
            </a:r>
            <a:r>
              <a:rPr kumimoji="1" lang="en-US" altLang="zh-CN" sz="2000" b="1" u="sng" dirty="0">
                <a:solidFill>
                  <a:srgbClr val="C00000"/>
                </a:solidFill>
                <a:latin typeface="Arial" panose="020B0604020202020204" pitchFamily="34" charset="0"/>
                <a:ea typeface="楷体_GB2312" pitchFamily="49" charset="-122"/>
                <a:cs typeface="Arial" panose="020B0604020202020204" pitchFamily="34" charset="0"/>
              </a:rPr>
              <a:t>¯</a:t>
            </a:r>
            <a:endParaRPr kumimoji="1" lang="en-US" altLang="zh-CN" sz="2000" b="1" u="sng" dirty="0">
              <a:solidFill>
                <a:srgbClr val="C00000"/>
              </a:solidFill>
              <a:latin typeface="楷体_GB2312" pitchFamily="49" charset="-122"/>
              <a:ea typeface="楷体_GB2312" pitchFamily="49" charset="-122"/>
            </a:endParaRPr>
          </a:p>
        </p:txBody>
      </p:sp>
      <p:sp>
        <p:nvSpPr>
          <p:cNvPr id="8" name="矩形 7"/>
          <p:cNvSpPr/>
          <p:nvPr/>
        </p:nvSpPr>
        <p:spPr>
          <a:xfrm>
            <a:off x="2428860" y="214290"/>
            <a:ext cx="3281668" cy="40011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kumimoji="1" lang="zh-CN" altLang="en-US" sz="2000" b="1" dirty="0">
                <a:latin typeface="楷体_GB2312" pitchFamily="49" charset="-122"/>
                <a:ea typeface="楷体_GB2312" pitchFamily="49" charset="-122"/>
              </a:rPr>
              <a:t>生产价格是价值的转化形式</a:t>
            </a:r>
            <a:endParaRPr lang="zh-CN" altLang="en-US" sz="2000" dirty="0"/>
          </a:p>
        </p:txBody>
      </p:sp>
      <p:sp>
        <p:nvSpPr>
          <p:cNvPr id="9" name="矩形 8"/>
          <p:cNvSpPr/>
          <p:nvPr/>
        </p:nvSpPr>
        <p:spPr>
          <a:xfrm>
            <a:off x="1357290" y="3071810"/>
            <a:ext cx="5763116" cy="646331"/>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kumimoji="1" lang="zh-CN" altLang="en-US" b="1" dirty="0">
                <a:latin typeface="楷体_GB2312" pitchFamily="49" charset="-122"/>
                <a:ea typeface="楷体_GB2312" pitchFamily="49" charset="-122"/>
              </a:rPr>
              <a:t>从个别部门看，商品的生产价格同价值不一致，</a:t>
            </a:r>
            <a:endParaRPr kumimoji="1" lang="en-US" altLang="zh-CN" b="1" dirty="0">
              <a:latin typeface="楷体_GB2312" pitchFamily="49" charset="-122"/>
              <a:ea typeface="楷体_GB2312" pitchFamily="49" charset="-122"/>
            </a:endParaRPr>
          </a:p>
          <a:p>
            <a:r>
              <a:rPr kumimoji="1" lang="zh-CN" altLang="en-US" b="1" dirty="0">
                <a:ea typeface="楷体_GB2312" pitchFamily="49" charset="-122"/>
              </a:rPr>
              <a:t>从全社会来看，商品的生产价格总额和价值总额相等。</a:t>
            </a:r>
            <a:endParaRPr lang="zh-CN" altLang="en-US" dirty="0"/>
          </a:p>
        </p:txBody>
      </p:sp>
      <p:sp>
        <p:nvSpPr>
          <p:cNvPr id="11" name="矩形 10"/>
          <p:cNvSpPr/>
          <p:nvPr/>
        </p:nvSpPr>
        <p:spPr>
          <a:xfrm>
            <a:off x="2571736" y="3857628"/>
            <a:ext cx="3438762" cy="369332"/>
          </a:xfrm>
          <a:prstGeom prst="rect">
            <a:avLst/>
          </a:prstGeom>
        </p:spPr>
        <p:txBody>
          <a:bodyPr wrap="none">
            <a:spAutoFit/>
          </a:bodyPr>
          <a:lstStyle/>
          <a:p>
            <a:r>
              <a:rPr kumimoji="1" lang="zh-CN" altLang="en-US" b="1" dirty="0">
                <a:solidFill>
                  <a:srgbClr val="000000"/>
                </a:solidFill>
                <a:latin typeface="楷体_GB2312" pitchFamily="49" charset="-122"/>
                <a:ea typeface="楷体_GB2312" pitchFamily="49" charset="-122"/>
              </a:rPr>
              <a:t>价值规律的表现形式发生了变化</a:t>
            </a:r>
            <a:endParaRPr lang="zh-CN" altLang="en-US" dirty="0"/>
          </a:p>
        </p:txBody>
      </p:sp>
      <p:sp>
        <p:nvSpPr>
          <p:cNvPr id="12" name="矩形 44033"/>
          <p:cNvSpPr>
            <a:spLocks noChangeArrowheads="1"/>
          </p:cNvSpPr>
          <p:nvPr/>
        </p:nvSpPr>
        <p:spPr bwMode="auto">
          <a:xfrm>
            <a:off x="214282" y="4214818"/>
            <a:ext cx="4391725" cy="1571636"/>
          </a:xfrm>
          <a:prstGeom prst="rect">
            <a:avLst/>
          </a:prstGeom>
        </p:spPr>
        <p:style>
          <a:lnRef idx="2">
            <a:schemeClr val="accent3"/>
          </a:lnRef>
          <a:fillRef idx="1">
            <a:schemeClr val="lt1"/>
          </a:fillRef>
          <a:effectRef idx="0">
            <a:schemeClr val="accent3"/>
          </a:effectRef>
          <a:fontRef idx="minor">
            <a:schemeClr val="dk1"/>
          </a:fontRef>
        </p:style>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eaLnBrk="1" hangingPunct="1">
              <a:lnSpc>
                <a:spcPct val="125000"/>
              </a:lnSpc>
              <a:spcBef>
                <a:spcPct val="20000"/>
              </a:spcBef>
            </a:pPr>
            <a:r>
              <a:rPr lang="zh-CN" altLang="en-US" sz="1800" b="1" dirty="0">
                <a:latin typeface="楷体" panose="02010609060101010101" pitchFamily="49" charset="-122"/>
                <a:ea typeface="楷体" panose="02010609060101010101" pitchFamily="49" charset="-122"/>
              </a:rPr>
              <a:t>商品的价值量由生产商品的社会必要劳动时间决定，商品交换以价值量为基础，按照等价交换的原则进行。</a:t>
            </a:r>
            <a:endParaRPr lang="en-US" altLang="zh-CN" sz="1800" b="1" dirty="0">
              <a:latin typeface="楷体" panose="02010609060101010101" pitchFamily="49" charset="-122"/>
              <a:ea typeface="楷体" panose="02010609060101010101" pitchFamily="49" charset="-122"/>
            </a:endParaRPr>
          </a:p>
          <a:p>
            <a:pPr eaLnBrk="1" hangingPunct="1">
              <a:lnSpc>
                <a:spcPct val="125000"/>
              </a:lnSpc>
              <a:spcBef>
                <a:spcPct val="20000"/>
              </a:spcBef>
            </a:pPr>
            <a:r>
              <a:rPr lang="zh-CN" altLang="en-US" sz="1800" b="1" dirty="0">
                <a:latin typeface="楷体" panose="02010609060101010101" pitchFamily="49" charset="-122"/>
                <a:ea typeface="楷体" panose="02010609060101010101" pitchFamily="49" charset="-122"/>
              </a:rPr>
              <a:t>表现形式：价格围绕价值上下波动。</a:t>
            </a:r>
            <a:endParaRPr lang="zh-CN" altLang="en-US" sz="1800" b="1" dirty="0">
              <a:latin typeface="楷体" panose="02010609060101010101" pitchFamily="49" charset="-122"/>
              <a:ea typeface="楷体" panose="02010609060101010101" pitchFamily="49" charset="-122"/>
            </a:endParaRPr>
          </a:p>
        </p:txBody>
      </p:sp>
      <p:sp>
        <p:nvSpPr>
          <p:cNvPr id="13" name="箭头: 下 9"/>
          <p:cNvSpPr/>
          <p:nvPr/>
        </p:nvSpPr>
        <p:spPr>
          <a:xfrm rot="16200000">
            <a:off x="4732091" y="4697669"/>
            <a:ext cx="191962" cy="36926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4" name="矩形 44033"/>
          <p:cNvSpPr>
            <a:spLocks noChangeArrowheads="1"/>
          </p:cNvSpPr>
          <p:nvPr/>
        </p:nvSpPr>
        <p:spPr bwMode="auto">
          <a:xfrm>
            <a:off x="5357818" y="4500570"/>
            <a:ext cx="3097155" cy="928694"/>
          </a:xfrm>
          <a:prstGeom prst="rect">
            <a:avLst/>
          </a:prstGeom>
        </p:spPr>
        <p:style>
          <a:lnRef idx="1">
            <a:schemeClr val="accent3"/>
          </a:lnRef>
          <a:fillRef idx="2">
            <a:schemeClr val="accent3"/>
          </a:fillRef>
          <a:effectRef idx="1">
            <a:schemeClr val="accent3"/>
          </a:effectRef>
          <a:fontRef idx="minor">
            <a:schemeClr val="dk1"/>
          </a:fontRef>
        </p:style>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eaLnBrk="1" hangingPunct="1">
              <a:lnSpc>
                <a:spcPct val="125000"/>
              </a:lnSpc>
              <a:spcBef>
                <a:spcPct val="20000"/>
              </a:spcBef>
            </a:pPr>
            <a:r>
              <a:rPr lang="zh-CN" altLang="en-US" b="1" dirty="0">
                <a:latin typeface="楷体" panose="02010609060101010101" pitchFamily="49" charset="-122"/>
                <a:ea typeface="楷体" panose="02010609060101010101" pitchFamily="49" charset="-122"/>
              </a:rPr>
              <a:t>商品交换以</a:t>
            </a:r>
            <a:r>
              <a:rPr lang="zh-CN" altLang="en-US" b="1" u="sng" dirty="0">
                <a:solidFill>
                  <a:srgbClr val="C00000"/>
                </a:solidFill>
                <a:latin typeface="楷体" panose="02010609060101010101" pitchFamily="49" charset="-122"/>
                <a:ea typeface="楷体" panose="02010609060101010101" pitchFamily="49" charset="-122"/>
              </a:rPr>
              <a:t>生产价格</a:t>
            </a:r>
            <a:r>
              <a:rPr lang="zh-CN" altLang="en-US" b="1" dirty="0">
                <a:latin typeface="楷体" panose="02010609060101010101" pitchFamily="49" charset="-122"/>
                <a:ea typeface="楷体" panose="02010609060101010101" pitchFamily="49" charset="-122"/>
              </a:rPr>
              <a:t>为基础，</a:t>
            </a:r>
            <a:endParaRPr lang="en-US" altLang="zh-CN" b="1" dirty="0">
              <a:latin typeface="楷体" panose="02010609060101010101" pitchFamily="49" charset="-122"/>
              <a:ea typeface="楷体" panose="02010609060101010101" pitchFamily="49" charset="-122"/>
            </a:endParaRPr>
          </a:p>
          <a:p>
            <a:pPr eaLnBrk="1" hangingPunct="1">
              <a:lnSpc>
                <a:spcPct val="125000"/>
              </a:lnSpc>
              <a:spcBef>
                <a:spcPct val="20000"/>
              </a:spcBef>
            </a:pPr>
            <a:r>
              <a:rPr lang="zh-CN" altLang="en-US" b="1" dirty="0">
                <a:latin typeface="楷体" panose="02010609060101010101" pitchFamily="49" charset="-122"/>
                <a:ea typeface="楷体" panose="02010609060101010101" pitchFamily="49" charset="-122"/>
              </a:rPr>
              <a:t>市场价格以</a:t>
            </a:r>
            <a:r>
              <a:rPr lang="zh-CN" altLang="en-US" b="1" u="sng" dirty="0">
                <a:solidFill>
                  <a:srgbClr val="C00000"/>
                </a:solidFill>
                <a:latin typeface="楷体" panose="02010609060101010101" pitchFamily="49" charset="-122"/>
                <a:ea typeface="楷体" panose="02010609060101010101" pitchFamily="49" charset="-122"/>
              </a:rPr>
              <a:t>生产价格</a:t>
            </a:r>
            <a:r>
              <a:rPr lang="zh-CN" altLang="en-US" b="1" dirty="0">
                <a:latin typeface="楷体" panose="02010609060101010101" pitchFamily="49" charset="-122"/>
                <a:ea typeface="楷体" panose="02010609060101010101" pitchFamily="49" charset="-122"/>
              </a:rPr>
              <a:t>为中心。</a:t>
            </a:r>
            <a:endParaRPr lang="zh-CN" altLang="en-US" b="1" dirty="0">
              <a:latin typeface="楷体" panose="02010609060101010101" pitchFamily="49" charset="-122"/>
              <a:ea typeface="楷体" panose="02010609060101010101" pitchFamily="49" charset="-122"/>
            </a:endParaRPr>
          </a:p>
        </p:txBody>
      </p:sp>
      <p:sp>
        <p:nvSpPr>
          <p:cNvPr id="15" name="左中括号 14"/>
          <p:cNvSpPr/>
          <p:nvPr/>
        </p:nvSpPr>
        <p:spPr>
          <a:xfrm rot="16200000">
            <a:off x="4352117" y="2720189"/>
            <a:ext cx="191962" cy="6038740"/>
          </a:xfrm>
          <a:prstGeom prst="leftBracket">
            <a:avLst/>
          </a:prstGeom>
          <a:ln w="28575"/>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17" name="矩形 16"/>
          <p:cNvSpPr/>
          <p:nvPr/>
        </p:nvSpPr>
        <p:spPr>
          <a:xfrm>
            <a:off x="4143372" y="5857892"/>
            <a:ext cx="902811" cy="338554"/>
          </a:xfrm>
          <a:prstGeom prst="rect">
            <a:avLst/>
          </a:prstGeom>
        </p:spPr>
        <p:txBody>
          <a:bodyPr wrap="none">
            <a:spAutoFit/>
          </a:bodyPr>
          <a:lstStyle/>
          <a:p>
            <a:r>
              <a:rPr kumimoji="1" lang="zh-CN" altLang="en-US" sz="1600" dirty="0">
                <a:solidFill>
                  <a:srgbClr val="000000"/>
                </a:solidFill>
                <a:latin typeface="楷体_GB2312" pitchFamily="49" charset="-122"/>
                <a:ea typeface="楷体_GB2312" pitchFamily="49" charset="-122"/>
              </a:rPr>
              <a:t>反   映</a:t>
            </a:r>
            <a:endParaRPr lang="zh-CN" altLang="en-US" sz="1600" dirty="0"/>
          </a:p>
        </p:txBody>
      </p:sp>
      <p:sp>
        <p:nvSpPr>
          <p:cNvPr id="18" name="箭头: 下 12"/>
          <p:cNvSpPr/>
          <p:nvPr/>
        </p:nvSpPr>
        <p:spPr>
          <a:xfrm>
            <a:off x="4500562" y="5857892"/>
            <a:ext cx="101119" cy="410433"/>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19" name="矩形 18"/>
          <p:cNvSpPr/>
          <p:nvPr/>
        </p:nvSpPr>
        <p:spPr>
          <a:xfrm>
            <a:off x="2214546" y="6215082"/>
            <a:ext cx="5065810" cy="369332"/>
          </a:xfrm>
          <a:prstGeom prst="rect">
            <a:avLst/>
          </a:prstGeom>
        </p:spPr>
        <p:txBody>
          <a:bodyPr wrap="none">
            <a:spAutoFit/>
          </a:bodyPr>
          <a:lstStyle/>
          <a:p>
            <a:r>
              <a:rPr kumimoji="1" lang="zh-CN" altLang="en-US" b="1" dirty="0">
                <a:solidFill>
                  <a:srgbClr val="000000"/>
                </a:solidFill>
                <a:latin typeface="楷体_GB2312" pitchFamily="49" charset="-122"/>
                <a:ea typeface="楷体_GB2312" pitchFamily="49" charset="-122"/>
              </a:rPr>
              <a:t>小商品生产到资本主义商品生产的历史发展过程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ppt_x"/>
                                          </p:val>
                                        </p:tav>
                                        <p:tav tm="100000">
                                          <p:val>
                                            <p:strVal val="#ppt_x"/>
                                          </p:val>
                                        </p:tav>
                                      </p:tavLst>
                                    </p:anim>
                                    <p:anim calcmode="lin" valueType="num">
                                      <p:cBhvr additive="base">
                                        <p:cTn id="45" dur="500" fill="hold"/>
                                        <p:tgtEl>
                                          <p:spTgt spid="18"/>
                                        </p:tgtEl>
                                        <p:attrNameLst>
                                          <p:attrName>ppt_y</p:attrName>
                                        </p:attrNameLst>
                                      </p:cBhvr>
                                      <p:tavLst>
                                        <p:tav tm="0">
                                          <p:val>
                                            <p:strVal val="1+#ppt_h/2"/>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ldLvl="0" animBg="1"/>
      <p:bldP spid="13" grpId="0" animBg="1"/>
      <p:bldP spid="14" grpId="0" animBg="1"/>
      <p:bldP spid="15" grpId="0" animBg="1"/>
      <p:bldP spid="17" grpId="0"/>
      <p:bldP spid="18" grpId="0" animBg="1"/>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圆角矩形 2"/>
          <p:cNvSpPr>
            <a:spLocks noChangeArrowheads="1"/>
          </p:cNvSpPr>
          <p:nvPr/>
        </p:nvSpPr>
        <p:spPr bwMode="auto">
          <a:xfrm>
            <a:off x="4357686" y="2000240"/>
            <a:ext cx="4500594" cy="792163"/>
          </a:xfrm>
          <a:prstGeom prst="roundRect">
            <a:avLst>
              <a:gd name="adj" fmla="val 8338"/>
            </a:avLst>
          </a:prstGeom>
          <a:solidFill>
            <a:srgbClr val="CCFFCC"/>
          </a:solidFill>
          <a:ln w="9525">
            <a:solidFill>
              <a:schemeClr val="tx1"/>
            </a:solidFill>
            <a:round/>
          </a:ln>
        </p:spPr>
        <p:txBody>
          <a:bodyPr anchor="ctr"/>
          <a:lstStyle/>
          <a:p>
            <a:pPr>
              <a:lnSpc>
                <a:spcPct val="125000"/>
              </a:lnSpc>
            </a:pPr>
            <a:r>
              <a:rPr lang="zh-CN" altLang="en-US" sz="2000" dirty="0">
                <a:solidFill>
                  <a:srgbClr val="3333FF"/>
                </a:solidFill>
                <a:latin typeface="Arial" panose="020B0604020202020204" pitchFamily="34" charset="0"/>
                <a:ea typeface="楷体_GB2312" pitchFamily="49" charset="-122"/>
              </a:rPr>
              <a:t>    </a:t>
            </a:r>
            <a:r>
              <a:rPr lang="zh-CN" altLang="en-US" sz="2000" dirty="0">
                <a:solidFill>
                  <a:srgbClr val="3333FF"/>
                </a:solidFill>
                <a:latin typeface="楷体" panose="02010609060101010101" pitchFamily="49" charset="-122"/>
                <a:ea typeface="楷体" panose="02010609060101010101" pitchFamily="49" charset="-122"/>
              </a:rPr>
              <a:t> </a:t>
            </a:r>
            <a:r>
              <a:rPr lang="zh-CN" altLang="en-US" sz="2000" b="1" dirty="0">
                <a:solidFill>
                  <a:srgbClr val="3333FF"/>
                </a:solidFill>
                <a:latin typeface="楷体" panose="02010609060101010101" pitchFamily="49" charset="-122"/>
                <a:ea typeface="楷体" panose="02010609060101010101" pitchFamily="49" charset="-122"/>
              </a:rPr>
              <a:t>社会劳动划分和独立化为不同部门和行业。</a:t>
            </a:r>
            <a:endParaRPr lang="zh-CN" altLang="en-US" sz="2000" b="1" dirty="0">
              <a:solidFill>
                <a:srgbClr val="3333FF"/>
              </a:solidFill>
              <a:latin typeface="楷体" panose="02010609060101010101" pitchFamily="49" charset="-122"/>
              <a:ea typeface="楷体" panose="02010609060101010101" pitchFamily="49" charset="-122"/>
            </a:endParaRPr>
          </a:p>
        </p:txBody>
      </p:sp>
      <p:sp>
        <p:nvSpPr>
          <p:cNvPr id="16388" name="矩形 24581"/>
          <p:cNvSpPr>
            <a:spLocks noChangeArrowheads="1"/>
          </p:cNvSpPr>
          <p:nvPr/>
        </p:nvSpPr>
        <p:spPr bwMode="auto">
          <a:xfrm>
            <a:off x="285720" y="2857496"/>
            <a:ext cx="8572560" cy="1143008"/>
          </a:xfrm>
          <a:prstGeom prst="rect">
            <a:avLst/>
          </a:prstGeom>
          <a:solidFill>
            <a:srgbClr val="D9F2AC"/>
          </a:solidFill>
          <a:ln w="9525">
            <a:solidFill>
              <a:srgbClr val="FF9900"/>
            </a:solidFill>
            <a:miter lim="800000"/>
          </a:ln>
        </p:spPr>
        <p:txBody>
          <a:bodyPr/>
          <a:lstStyle/>
          <a:p>
            <a:pPr>
              <a:lnSpc>
                <a:spcPct val="125000"/>
              </a:lnSpc>
              <a:spcBef>
                <a:spcPct val="5000"/>
              </a:spcBef>
            </a:pPr>
            <a:r>
              <a:rPr lang="zh-CN" altLang="en-US" sz="2000" dirty="0">
                <a:solidFill>
                  <a:srgbClr val="990000"/>
                </a:solidFill>
                <a:latin typeface="楷体" panose="02010609060101010101" pitchFamily="49" charset="-122"/>
                <a:ea typeface="楷体" panose="02010609060101010101" pitchFamily="49" charset="-122"/>
              </a:rPr>
              <a:t>  </a:t>
            </a:r>
            <a:r>
              <a:rPr lang="zh-CN" altLang="en-US" b="1" dirty="0">
                <a:solidFill>
                  <a:srgbClr val="990000"/>
                </a:solidFill>
                <a:latin typeface="楷体" panose="02010609060101010101" pitchFamily="49" charset="-122"/>
                <a:ea typeface="楷体" panose="02010609060101010101" pitchFamily="49" charset="-122"/>
              </a:rPr>
              <a:t>随着社会分工的产生和发展</a:t>
            </a:r>
            <a:r>
              <a:rPr lang="en-US" altLang="zh-CN" b="1" dirty="0">
                <a:solidFill>
                  <a:srgbClr val="990000"/>
                </a:solidFill>
                <a:latin typeface="楷体" panose="02010609060101010101" pitchFamily="49" charset="-122"/>
                <a:ea typeface="楷体" panose="02010609060101010101" pitchFamily="49" charset="-122"/>
              </a:rPr>
              <a:t>, </a:t>
            </a:r>
            <a:r>
              <a:rPr lang="zh-CN" altLang="en-US" b="1" dirty="0">
                <a:solidFill>
                  <a:srgbClr val="990000"/>
                </a:solidFill>
                <a:latin typeface="楷体" panose="02010609060101010101" pitchFamily="49" charset="-122"/>
                <a:ea typeface="楷体" panose="02010609060101010101" pitchFamily="49" charset="-122"/>
              </a:rPr>
              <a:t>形成了专门生产各种不同产品的生产者和经济单位。</a:t>
            </a:r>
            <a:endParaRPr lang="zh-CN" altLang="en-US" b="1" dirty="0">
              <a:solidFill>
                <a:srgbClr val="990000"/>
              </a:solidFill>
              <a:latin typeface="楷体" panose="02010609060101010101" pitchFamily="49" charset="-122"/>
              <a:ea typeface="楷体" panose="02010609060101010101" pitchFamily="49" charset="-122"/>
            </a:endParaRPr>
          </a:p>
          <a:p>
            <a:pPr>
              <a:lnSpc>
                <a:spcPct val="125000"/>
              </a:lnSpc>
              <a:spcBef>
                <a:spcPct val="5000"/>
              </a:spcBef>
            </a:pPr>
            <a:r>
              <a:rPr lang="zh-CN" altLang="en-US" b="1" dirty="0">
                <a:solidFill>
                  <a:srgbClr val="990000"/>
                </a:solidFill>
                <a:latin typeface="楷体" panose="02010609060101010101" pitchFamily="49" charset="-122"/>
                <a:ea typeface="楷体" panose="02010609060101010101" pitchFamily="49" charset="-122"/>
              </a:rPr>
              <a:t>  各行各业的生产者为了满足自身在生产和生活方面的多种需要，就要求互通有无，以取得对方产品作为生产资料或者消费资料，因而产生了相互交换产品的要求。</a:t>
            </a:r>
            <a:endParaRPr lang="zh-CN" altLang="en-US" b="1" dirty="0">
              <a:latin typeface="楷体" panose="02010609060101010101" pitchFamily="49" charset="-122"/>
              <a:ea typeface="楷体" panose="02010609060101010101" pitchFamily="49" charset="-122"/>
            </a:endParaRPr>
          </a:p>
        </p:txBody>
      </p:sp>
      <p:grpSp>
        <p:nvGrpSpPr>
          <p:cNvPr id="16390" name="组合 24587"/>
          <p:cNvGrpSpPr/>
          <p:nvPr/>
        </p:nvGrpSpPr>
        <p:grpSpPr bwMode="auto">
          <a:xfrm>
            <a:off x="449263" y="265113"/>
            <a:ext cx="4248150" cy="609600"/>
            <a:chOff x="0" y="0"/>
            <a:chExt cx="3696" cy="384"/>
          </a:xfrm>
        </p:grpSpPr>
        <p:sp>
          <p:nvSpPr>
            <p:cNvPr id="19462" name="圆角矩形 24588"/>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ln>
            <a:effectLst>
              <a:outerShdw dist="53882" dir="2700000" algn="ctr" rotWithShape="0">
                <a:srgbClr val="000000">
                  <a:alpha val="50000"/>
                </a:srgbClr>
              </a:outerShdw>
            </a:effectLst>
          </p:spPr>
          <p:txBody>
            <a:bodyPr/>
            <a:lstStyle/>
            <a:p>
              <a:pPr algn="ctr">
                <a:defRPr/>
              </a:pPr>
              <a:endParaRPr lang="zh-CN" altLang="en-US"/>
            </a:p>
          </p:txBody>
        </p:sp>
        <p:sp>
          <p:nvSpPr>
            <p:cNvPr id="16396" name="文本框 24589"/>
            <p:cNvSpPr txBox="1">
              <a:spLocks noChangeArrowheads="1"/>
            </p:cNvSpPr>
            <p:nvPr/>
          </p:nvSpPr>
          <p:spPr bwMode="auto">
            <a:xfrm>
              <a:off x="103" y="13"/>
              <a:ext cx="3550" cy="290"/>
            </a:xfrm>
            <a:prstGeom prst="rect">
              <a:avLst/>
            </a:prstGeom>
            <a:noFill/>
            <a:ln w="9525">
              <a:noFill/>
              <a:miter lim="800000"/>
            </a:ln>
          </p:spPr>
          <p:txBody>
            <a:bodyPr>
              <a:spAutoFit/>
            </a:bodyPr>
            <a:lstStyle/>
            <a:p>
              <a:r>
                <a:rPr lang="en-US" altLang="zh-CN" sz="2400" b="1">
                  <a:solidFill>
                    <a:schemeClr val="bg1"/>
                  </a:solidFill>
                  <a:latin typeface="楷体" panose="02010609060101010101" pitchFamily="49" charset="-122"/>
                  <a:ea typeface="楷体" panose="02010609060101010101" pitchFamily="49" charset="-122"/>
                </a:rPr>
                <a:t>3 </a:t>
              </a:r>
              <a:r>
                <a:rPr lang="zh-CN" altLang="en-US" sz="2400" b="1">
                  <a:solidFill>
                    <a:schemeClr val="bg1"/>
                  </a:solidFill>
                  <a:latin typeface="楷体" panose="02010609060101010101" pitchFamily="49" charset="-122"/>
                  <a:ea typeface="楷体" panose="02010609060101010101" pitchFamily="49" charset="-122"/>
                </a:rPr>
                <a:t>商品经济产生的历史条件</a:t>
              </a:r>
              <a:endParaRPr lang="zh-CN" altLang="en-US" sz="2400" b="1">
                <a:solidFill>
                  <a:schemeClr val="bg1"/>
                </a:solidFill>
                <a:latin typeface="楷体" panose="02010609060101010101" pitchFamily="49" charset="-122"/>
                <a:ea typeface="楷体" panose="02010609060101010101" pitchFamily="49" charset="-122"/>
              </a:endParaRPr>
            </a:p>
          </p:txBody>
        </p:sp>
      </p:grpSp>
      <p:sp>
        <p:nvSpPr>
          <p:cNvPr id="16391" name="矩形 24596" descr="白色大理石"/>
          <p:cNvSpPr>
            <a:spLocks noChangeArrowheads="1" noChangeShapeType="1" noTextEdit="1"/>
          </p:cNvSpPr>
          <p:nvPr/>
        </p:nvSpPr>
        <p:spPr bwMode="auto">
          <a:xfrm>
            <a:off x="285720" y="2143116"/>
            <a:ext cx="1566862" cy="4318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zh-CN" altLang="en-US" sz="3600" kern="10" dirty="0">
                <a:ln w="9525">
                  <a:round/>
                </a:ln>
                <a:solidFill>
                  <a:srgbClr val="000000"/>
                </a:solidFill>
                <a:latin typeface="宋体" panose="02010600030101010101" pitchFamily="2" charset="-122"/>
                <a:ea typeface="宋体" panose="02010600030101010101" pitchFamily="2" charset="-122"/>
              </a:rPr>
              <a:t>条件之一：</a:t>
            </a:r>
            <a:endParaRPr lang="zh-CN" altLang="en-US" sz="3600" kern="10" dirty="0">
              <a:ln w="9525">
                <a:round/>
              </a:ln>
              <a:solidFill>
                <a:srgbClr val="000000"/>
              </a:solidFill>
              <a:latin typeface="宋体" panose="02010600030101010101" pitchFamily="2" charset="-122"/>
              <a:ea typeface="宋体" panose="02010600030101010101" pitchFamily="2" charset="-122"/>
            </a:endParaRPr>
          </a:p>
        </p:txBody>
      </p:sp>
      <p:sp>
        <p:nvSpPr>
          <p:cNvPr id="19466" name="矩形 24598"/>
          <p:cNvSpPr>
            <a:spLocks noChangeArrowheads="1"/>
          </p:cNvSpPr>
          <p:nvPr/>
        </p:nvSpPr>
        <p:spPr bwMode="auto">
          <a:xfrm>
            <a:off x="239713" y="1143000"/>
            <a:ext cx="8605837" cy="720725"/>
          </a:xfrm>
          <a:prstGeom prst="rect">
            <a:avLst/>
          </a:prstGeom>
          <a:solidFill>
            <a:srgbClr val="B7E7D2"/>
          </a:solidFill>
          <a:ln w="9525">
            <a:noFill/>
            <a:miter lim="800000"/>
          </a:ln>
          <a:effectLst>
            <a:outerShdw dist="53882" dir="2700000" algn="ctr" rotWithShape="0">
              <a:schemeClr val="bg2"/>
            </a:outerShdw>
          </a:effectLst>
        </p:spPr>
        <p:txBody>
          <a:bodyPr/>
          <a:lstStyle/>
          <a:p>
            <a:pPr>
              <a:lnSpc>
                <a:spcPct val="125000"/>
              </a:lnSpc>
              <a:spcBef>
                <a:spcPct val="20000"/>
              </a:spcBef>
              <a:defRPr/>
            </a:pPr>
            <a:r>
              <a:rPr lang="zh-CN" altLang="en-US" sz="1600">
                <a:solidFill>
                  <a:srgbClr val="3333FF"/>
                </a:solidFill>
                <a:latin typeface="幼圆" pitchFamily="49" charset="-122"/>
                <a:ea typeface="幼圆" pitchFamily="49" charset="-122"/>
              </a:rPr>
              <a:t>   </a:t>
            </a:r>
            <a:r>
              <a:rPr lang="zh-CN" altLang="en-US" sz="1600" b="1">
                <a:solidFill>
                  <a:srgbClr val="3333FF"/>
                </a:solidFill>
                <a:latin typeface="幼圆" pitchFamily="49" charset="-122"/>
                <a:ea typeface="幼圆" pitchFamily="49" charset="-122"/>
              </a:rPr>
              <a:t>商品经济得以产生的社会历史条件有两个：</a:t>
            </a:r>
            <a:r>
              <a:rPr lang="zh-CN" altLang="en-US" sz="1600" b="1">
                <a:solidFill>
                  <a:srgbClr val="FF0000"/>
                </a:solidFill>
                <a:latin typeface="幼圆" pitchFamily="49" charset="-122"/>
                <a:ea typeface="幼圆" pitchFamily="49" charset="-122"/>
              </a:rPr>
              <a:t>一是存在社会分工，二是生产资料和劳动产品属于不同的所有者</a:t>
            </a:r>
            <a:r>
              <a:rPr lang="zh-CN" altLang="en-US" sz="1600" b="1">
                <a:solidFill>
                  <a:srgbClr val="3333FF"/>
                </a:solidFill>
                <a:latin typeface="幼圆" pitchFamily="49" charset="-122"/>
                <a:ea typeface="幼圆" pitchFamily="49" charset="-122"/>
              </a:rPr>
              <a:t>。</a:t>
            </a:r>
            <a:endParaRPr lang="zh-CN" altLang="en-US" sz="1600" b="1">
              <a:solidFill>
                <a:srgbClr val="3333FF"/>
              </a:solidFill>
              <a:latin typeface="幼圆" pitchFamily="49" charset="-122"/>
              <a:ea typeface="幼圆" pitchFamily="49" charset="-122"/>
            </a:endParaRPr>
          </a:p>
        </p:txBody>
      </p:sp>
      <p:sp>
        <p:nvSpPr>
          <p:cNvPr id="16394" name="圆角矩形 4"/>
          <p:cNvSpPr>
            <a:spLocks noChangeArrowheads="1"/>
          </p:cNvSpPr>
          <p:nvPr/>
        </p:nvSpPr>
        <p:spPr bwMode="auto">
          <a:xfrm>
            <a:off x="2214546" y="2071678"/>
            <a:ext cx="2035175" cy="503238"/>
          </a:xfrm>
          <a:prstGeom prst="roundRect">
            <a:avLst>
              <a:gd name="adj" fmla="val 8338"/>
            </a:avLst>
          </a:prstGeom>
          <a:solidFill>
            <a:srgbClr val="FFEBF9"/>
          </a:solidFill>
          <a:ln w="9525">
            <a:solidFill>
              <a:schemeClr val="tx1"/>
            </a:solidFill>
            <a:round/>
          </a:ln>
        </p:spPr>
        <p:txBody>
          <a:bodyPr anchor="ctr"/>
          <a:lstStyle/>
          <a:p>
            <a:pPr>
              <a:lnSpc>
                <a:spcPct val="125000"/>
              </a:lnSpc>
            </a:pPr>
            <a:r>
              <a:rPr lang="zh-CN" altLang="en-US" sz="2000">
                <a:solidFill>
                  <a:srgbClr val="3333FF"/>
                </a:solidFill>
                <a:latin typeface="Arial" panose="020B0604020202020204" pitchFamily="34" charset="0"/>
                <a:ea typeface="幼圆" pitchFamily="49" charset="-122"/>
              </a:rPr>
              <a:t> </a:t>
            </a:r>
            <a:r>
              <a:rPr lang="zh-CN" altLang="en-US" sz="2000" b="1">
                <a:solidFill>
                  <a:srgbClr val="3333FF"/>
                </a:solidFill>
                <a:latin typeface="Arial" panose="020B0604020202020204" pitchFamily="34" charset="0"/>
                <a:ea typeface="幼圆" pitchFamily="49" charset="-122"/>
              </a:rPr>
              <a:t>社会分工出现</a:t>
            </a:r>
            <a:endParaRPr lang="zh-CN" altLang="en-US" sz="2000" b="1">
              <a:solidFill>
                <a:srgbClr val="3333FF"/>
              </a:solidFill>
              <a:latin typeface="Arial" panose="020B0604020202020204" pitchFamily="34" charset="0"/>
              <a:ea typeface="幼圆" pitchFamily="49" charset="-122"/>
            </a:endParaRPr>
          </a:p>
        </p:txBody>
      </p:sp>
      <p:sp>
        <p:nvSpPr>
          <p:cNvPr id="13" name="矩形 158735" descr="白色大理石"/>
          <p:cNvSpPr>
            <a:spLocks noChangeArrowheads="1" noChangeShapeType="1" noTextEdit="1"/>
          </p:cNvSpPr>
          <p:nvPr/>
        </p:nvSpPr>
        <p:spPr bwMode="auto">
          <a:xfrm>
            <a:off x="285720" y="4286256"/>
            <a:ext cx="1643074" cy="4619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zh-CN" altLang="en-US" sz="3600" kern="10" dirty="0">
                <a:ln w="9525">
                  <a:round/>
                </a:ln>
                <a:solidFill>
                  <a:srgbClr val="000000"/>
                </a:solidFill>
                <a:latin typeface="宋体" panose="02010600030101010101" pitchFamily="2" charset="-122"/>
                <a:ea typeface="宋体" panose="02010600030101010101" pitchFamily="2" charset="-122"/>
              </a:rPr>
              <a:t>条件之二：</a:t>
            </a:r>
            <a:endParaRPr lang="zh-CN" altLang="en-US" sz="3600" kern="10" dirty="0">
              <a:ln w="9525">
                <a:round/>
              </a:ln>
              <a:solidFill>
                <a:srgbClr val="000000"/>
              </a:solidFill>
              <a:latin typeface="宋体" panose="02010600030101010101" pitchFamily="2" charset="-122"/>
              <a:ea typeface="宋体" panose="02010600030101010101" pitchFamily="2" charset="-122"/>
            </a:endParaRPr>
          </a:p>
        </p:txBody>
      </p:sp>
      <p:sp>
        <p:nvSpPr>
          <p:cNvPr id="14" name="圆角矩形 4"/>
          <p:cNvSpPr>
            <a:spLocks noChangeArrowheads="1"/>
          </p:cNvSpPr>
          <p:nvPr/>
        </p:nvSpPr>
        <p:spPr bwMode="auto">
          <a:xfrm>
            <a:off x="2214546" y="4214818"/>
            <a:ext cx="4608513" cy="574675"/>
          </a:xfrm>
          <a:prstGeom prst="roundRect">
            <a:avLst>
              <a:gd name="adj" fmla="val 8338"/>
            </a:avLst>
          </a:prstGeom>
          <a:solidFill>
            <a:srgbClr val="FFEBF9"/>
          </a:solidFill>
          <a:ln w="9525">
            <a:solidFill>
              <a:schemeClr val="tx1"/>
            </a:solidFill>
            <a:round/>
          </a:ln>
        </p:spPr>
        <p:txBody>
          <a:bodyPr anchor="ctr"/>
          <a:lstStyle/>
          <a:p>
            <a:pPr>
              <a:lnSpc>
                <a:spcPct val="125000"/>
              </a:lnSpc>
            </a:pPr>
            <a:r>
              <a:rPr lang="zh-CN" altLang="en-US" sz="2000" dirty="0">
                <a:solidFill>
                  <a:srgbClr val="3333FF"/>
                </a:solidFill>
                <a:latin typeface="Arial" panose="020B0604020202020204" pitchFamily="34" charset="0"/>
                <a:ea typeface="幼圆" pitchFamily="49" charset="-122"/>
              </a:rPr>
              <a:t>  </a:t>
            </a:r>
            <a:r>
              <a:rPr lang="zh-CN" altLang="en-US" sz="2000" b="1" dirty="0">
                <a:solidFill>
                  <a:srgbClr val="3333FF"/>
                </a:solidFill>
                <a:latin typeface="Arial" panose="020B0604020202020204" pitchFamily="34" charset="0"/>
                <a:ea typeface="幼圆" pitchFamily="49" charset="-122"/>
              </a:rPr>
              <a:t>生产资料和劳动产品属于不同所有者</a:t>
            </a:r>
            <a:endParaRPr lang="zh-CN" altLang="en-US" sz="2000" dirty="0">
              <a:solidFill>
                <a:srgbClr val="3333FF"/>
              </a:solidFill>
              <a:latin typeface="Arial" panose="020B0604020202020204" pitchFamily="34" charset="0"/>
              <a:ea typeface="幼圆" pitchFamily="49" charset="-122"/>
            </a:endParaRPr>
          </a:p>
        </p:txBody>
      </p:sp>
      <p:sp>
        <p:nvSpPr>
          <p:cNvPr id="15" name="矩形 158726"/>
          <p:cNvSpPr>
            <a:spLocks noChangeArrowheads="1"/>
          </p:cNvSpPr>
          <p:nvPr/>
        </p:nvSpPr>
        <p:spPr bwMode="auto">
          <a:xfrm>
            <a:off x="285720" y="5000636"/>
            <a:ext cx="8572560" cy="1357322"/>
          </a:xfrm>
          <a:prstGeom prst="rect">
            <a:avLst/>
          </a:prstGeom>
          <a:solidFill>
            <a:srgbClr val="D9F2AC"/>
          </a:solidFill>
          <a:ln w="9525">
            <a:solidFill>
              <a:srgbClr val="FF9900"/>
            </a:solidFill>
            <a:miter lim="800000"/>
          </a:ln>
        </p:spPr>
        <p:txBody>
          <a:bodyPr/>
          <a:lstStyle/>
          <a:p>
            <a:pPr>
              <a:lnSpc>
                <a:spcPct val="125000"/>
              </a:lnSpc>
              <a:spcBef>
                <a:spcPct val="20000"/>
              </a:spcBef>
            </a:pPr>
            <a:r>
              <a:rPr lang="zh-CN" altLang="en-US" sz="2000" dirty="0">
                <a:solidFill>
                  <a:srgbClr val="990000"/>
                </a:solidFill>
                <a:latin typeface="楷体_GB2312" pitchFamily="49" charset="-122"/>
                <a:ea typeface="楷体_GB2312" pitchFamily="49" charset="-122"/>
              </a:rPr>
              <a:t>  </a:t>
            </a:r>
            <a:r>
              <a:rPr lang="zh-CN" altLang="en-US" sz="2000" b="1" dirty="0">
                <a:solidFill>
                  <a:srgbClr val="990000"/>
                </a:solidFill>
                <a:latin typeface="楷体" panose="02010609060101010101" pitchFamily="49" charset="-122"/>
                <a:ea typeface="楷体" panose="02010609060101010101" pitchFamily="49" charset="-122"/>
              </a:rPr>
              <a:t>在私有制下，生产资料和劳动产品归私人占有，一个人要想得到别人的产品以满足自己的</a:t>
            </a:r>
            <a:r>
              <a:rPr lang="zh-CN" altLang="en-US" sz="2000" b="1" dirty="0" smtClean="0">
                <a:solidFill>
                  <a:srgbClr val="990000"/>
                </a:solidFill>
                <a:latin typeface="楷体" panose="02010609060101010101" pitchFamily="49" charset="-122"/>
                <a:ea typeface="楷体" panose="02010609060101010101" pitchFamily="49" charset="-122"/>
              </a:rPr>
              <a:t>需要就</a:t>
            </a:r>
            <a:r>
              <a:rPr lang="zh-CN" altLang="en-US" sz="2000" b="1" dirty="0">
                <a:solidFill>
                  <a:srgbClr val="990000"/>
                </a:solidFill>
                <a:latin typeface="楷体" panose="02010609060101010101" pitchFamily="49" charset="-122"/>
                <a:ea typeface="楷体" panose="02010609060101010101" pitchFamily="49" charset="-122"/>
              </a:rPr>
              <a:t>只能进行交换</a:t>
            </a:r>
            <a:r>
              <a:rPr lang="zh-CN" altLang="en-US" sz="2000" b="1" dirty="0" smtClean="0">
                <a:solidFill>
                  <a:srgbClr val="990000"/>
                </a:solidFill>
                <a:latin typeface="楷体" panose="02010609060101010101" pitchFamily="49" charset="-122"/>
                <a:ea typeface="楷体" panose="02010609060101010101" pitchFamily="49" charset="-122"/>
              </a:rPr>
              <a:t>。私有者为了维护自身利益，要求等价交换。</a:t>
            </a:r>
            <a:endParaRPr lang="zh-CN" altLang="en-US" sz="3200" b="1" dirty="0">
              <a:latin typeface="楷体" panose="02010609060101010101" pitchFamily="49" charset="-122"/>
              <a:ea typeface="楷体" panose="02010609060101010101"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323528" y="399943"/>
            <a:ext cx="5437838" cy="642942"/>
          </a:xfrm>
        </p:spPr>
        <p:txBody>
          <a:bodyPr>
            <a:normAutofit/>
          </a:bodyPr>
          <a:lstStyle/>
          <a:p>
            <a:pPr algn="l" eaLnBrk="1" hangingPunct="1"/>
            <a:r>
              <a:rPr lang="zh-CN" altLang="en-US" sz="2800" b="1" dirty="0">
                <a:solidFill>
                  <a:srgbClr val="0000FF"/>
                </a:solidFill>
                <a:effectLst/>
                <a:ea typeface="楷体_GB2312" pitchFamily="49" charset="-122"/>
              </a:rPr>
              <a:t>（六）剩余价值理论的意义</a:t>
            </a:r>
            <a:endParaRPr lang="zh-CN" altLang="en-US" sz="2800" b="1" dirty="0">
              <a:solidFill>
                <a:srgbClr val="0000FF"/>
              </a:solidFill>
              <a:effectLst/>
              <a:ea typeface="楷体_GB2312" pitchFamily="49" charset="-122"/>
            </a:endParaRPr>
          </a:p>
        </p:txBody>
      </p:sp>
      <p:sp>
        <p:nvSpPr>
          <p:cNvPr id="57348" name="Text Box 4"/>
          <p:cNvSpPr txBox="1">
            <a:spLocks noChangeArrowheads="1"/>
          </p:cNvSpPr>
          <p:nvPr/>
        </p:nvSpPr>
        <p:spPr bwMode="auto">
          <a:xfrm>
            <a:off x="467544" y="1042885"/>
            <a:ext cx="7924800" cy="1200329"/>
          </a:xfrm>
          <a:prstGeom prst="rect">
            <a:avLst/>
          </a:prstGeom>
          <a:noFill/>
          <a:ln w="9525">
            <a:noFill/>
            <a:miter lim="800000"/>
          </a:ln>
        </p:spPr>
        <p:txBody>
          <a:bodyPr>
            <a:spAutoFit/>
          </a:bodyPr>
          <a:lstStyle/>
          <a:p>
            <a:pPr>
              <a:spcBef>
                <a:spcPct val="50000"/>
              </a:spcBef>
            </a:pPr>
            <a:r>
              <a:rPr lang="zh-CN" altLang="zh-CN" sz="2400" b="1" dirty="0">
                <a:solidFill>
                  <a:srgbClr val="6600FF"/>
                </a:solidFill>
                <a:latin typeface="楷体" panose="02010609060101010101" pitchFamily="49" charset="-122"/>
                <a:ea typeface="楷体" panose="02010609060101010101" pitchFamily="49" charset="-122"/>
              </a:rPr>
              <a:t>1.</a:t>
            </a:r>
            <a:r>
              <a:rPr lang="zh-CN" altLang="en-US" sz="2400" b="1" dirty="0">
                <a:solidFill>
                  <a:srgbClr val="6600FF"/>
                </a:solidFill>
                <a:latin typeface="楷体" panose="02010609060101010101" pitchFamily="49" charset="-122"/>
                <a:ea typeface="楷体" panose="02010609060101010101" pitchFamily="49" charset="-122"/>
              </a:rPr>
              <a:t>剩余价值理论深刻揭露了资本主义生产关系的剥削本质，阐明了资产阶级和无产阶级之间阶级斗争的经济根源，指出无产阶级革命的历史必然性。</a:t>
            </a:r>
            <a:endParaRPr lang="zh-CN" altLang="zh-CN" sz="2400" b="1" dirty="0">
              <a:solidFill>
                <a:srgbClr val="6600FF"/>
              </a:solidFill>
              <a:latin typeface="楷体" panose="02010609060101010101" pitchFamily="49" charset="-122"/>
              <a:ea typeface="楷体" panose="02010609060101010101" pitchFamily="49" charset="-122"/>
            </a:endParaRPr>
          </a:p>
        </p:txBody>
      </p:sp>
      <p:sp>
        <p:nvSpPr>
          <p:cNvPr id="57349" name="Text Box 5"/>
          <p:cNvSpPr txBox="1">
            <a:spLocks noChangeArrowheads="1"/>
          </p:cNvSpPr>
          <p:nvPr/>
        </p:nvSpPr>
        <p:spPr bwMode="auto">
          <a:xfrm>
            <a:off x="467544" y="2357430"/>
            <a:ext cx="7924800" cy="1200329"/>
          </a:xfrm>
          <a:prstGeom prst="rect">
            <a:avLst/>
          </a:prstGeom>
          <a:noFill/>
          <a:ln w="9525">
            <a:noFill/>
            <a:miter lim="800000"/>
          </a:ln>
        </p:spPr>
        <p:txBody>
          <a:bodyPr wrap="square">
            <a:spAutoFit/>
          </a:bodyPr>
          <a:lstStyle/>
          <a:p>
            <a:r>
              <a:rPr lang="en-US" altLang="zh-CN" sz="2400" b="1" dirty="0">
                <a:solidFill>
                  <a:srgbClr val="6600FF"/>
                </a:solidFill>
                <a:latin typeface="楷体" panose="02010609060101010101" pitchFamily="49" charset="-122"/>
                <a:ea typeface="楷体" panose="02010609060101010101" pitchFamily="49" charset="-122"/>
              </a:rPr>
              <a:t>2.</a:t>
            </a:r>
            <a:r>
              <a:rPr lang="zh-CN" altLang="en-US" sz="2400" b="1" dirty="0">
                <a:solidFill>
                  <a:srgbClr val="6600FF"/>
                </a:solidFill>
                <a:latin typeface="楷体" panose="02010609060101010101" pitchFamily="49" charset="-122"/>
                <a:ea typeface="楷体" panose="02010609060101010101" pitchFamily="49" charset="-122"/>
              </a:rPr>
              <a:t>剩余价值理论是马克思主义政治经济学的核心内容和基石，是无产阶级反对资产阶级、揭示资本主义制度剥削本质的锐利武器。</a:t>
            </a:r>
            <a:endParaRPr lang="zh-CN" altLang="en-US" sz="2400" b="1" dirty="0">
              <a:solidFill>
                <a:srgbClr val="6600FF"/>
              </a:solidFill>
              <a:latin typeface="楷体" panose="02010609060101010101" pitchFamily="49" charset="-122"/>
              <a:ea typeface="楷体" panose="02010609060101010101" pitchFamily="49" charset="-122"/>
            </a:endParaRPr>
          </a:p>
        </p:txBody>
      </p:sp>
      <p:sp>
        <p:nvSpPr>
          <p:cNvPr id="57350" name="Text Box 6"/>
          <p:cNvSpPr txBox="1">
            <a:spLocks noChangeArrowheads="1"/>
          </p:cNvSpPr>
          <p:nvPr/>
        </p:nvSpPr>
        <p:spPr bwMode="auto">
          <a:xfrm>
            <a:off x="467544" y="4495800"/>
            <a:ext cx="7924800" cy="1569660"/>
          </a:xfrm>
          <a:prstGeom prst="rect">
            <a:avLst/>
          </a:prstGeom>
          <a:noFill/>
          <a:ln w="9525">
            <a:noFill/>
            <a:miter lim="800000"/>
          </a:ln>
        </p:spPr>
        <p:txBody>
          <a:bodyPr wrap="square">
            <a:spAutoFit/>
          </a:bodyPr>
          <a:lstStyle/>
          <a:p>
            <a:r>
              <a:rPr lang="en-US" altLang="zh-CN" sz="2400" b="1" dirty="0">
                <a:solidFill>
                  <a:srgbClr val="6600FF"/>
                </a:solidFill>
                <a:latin typeface="楷体" panose="02010609060101010101" pitchFamily="49" charset="-122"/>
                <a:ea typeface="楷体" panose="02010609060101010101" pitchFamily="49" charset="-122"/>
              </a:rPr>
              <a:t>3.</a:t>
            </a:r>
            <a:r>
              <a:rPr lang="zh-CN" altLang="en-US" sz="2400" b="1" dirty="0">
                <a:solidFill>
                  <a:srgbClr val="6600FF"/>
                </a:solidFill>
                <a:latin typeface="楷体" panose="02010609060101010101" pitchFamily="49" charset="-122"/>
                <a:ea typeface="楷体" panose="02010609060101010101" pitchFamily="49" charset="-122"/>
              </a:rPr>
              <a:t>马克思在分析剩余价值生产、积累、流通以及分配过程，揭示资本主义经济特殊规律的同时，也揭示了商品经济和社会化生产的一般规律，这些一般规律在社会主义市场经济中也发挥作用</a:t>
            </a:r>
            <a:endParaRPr lang="zh-CN" altLang="en-US" sz="2400" b="1" dirty="0">
              <a:solidFill>
                <a:srgbClr val="6600FF"/>
              </a:solidFill>
              <a:latin typeface="楷体" panose="02010609060101010101" pitchFamily="49" charset="-122"/>
              <a:ea typeface="楷体" panose="02010609060101010101" pitchFamily="49" charset="-122"/>
            </a:endParaRPr>
          </a:p>
        </p:txBody>
      </p:sp>
      <p:sp>
        <p:nvSpPr>
          <p:cNvPr id="57351" name="Text Box 7"/>
          <p:cNvSpPr txBox="1">
            <a:spLocks noChangeArrowheads="1"/>
          </p:cNvSpPr>
          <p:nvPr/>
        </p:nvSpPr>
        <p:spPr bwMode="auto">
          <a:xfrm>
            <a:off x="431540" y="3794873"/>
            <a:ext cx="8280920" cy="461665"/>
          </a:xfrm>
          <a:prstGeom prst="rect">
            <a:avLst/>
          </a:prstGeom>
          <a:noFill/>
          <a:ln w="9525">
            <a:noFill/>
            <a:miter lim="800000"/>
          </a:ln>
        </p:spPr>
        <p:txBody>
          <a:bodyPr wrap="square">
            <a:spAutoFit/>
          </a:bodyPr>
          <a:lstStyle/>
          <a:p>
            <a:pPr>
              <a:spcBef>
                <a:spcPct val="20000"/>
              </a:spcBef>
            </a:pPr>
            <a:r>
              <a:rPr lang="zh-CN" altLang="en-US" sz="2400" b="1" u="sng" dirty="0">
                <a:solidFill>
                  <a:srgbClr val="C00000"/>
                </a:solidFill>
                <a:latin typeface="楷体_GB2312" pitchFamily="49" charset="-122"/>
                <a:ea typeface="楷体_GB2312" pitchFamily="49" charset="-122"/>
              </a:rPr>
              <a:t>唯物史观和剩余价值理论的发现，社会主义由空想变成科学。</a:t>
            </a:r>
            <a:endParaRPr lang="zh-CN" altLang="en-US" sz="2400" b="1" dirty="0">
              <a:solidFill>
                <a:srgbClr val="C00000"/>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348"/>
                                        </p:tgtEl>
                                        <p:attrNameLst>
                                          <p:attrName>style.visibility</p:attrName>
                                        </p:attrNameLst>
                                      </p:cBhvr>
                                      <p:to>
                                        <p:strVal val="visible"/>
                                      </p:to>
                                    </p:set>
                                    <p:anim calcmode="lin" valueType="num">
                                      <p:cBhvr additive="base">
                                        <p:cTn id="7" dur="1000" fill="hold"/>
                                        <p:tgtEl>
                                          <p:spTgt spid="57348"/>
                                        </p:tgtEl>
                                        <p:attrNameLst>
                                          <p:attrName>ppt_x</p:attrName>
                                        </p:attrNameLst>
                                      </p:cBhvr>
                                      <p:tavLst>
                                        <p:tav tm="0">
                                          <p:val>
                                            <p:strVal val="0-#ppt_w/2"/>
                                          </p:val>
                                        </p:tav>
                                        <p:tav tm="100000">
                                          <p:val>
                                            <p:strVal val="#ppt_x"/>
                                          </p:val>
                                        </p:tav>
                                      </p:tavLst>
                                    </p:anim>
                                    <p:anim calcmode="lin" valueType="num">
                                      <p:cBhvr additive="base">
                                        <p:cTn id="8" dur="1000" fill="hold"/>
                                        <p:tgtEl>
                                          <p:spTgt spid="57348"/>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8" presetClass="entr" presetSubtype="6" fill="hold" grpId="0" nodeType="afterEffect">
                                  <p:stCondLst>
                                    <p:cond delay="0"/>
                                  </p:stCondLst>
                                  <p:childTnLst>
                                    <p:set>
                                      <p:cBhvr>
                                        <p:cTn id="11" dur="1" fill="hold">
                                          <p:stCondLst>
                                            <p:cond delay="0"/>
                                          </p:stCondLst>
                                        </p:cTn>
                                        <p:tgtEl>
                                          <p:spTgt spid="57349"/>
                                        </p:tgtEl>
                                        <p:attrNameLst>
                                          <p:attrName>style.visibility</p:attrName>
                                        </p:attrNameLst>
                                      </p:cBhvr>
                                      <p:to>
                                        <p:strVal val="visible"/>
                                      </p:to>
                                    </p:set>
                                    <p:animEffect transition="in" filter="strips(downRight)">
                                      <p:cBhvr>
                                        <p:cTn id="12" dur="1000"/>
                                        <p:tgtEl>
                                          <p:spTgt spid="5734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7351"/>
                                        </p:tgtEl>
                                        <p:attrNameLst>
                                          <p:attrName>style.visibility</p:attrName>
                                        </p:attrNameLst>
                                      </p:cBhvr>
                                      <p:to>
                                        <p:strVal val="visible"/>
                                      </p:to>
                                    </p:set>
                                    <p:anim calcmode="lin" valueType="num">
                                      <p:cBhvr additive="base">
                                        <p:cTn id="17" dur="1000" fill="hold"/>
                                        <p:tgtEl>
                                          <p:spTgt spid="57351"/>
                                        </p:tgtEl>
                                        <p:attrNameLst>
                                          <p:attrName>ppt_x</p:attrName>
                                        </p:attrNameLst>
                                      </p:cBhvr>
                                      <p:tavLst>
                                        <p:tav tm="0">
                                          <p:val>
                                            <p:strVal val="0-#ppt_w/2"/>
                                          </p:val>
                                        </p:tav>
                                        <p:tav tm="100000">
                                          <p:val>
                                            <p:strVal val="#ppt_x"/>
                                          </p:val>
                                        </p:tav>
                                      </p:tavLst>
                                    </p:anim>
                                    <p:anim calcmode="lin" valueType="num">
                                      <p:cBhvr additive="base">
                                        <p:cTn id="18" dur="1000" fill="hold"/>
                                        <p:tgtEl>
                                          <p:spTgt spid="57351"/>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18" presetClass="entr" presetSubtype="12" fill="hold" grpId="0" nodeType="afterEffect">
                                  <p:stCondLst>
                                    <p:cond delay="0"/>
                                  </p:stCondLst>
                                  <p:childTnLst>
                                    <p:set>
                                      <p:cBhvr>
                                        <p:cTn id="21" dur="1" fill="hold">
                                          <p:stCondLst>
                                            <p:cond delay="0"/>
                                          </p:stCondLst>
                                        </p:cTn>
                                        <p:tgtEl>
                                          <p:spTgt spid="57350"/>
                                        </p:tgtEl>
                                        <p:attrNameLst>
                                          <p:attrName>style.visibility</p:attrName>
                                        </p:attrNameLst>
                                      </p:cBhvr>
                                      <p:to>
                                        <p:strVal val="visible"/>
                                      </p:to>
                                    </p:set>
                                    <p:animEffect transition="in" filter="strips(downLeft)">
                                      <p:cBhvr>
                                        <p:cTn id="22" dur="1000"/>
                                        <p:tgtEl>
                                          <p:spTgt spid="57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p:bldP spid="57349" grpId="0"/>
      <p:bldP spid="57350" grpId="0"/>
      <p:bldP spid="5735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304800" y="103188"/>
            <a:ext cx="8382000" cy="963612"/>
          </a:xfrm>
        </p:spPr>
        <p:txBody>
          <a:bodyPr/>
          <a:lstStyle/>
          <a:p>
            <a:pPr eaLnBrk="1" hangingPunct="1"/>
            <a:r>
              <a:rPr lang="zh-CN" altLang="en-US" sz="4000" b="1" smtClean="0">
                <a:solidFill>
                  <a:srgbClr val="0000FF"/>
                </a:solidFill>
                <a:effectLst/>
                <a:latin typeface="华文新魏" pitchFamily="2" charset="-122"/>
                <a:ea typeface="华文新魏" pitchFamily="2" charset="-122"/>
              </a:rPr>
              <a:t>四、资本主义的基本矛盾与经济危机</a:t>
            </a:r>
            <a:endParaRPr lang="zh-CN" altLang="en-US" sz="4000" b="1" smtClean="0">
              <a:solidFill>
                <a:srgbClr val="0000FF"/>
              </a:solidFill>
              <a:effectLst/>
              <a:latin typeface="华文新魏" pitchFamily="2" charset="-122"/>
              <a:ea typeface="华文新魏" pitchFamily="2" charset="-122"/>
            </a:endParaRPr>
          </a:p>
        </p:txBody>
      </p:sp>
      <p:sp>
        <p:nvSpPr>
          <p:cNvPr id="125955" name="Rectangle 3"/>
          <p:cNvSpPr>
            <a:spLocks noGrp="1" noChangeArrowheads="1"/>
          </p:cNvSpPr>
          <p:nvPr>
            <p:ph idx="1"/>
          </p:nvPr>
        </p:nvSpPr>
        <p:spPr>
          <a:xfrm>
            <a:off x="301625" y="3048000"/>
            <a:ext cx="8540750" cy="3505200"/>
          </a:xfrm>
        </p:spPr>
        <p:txBody>
          <a:bodyPr/>
          <a:lstStyle/>
          <a:p>
            <a:pPr eaLnBrk="1" hangingPunct="1"/>
            <a:endParaRPr lang="zh-CN" altLang="zh-CN" b="1" smtClean="0">
              <a:latin typeface="宋体" panose="02010600030101010101" pitchFamily="2" charset="-122"/>
            </a:endParaRPr>
          </a:p>
          <a:p>
            <a:pPr eaLnBrk="1" hangingPunct="1"/>
            <a:endParaRPr lang="zh-CN" altLang="zh-CN" b="1" smtClean="0">
              <a:latin typeface="宋体" panose="02010600030101010101" pitchFamily="2" charset="-122"/>
            </a:endParaRPr>
          </a:p>
          <a:p>
            <a:pPr eaLnBrk="1" hangingPunct="1"/>
            <a:endParaRPr lang="zh-CN" altLang="zh-CN" smtClean="0"/>
          </a:p>
        </p:txBody>
      </p:sp>
      <p:sp>
        <p:nvSpPr>
          <p:cNvPr id="67588" name="Text Box 4"/>
          <p:cNvSpPr txBox="1">
            <a:spLocks noChangeArrowheads="1"/>
          </p:cNvSpPr>
          <p:nvPr/>
        </p:nvSpPr>
        <p:spPr bwMode="auto">
          <a:xfrm>
            <a:off x="381000" y="1219200"/>
            <a:ext cx="8382000" cy="946150"/>
          </a:xfrm>
          <a:prstGeom prst="rect">
            <a:avLst/>
          </a:prstGeom>
          <a:noFill/>
          <a:ln w="9525">
            <a:noFill/>
            <a:miter lim="800000"/>
          </a:ln>
        </p:spPr>
        <p:txBody>
          <a:bodyPr>
            <a:spAutoFit/>
          </a:bodyPr>
          <a:lstStyle/>
          <a:p>
            <a:r>
              <a:rPr lang="zh-CN" altLang="en-US" sz="2800" b="1">
                <a:solidFill>
                  <a:srgbClr val="9933FF"/>
                </a:solidFill>
                <a:latin typeface="楷体_GB2312" pitchFamily="49" charset="-122"/>
                <a:ea typeface="楷体_GB2312" pitchFamily="49" charset="-122"/>
              </a:rPr>
              <a:t>（一）资本主义基本矛盾</a:t>
            </a:r>
            <a:r>
              <a:rPr lang="zh-CN" altLang="zh-CN" sz="2800" b="1">
                <a:solidFill>
                  <a:srgbClr val="9933FF"/>
                </a:solidFill>
                <a:latin typeface="楷体_GB2312" pitchFamily="49" charset="-122"/>
                <a:ea typeface="楷体_GB2312" pitchFamily="49" charset="-122"/>
              </a:rPr>
              <a:t>:</a:t>
            </a:r>
            <a:r>
              <a:rPr lang="zh-CN" altLang="en-US" sz="2800" b="1">
                <a:solidFill>
                  <a:srgbClr val="000000"/>
                </a:solidFill>
                <a:latin typeface="楷体_GB2312" pitchFamily="49" charset="-122"/>
                <a:ea typeface="楷体_GB2312" pitchFamily="49" charset="-122"/>
              </a:rPr>
              <a:t>生产资料资本主义私人占有和生产社会化之间的矛盾。</a:t>
            </a:r>
            <a:endParaRPr lang="zh-CN" altLang="en-US" sz="2800" b="1">
              <a:solidFill>
                <a:srgbClr val="000000"/>
              </a:solidFill>
              <a:latin typeface="楷体_GB2312" pitchFamily="49" charset="-122"/>
              <a:ea typeface="楷体_GB2312" pitchFamily="49" charset="-122"/>
            </a:endParaRPr>
          </a:p>
        </p:txBody>
      </p:sp>
      <p:sp>
        <p:nvSpPr>
          <p:cNvPr id="67589" name="Text Box 5"/>
          <p:cNvSpPr txBox="1">
            <a:spLocks noChangeArrowheads="1"/>
          </p:cNvSpPr>
          <p:nvPr/>
        </p:nvSpPr>
        <p:spPr bwMode="auto">
          <a:xfrm>
            <a:off x="381000" y="2514600"/>
            <a:ext cx="8382000" cy="3538220"/>
          </a:xfrm>
          <a:prstGeom prst="rect">
            <a:avLst/>
          </a:prstGeom>
          <a:noFill/>
          <a:ln w="9525">
            <a:noFill/>
            <a:miter lim="800000"/>
          </a:ln>
        </p:spPr>
        <p:txBody>
          <a:bodyPr>
            <a:spAutoFit/>
          </a:bodyPr>
          <a:lstStyle/>
          <a:p>
            <a:r>
              <a:rPr lang="zh-CN" altLang="en-US" sz="2800" b="1">
                <a:solidFill>
                  <a:srgbClr val="9933FF"/>
                </a:solidFill>
                <a:latin typeface="楷体_GB2312" pitchFamily="49" charset="-122"/>
                <a:ea typeface="楷体_GB2312" pitchFamily="49" charset="-122"/>
              </a:rPr>
              <a:t>（二）资本主义经济危机</a:t>
            </a:r>
            <a:r>
              <a:rPr lang="zh-CN" altLang="zh-CN" sz="2800" b="1">
                <a:solidFill>
                  <a:srgbClr val="9933FF"/>
                </a:solidFill>
                <a:latin typeface="楷体_GB2312" pitchFamily="49" charset="-122"/>
                <a:ea typeface="楷体_GB2312" pitchFamily="49" charset="-122"/>
              </a:rPr>
              <a:t>:</a:t>
            </a:r>
            <a:endParaRPr lang="zh-CN" altLang="zh-CN" sz="2800" b="1">
              <a:solidFill>
                <a:srgbClr val="9933FF"/>
              </a:solidFill>
              <a:latin typeface="楷体_GB2312" pitchFamily="49" charset="-122"/>
              <a:ea typeface="楷体_GB2312" pitchFamily="49" charset="-122"/>
            </a:endParaRPr>
          </a:p>
          <a:p>
            <a:r>
              <a:rPr lang="zh-CN" altLang="zh-CN" sz="2800" b="1">
                <a:solidFill>
                  <a:srgbClr val="0000FF"/>
                </a:solidFill>
                <a:latin typeface="楷体_GB2312" pitchFamily="49" charset="-122"/>
                <a:ea typeface="楷体_GB2312" pitchFamily="49" charset="-122"/>
              </a:rPr>
              <a:t>  </a:t>
            </a:r>
            <a:r>
              <a:rPr lang="zh-CN" altLang="en-US" sz="2800" b="1">
                <a:solidFill>
                  <a:srgbClr val="FF0000"/>
                </a:solidFill>
                <a:latin typeface="楷体_GB2312" pitchFamily="49" charset="-122"/>
                <a:ea typeface="楷体_GB2312" pitchFamily="49" charset="-122"/>
              </a:rPr>
              <a:t>实质：</a:t>
            </a:r>
            <a:r>
              <a:rPr lang="zh-CN" altLang="en-US" sz="2800" b="1">
                <a:solidFill>
                  <a:srgbClr val="000000"/>
                </a:solidFill>
                <a:latin typeface="楷体_GB2312" pitchFamily="49" charset="-122"/>
                <a:ea typeface="楷体_GB2312" pitchFamily="49" charset="-122"/>
              </a:rPr>
              <a:t>生产的相对过剩</a:t>
            </a:r>
            <a:r>
              <a:rPr lang="zh-CN" altLang="en-US" sz="2800" b="1">
                <a:solidFill>
                  <a:srgbClr val="0000FF"/>
                </a:solidFill>
                <a:latin typeface="楷体_GB2312" pitchFamily="49" charset="-122"/>
                <a:ea typeface="楷体_GB2312" pitchFamily="49" charset="-122"/>
              </a:rPr>
              <a:t> </a:t>
            </a:r>
            <a:endParaRPr lang="zh-CN" altLang="en-US" sz="2800" b="1">
              <a:solidFill>
                <a:srgbClr val="0000FF"/>
              </a:solidFill>
              <a:latin typeface="楷体_GB2312" pitchFamily="49" charset="-122"/>
              <a:ea typeface="楷体_GB2312" pitchFamily="49" charset="-122"/>
            </a:endParaRPr>
          </a:p>
          <a:p>
            <a:r>
              <a:rPr lang="zh-CN" altLang="en-US" sz="2800" b="1">
                <a:solidFill>
                  <a:srgbClr val="0000FF"/>
                </a:solidFill>
                <a:latin typeface="楷体_GB2312" pitchFamily="49" charset="-122"/>
                <a:ea typeface="楷体_GB2312" pitchFamily="49" charset="-122"/>
              </a:rPr>
              <a:t>  </a:t>
            </a:r>
            <a:r>
              <a:rPr lang="zh-CN" altLang="en-US" sz="2800" b="1">
                <a:solidFill>
                  <a:srgbClr val="FF0000"/>
                </a:solidFill>
                <a:latin typeface="楷体_GB2312" pitchFamily="49" charset="-122"/>
                <a:ea typeface="楷体_GB2312" pitchFamily="49" charset="-122"/>
              </a:rPr>
              <a:t>根源：</a:t>
            </a:r>
            <a:r>
              <a:rPr lang="zh-CN" altLang="en-US" sz="2800" b="1">
                <a:solidFill>
                  <a:srgbClr val="000000"/>
                </a:solidFill>
                <a:latin typeface="楷体_GB2312" pitchFamily="49" charset="-122"/>
                <a:ea typeface="楷体_GB2312" pitchFamily="49" charset="-122"/>
              </a:rPr>
              <a:t>资本主义的基本矛盾</a:t>
            </a:r>
            <a:endParaRPr lang="zh-CN" altLang="en-US" sz="2800" b="1">
              <a:solidFill>
                <a:srgbClr val="0000FF"/>
              </a:solidFill>
              <a:latin typeface="楷体_GB2312" pitchFamily="49" charset="-122"/>
              <a:ea typeface="楷体_GB2312" pitchFamily="49" charset="-122"/>
            </a:endParaRPr>
          </a:p>
          <a:p>
            <a:r>
              <a:rPr lang="zh-CN" altLang="en-US" sz="2800" b="1">
                <a:solidFill>
                  <a:srgbClr val="FF0000"/>
                </a:solidFill>
                <a:latin typeface="楷体_GB2312" pitchFamily="49" charset="-122"/>
                <a:ea typeface="楷体_GB2312" pitchFamily="49" charset="-122"/>
              </a:rPr>
              <a:t>  具体表现：</a:t>
            </a:r>
            <a:endParaRPr lang="zh-CN" altLang="en-US" sz="2800" b="1">
              <a:solidFill>
                <a:srgbClr val="FF0000"/>
              </a:solidFill>
              <a:latin typeface="楷体_GB2312" pitchFamily="49" charset="-122"/>
              <a:ea typeface="楷体_GB2312" pitchFamily="49" charset="-122"/>
            </a:endParaRPr>
          </a:p>
          <a:p>
            <a:r>
              <a:rPr lang="zh-CN" altLang="en-US" sz="2800" b="1">
                <a:solidFill>
                  <a:srgbClr val="0000FF"/>
                </a:solidFill>
                <a:latin typeface="楷体_GB2312" pitchFamily="49" charset="-122"/>
                <a:ea typeface="楷体_GB2312" pitchFamily="49" charset="-122"/>
                <a:sym typeface="Wingdings" panose="05000000000000000000" pitchFamily="2" charset="2"/>
              </a:rPr>
              <a:t> </a:t>
            </a:r>
            <a:r>
              <a:rPr lang="zh-CN" altLang="zh-CN" sz="2800" b="1">
                <a:solidFill>
                  <a:srgbClr val="000000"/>
                </a:solidFill>
                <a:latin typeface="楷体_GB2312" pitchFamily="49" charset="-122"/>
                <a:ea typeface="楷体_GB2312" pitchFamily="49" charset="-122"/>
                <a:sym typeface="Wingdings" panose="05000000000000000000" pitchFamily="2" charset="2"/>
              </a:rPr>
              <a:t>1</a:t>
            </a:r>
            <a:r>
              <a:rPr lang="en-US" altLang="zh-CN" sz="2800" b="1">
                <a:solidFill>
                  <a:srgbClr val="000000"/>
                </a:solidFill>
                <a:latin typeface="楷体_GB2312" pitchFamily="49" charset="-122"/>
                <a:ea typeface="楷体_GB2312" pitchFamily="49" charset="-122"/>
                <a:sym typeface="Wingdings" panose="05000000000000000000" pitchFamily="2" charset="2"/>
              </a:rPr>
              <a:t>.</a:t>
            </a:r>
            <a:r>
              <a:rPr lang="zh-CN" altLang="en-US" sz="2800" b="1">
                <a:solidFill>
                  <a:srgbClr val="000000"/>
                </a:solidFill>
                <a:latin typeface="楷体_GB2312" pitchFamily="49" charset="-122"/>
                <a:ea typeface="楷体_GB2312" pitchFamily="49" charset="-122"/>
                <a:sym typeface="Wingdings" panose="05000000000000000000" pitchFamily="2" charset="2"/>
              </a:rPr>
              <a:t>生产无限扩大的趋势与劳动人民有支付能力的需求相对缩小之间的矛盾。</a:t>
            </a:r>
            <a:endParaRPr lang="zh-CN" altLang="en-US" sz="2800" b="1">
              <a:solidFill>
                <a:srgbClr val="000000"/>
              </a:solidFill>
              <a:latin typeface="楷体_GB2312" pitchFamily="49" charset="-122"/>
              <a:ea typeface="楷体_GB2312" pitchFamily="49" charset="-122"/>
              <a:sym typeface="Wingdings" panose="05000000000000000000" pitchFamily="2" charset="2"/>
            </a:endParaRPr>
          </a:p>
          <a:p>
            <a:r>
              <a:rPr lang="zh-CN" altLang="zh-CN" sz="2800" b="1">
                <a:solidFill>
                  <a:srgbClr val="000000"/>
                </a:solidFill>
                <a:latin typeface="楷体_GB2312" pitchFamily="49" charset="-122"/>
                <a:ea typeface="楷体_GB2312" pitchFamily="49" charset="-122"/>
                <a:sym typeface="Wingdings" panose="05000000000000000000" pitchFamily="2" charset="2"/>
              </a:rPr>
              <a:t> 2</a:t>
            </a:r>
            <a:r>
              <a:rPr lang="en-US" altLang="zh-CN" sz="2800" b="1">
                <a:solidFill>
                  <a:srgbClr val="000000"/>
                </a:solidFill>
                <a:latin typeface="楷体_GB2312" pitchFamily="49" charset="-122"/>
                <a:ea typeface="楷体_GB2312" pitchFamily="49" charset="-122"/>
                <a:sym typeface="Wingdings" panose="05000000000000000000" pitchFamily="2" charset="2"/>
              </a:rPr>
              <a:t>.</a:t>
            </a:r>
            <a:r>
              <a:rPr lang="zh-CN" altLang="en-US" sz="2800" b="1">
                <a:solidFill>
                  <a:srgbClr val="000000"/>
                </a:solidFill>
                <a:latin typeface="楷体_GB2312" pitchFamily="49" charset="-122"/>
                <a:ea typeface="楷体_GB2312" pitchFamily="49" charset="-122"/>
                <a:sym typeface="Wingdings" panose="05000000000000000000" pitchFamily="2" charset="2"/>
              </a:rPr>
              <a:t>个别企业内部生产的有组织性与整个社会生产的无政府状态之间的矛盾。</a:t>
            </a:r>
            <a:endParaRPr lang="zh-CN" altLang="en-US" sz="2800" b="1">
              <a:solidFill>
                <a:srgbClr val="000000"/>
              </a:solidFill>
              <a:latin typeface="楷体_GB2312" pitchFamily="49" charset="-122"/>
              <a:ea typeface="楷体_GB2312" pitchFamily="49" charset="-122"/>
              <a:sym typeface="Wingdings" panose="05000000000000000000"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7588"/>
                                        </p:tgtEl>
                                        <p:attrNameLst>
                                          <p:attrName>style.visibility</p:attrName>
                                        </p:attrNameLst>
                                      </p:cBhvr>
                                      <p:to>
                                        <p:strVal val="visible"/>
                                      </p:to>
                                    </p:set>
                                    <p:animEffect transition="in" filter="dissolve">
                                      <p:cBhvr>
                                        <p:cTn id="7" dur="1000"/>
                                        <p:tgtEl>
                                          <p:spTgt spid="6758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7589"/>
                                        </p:tgtEl>
                                        <p:attrNameLst>
                                          <p:attrName>style.visibility</p:attrName>
                                        </p:attrNameLst>
                                      </p:cBhvr>
                                      <p:to>
                                        <p:strVal val="visible"/>
                                      </p:to>
                                    </p:set>
                                    <p:animEffect transition="in" filter="strips(downRight)">
                                      <p:cBhvr>
                                        <p:cTn id="12" dur="1000"/>
                                        <p:tgtEl>
                                          <p:spTgt spid="67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p:bldP spid="6758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442913" y="103188"/>
            <a:ext cx="8243887" cy="1754176"/>
          </a:xfrm>
        </p:spPr>
        <p:txBody>
          <a:bodyPr/>
          <a:lstStyle/>
          <a:p>
            <a:pPr algn="l" eaLnBrk="1" hangingPunct="1"/>
            <a:r>
              <a:rPr lang="zh-CN" altLang="en-US" sz="3600" b="1" dirty="0" smtClean="0">
                <a:effectLst/>
                <a:ea typeface="楷体_GB2312" pitchFamily="49" charset="-122"/>
              </a:rPr>
              <a:t>资本主义经济危机的周期性（也是资本主义再生产的周期）</a:t>
            </a:r>
            <a:endParaRPr lang="zh-CN" altLang="en-US" sz="3600" b="1" dirty="0" smtClean="0">
              <a:effectLst/>
              <a:ea typeface="楷体_GB2312" pitchFamily="49" charset="-122"/>
            </a:endParaRPr>
          </a:p>
        </p:txBody>
      </p:sp>
      <p:sp>
        <p:nvSpPr>
          <p:cNvPr id="128003" name="Rectangle 3"/>
          <p:cNvSpPr>
            <a:spLocks noGrp="1" noChangeArrowheads="1"/>
          </p:cNvSpPr>
          <p:nvPr>
            <p:ph idx="1"/>
          </p:nvPr>
        </p:nvSpPr>
        <p:spPr>
          <a:xfrm flipV="1">
            <a:off x="304800" y="6172200"/>
            <a:ext cx="8515350" cy="76200"/>
          </a:xfrm>
        </p:spPr>
        <p:txBody>
          <a:bodyPr/>
          <a:lstStyle/>
          <a:p>
            <a:pPr eaLnBrk="1" hangingPunct="1">
              <a:lnSpc>
                <a:spcPct val="80000"/>
              </a:lnSpc>
            </a:pPr>
            <a:endParaRPr lang="zh-CN" altLang="zh-CN" sz="800" b="1" smtClean="0"/>
          </a:p>
          <a:p>
            <a:pPr eaLnBrk="1" hangingPunct="1">
              <a:lnSpc>
                <a:spcPct val="80000"/>
              </a:lnSpc>
            </a:pPr>
            <a:endParaRPr lang="zh-CN" altLang="zh-CN" sz="800" b="1" smtClean="0"/>
          </a:p>
          <a:p>
            <a:pPr eaLnBrk="1" hangingPunct="1">
              <a:lnSpc>
                <a:spcPct val="80000"/>
              </a:lnSpc>
              <a:buFontTx/>
              <a:buNone/>
            </a:pPr>
            <a:endParaRPr lang="zh-CN" altLang="zh-CN" sz="800" b="1" smtClean="0"/>
          </a:p>
          <a:p>
            <a:pPr eaLnBrk="1" hangingPunct="1">
              <a:lnSpc>
                <a:spcPct val="80000"/>
              </a:lnSpc>
            </a:pPr>
            <a:endParaRPr lang="zh-CN" altLang="zh-CN" sz="800" b="1" smtClean="0"/>
          </a:p>
        </p:txBody>
      </p:sp>
      <p:sp>
        <p:nvSpPr>
          <p:cNvPr id="69637" name="Text Box 5"/>
          <p:cNvSpPr txBox="1">
            <a:spLocks noChangeArrowheads="1"/>
          </p:cNvSpPr>
          <p:nvPr/>
        </p:nvSpPr>
        <p:spPr bwMode="auto">
          <a:xfrm>
            <a:off x="428596" y="2428868"/>
            <a:ext cx="8358246" cy="2227263"/>
          </a:xfrm>
          <a:prstGeom prst="rect">
            <a:avLst/>
          </a:prstGeom>
          <a:noFill/>
          <a:ln w="9525">
            <a:noFill/>
            <a:miter lim="800000"/>
          </a:ln>
        </p:spPr>
        <p:txBody>
          <a:bodyPr wrap="square">
            <a:spAutoFit/>
          </a:bodyPr>
          <a:lstStyle/>
          <a:p>
            <a:r>
              <a:rPr lang="zh-CN" altLang="en-US" sz="2800" b="1" dirty="0">
                <a:solidFill>
                  <a:srgbClr val="0000FF"/>
                </a:solidFill>
                <a:ea typeface="楷体_GB2312" pitchFamily="49" charset="-122"/>
              </a:rPr>
              <a:t>周期性：</a:t>
            </a:r>
            <a:r>
              <a:rPr lang="zh-CN" altLang="en-US" sz="2800" b="1" dirty="0">
                <a:solidFill>
                  <a:srgbClr val="000000"/>
                </a:solidFill>
                <a:ea typeface="楷体_GB2312" pitchFamily="49" charset="-122"/>
              </a:rPr>
              <a:t>每隔一段时间重复出现一次的周而复始的现象</a:t>
            </a:r>
            <a:r>
              <a:rPr lang="zh-CN" altLang="en-US" sz="2800" b="1" dirty="0" smtClean="0">
                <a:solidFill>
                  <a:srgbClr val="000000"/>
                </a:solidFill>
                <a:ea typeface="楷体_GB2312" pitchFamily="49" charset="-122"/>
              </a:rPr>
              <a:t>。</a:t>
            </a:r>
            <a:endParaRPr lang="zh-CN" altLang="en-US" sz="2800" b="1" dirty="0">
              <a:solidFill>
                <a:srgbClr val="0000FF"/>
              </a:solidFill>
              <a:ea typeface="楷体_GB2312" pitchFamily="49" charset="-122"/>
            </a:endParaRPr>
          </a:p>
          <a:p>
            <a:r>
              <a:rPr lang="zh-CN" altLang="en-US" sz="2800" b="1" dirty="0">
                <a:solidFill>
                  <a:srgbClr val="0000FF"/>
                </a:solidFill>
                <a:ea typeface="楷体_GB2312" pitchFamily="49" charset="-122"/>
              </a:rPr>
              <a:t>周期的</a:t>
            </a:r>
            <a:r>
              <a:rPr lang="zh-CN" altLang="en-US" sz="2800" b="1" dirty="0">
                <a:solidFill>
                  <a:srgbClr val="FF0000"/>
                </a:solidFill>
                <a:ea typeface="楷体_GB2312" pitchFamily="49" charset="-122"/>
              </a:rPr>
              <a:t>四阶段：</a:t>
            </a:r>
            <a:r>
              <a:rPr lang="zh-CN" altLang="en-US" sz="2800" b="1" dirty="0">
                <a:solidFill>
                  <a:srgbClr val="000000"/>
                </a:solidFill>
                <a:ea typeface="楷体_GB2312" pitchFamily="49" charset="-122"/>
              </a:rPr>
              <a:t>危机、萧条、复苏、高涨。</a:t>
            </a:r>
            <a:endParaRPr lang="zh-CN" altLang="en-US" sz="2800" b="1" dirty="0">
              <a:solidFill>
                <a:srgbClr val="0000FF"/>
              </a:solidFill>
              <a:ea typeface="楷体_GB2312" pitchFamily="49" charset="-122"/>
            </a:endParaRPr>
          </a:p>
          <a:p>
            <a:r>
              <a:rPr lang="zh-CN" altLang="en-US" sz="2800" b="1" dirty="0">
                <a:solidFill>
                  <a:srgbClr val="000000"/>
                </a:solidFill>
                <a:ea typeface="楷体_GB2312" pitchFamily="49" charset="-122"/>
              </a:rPr>
              <a:t>四个阶段相互联系，</a:t>
            </a:r>
            <a:r>
              <a:rPr lang="zh-CN" altLang="en-US" sz="2800" b="1" dirty="0">
                <a:solidFill>
                  <a:srgbClr val="FF0000"/>
                </a:solidFill>
                <a:ea typeface="楷体_GB2312" pitchFamily="49" charset="-122"/>
              </a:rPr>
              <a:t>危机阶段</a:t>
            </a:r>
            <a:r>
              <a:rPr lang="zh-CN" altLang="en-US" sz="2800" b="1" dirty="0">
                <a:solidFill>
                  <a:srgbClr val="000000"/>
                </a:solidFill>
                <a:ea typeface="楷体_GB2312" pitchFamily="49" charset="-122"/>
              </a:rPr>
              <a:t>是周期的基本阶段或决定阶段。</a:t>
            </a:r>
            <a:endParaRPr lang="zh-CN" altLang="en-US" sz="2800" b="1" dirty="0">
              <a:solidFill>
                <a:srgbClr val="000000"/>
              </a:solidFill>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69637"/>
                                        </p:tgtEl>
                                        <p:attrNameLst>
                                          <p:attrName>style.visibility</p:attrName>
                                        </p:attrNameLst>
                                      </p:cBhvr>
                                      <p:to>
                                        <p:strVal val="visible"/>
                                      </p:to>
                                    </p:set>
                                    <p:anim calcmode="lin" valueType="num">
                                      <p:cBhvr>
                                        <p:cTn id="7" dur="1000" fill="hold"/>
                                        <p:tgtEl>
                                          <p:spTgt spid="69637"/>
                                        </p:tgtEl>
                                        <p:attrNameLst>
                                          <p:attrName>ppt_w</p:attrName>
                                        </p:attrNameLst>
                                      </p:cBhvr>
                                      <p:tavLst>
                                        <p:tav tm="0">
                                          <p:val>
                                            <p:fltVal val="0"/>
                                          </p:val>
                                        </p:tav>
                                        <p:tav tm="100000">
                                          <p:val>
                                            <p:strVal val="#ppt_w"/>
                                          </p:val>
                                        </p:tav>
                                      </p:tavLst>
                                    </p:anim>
                                    <p:anim calcmode="lin" valueType="num">
                                      <p:cBhvr>
                                        <p:cTn id="8" dur="1000" fill="hold"/>
                                        <p:tgtEl>
                                          <p:spTgt spid="69637"/>
                                        </p:tgtEl>
                                        <p:attrNameLst>
                                          <p:attrName>ppt_h</p:attrName>
                                        </p:attrNameLst>
                                      </p:cBhvr>
                                      <p:tavLst>
                                        <p:tav tm="0">
                                          <p:val>
                                            <p:fltVal val="0"/>
                                          </p:val>
                                        </p:tav>
                                        <p:tav tm="100000">
                                          <p:val>
                                            <p:strVal val="#ppt_h"/>
                                          </p:val>
                                        </p:tav>
                                      </p:tavLst>
                                    </p:anim>
                                    <p:anim calcmode="lin" valueType="num">
                                      <p:cBhvr>
                                        <p:cTn id="9" dur="1000" fill="hold"/>
                                        <p:tgtEl>
                                          <p:spTgt spid="69637"/>
                                        </p:tgtEl>
                                        <p:attrNameLst>
                                          <p:attrName>style.rotation</p:attrName>
                                        </p:attrNameLst>
                                      </p:cBhvr>
                                      <p:tavLst>
                                        <p:tav tm="0">
                                          <p:val>
                                            <p:fltVal val="90"/>
                                          </p:val>
                                        </p:tav>
                                        <p:tav tm="100000">
                                          <p:val>
                                            <p:fltVal val="0"/>
                                          </p:val>
                                        </p:tav>
                                      </p:tavLst>
                                    </p:anim>
                                    <p:animEffect transition="in" filter="fade">
                                      <p:cBhvr>
                                        <p:cTn id="10" dur="1000"/>
                                        <p:tgtEl>
                                          <p:spTgt spid="69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文本框 176162"/>
          <p:cNvSpPr txBox="1">
            <a:spLocks noChangeArrowheads="1"/>
          </p:cNvSpPr>
          <p:nvPr/>
        </p:nvSpPr>
        <p:spPr bwMode="auto">
          <a:xfrm>
            <a:off x="3635375" y="5930900"/>
            <a:ext cx="5508625" cy="806450"/>
          </a:xfrm>
          <a:prstGeom prst="rect">
            <a:avLst/>
          </a:prstGeom>
          <a:solidFill>
            <a:srgbClr val="FFFF99"/>
          </a:solidFill>
          <a:ln w="28575">
            <a:solidFill>
              <a:srgbClr val="FF3300"/>
            </a:solidFill>
            <a:miter lim="800000"/>
          </a:ln>
        </p:spPr>
        <p:txBody>
          <a:bodyPr>
            <a:spAutoFit/>
          </a:bodyPr>
          <a:lstStyle/>
          <a:p>
            <a:pPr>
              <a:lnSpc>
                <a:spcPct val="125000"/>
              </a:lnSpc>
            </a:pPr>
            <a:r>
              <a:rPr lang="zh-CN" altLang="en-US" b="1">
                <a:solidFill>
                  <a:srgbClr val="3333FF"/>
                </a:solidFill>
                <a:latin typeface="华文行楷" pitchFamily="2" charset="-122"/>
                <a:ea typeface="华文行楷" pitchFamily="2" charset="-122"/>
              </a:rPr>
              <a:t> </a:t>
            </a:r>
            <a:r>
              <a:rPr lang="zh-CN" altLang="en-US" b="1">
                <a:solidFill>
                  <a:srgbClr val="FF0000"/>
                </a:solidFill>
                <a:latin typeface="幼圆" pitchFamily="49" charset="-122"/>
                <a:ea typeface="幼圆" pitchFamily="49" charset="-122"/>
              </a:rPr>
              <a:t>社会有机构成提高，相对人口过剩，资本家的财富不断增长，无产阶级贫困化，资本主义必然灭亡。</a:t>
            </a:r>
            <a:endParaRPr lang="zh-CN" altLang="en-US" b="1">
              <a:solidFill>
                <a:srgbClr val="FF0000"/>
              </a:solidFill>
              <a:latin typeface="幼圆" pitchFamily="49" charset="-122"/>
              <a:ea typeface="幼圆" pitchFamily="49" charset="-122"/>
            </a:endParaRPr>
          </a:p>
        </p:txBody>
      </p:sp>
      <p:sp>
        <p:nvSpPr>
          <p:cNvPr id="130051" name="矩形 176173"/>
          <p:cNvSpPr>
            <a:spLocks noChangeArrowheads="1"/>
          </p:cNvSpPr>
          <p:nvPr/>
        </p:nvSpPr>
        <p:spPr bwMode="auto">
          <a:xfrm>
            <a:off x="4213225" y="152400"/>
            <a:ext cx="1104900" cy="365125"/>
          </a:xfrm>
          <a:prstGeom prst="rect">
            <a:avLst/>
          </a:prstGeom>
          <a:noFill/>
          <a:ln w="9525">
            <a:noFill/>
            <a:miter lim="800000"/>
          </a:ln>
        </p:spPr>
        <p:txBody>
          <a:bodyPr wrap="none">
            <a:spAutoFit/>
          </a:bodyPr>
          <a:lstStyle/>
          <a:p>
            <a:pPr algn="ctr"/>
            <a:r>
              <a:rPr lang="zh-CN" altLang="en-US">
                <a:solidFill>
                  <a:srgbClr val="0000FF"/>
                </a:solidFill>
              </a:rPr>
              <a:t>劳动过程</a:t>
            </a:r>
            <a:endParaRPr lang="zh-CN" altLang="en-US">
              <a:solidFill>
                <a:srgbClr val="0000FF"/>
              </a:solidFill>
            </a:endParaRPr>
          </a:p>
        </p:txBody>
      </p:sp>
      <p:sp>
        <p:nvSpPr>
          <p:cNvPr id="130052" name="矩形 176189"/>
          <p:cNvSpPr>
            <a:spLocks noChangeArrowheads="1"/>
          </p:cNvSpPr>
          <p:nvPr/>
        </p:nvSpPr>
        <p:spPr bwMode="auto">
          <a:xfrm>
            <a:off x="274479" y="6319838"/>
            <a:ext cx="1783080" cy="368300"/>
          </a:xfrm>
          <a:prstGeom prst="rect">
            <a:avLst/>
          </a:prstGeom>
          <a:gradFill rotWithShape="0">
            <a:gsLst>
              <a:gs pos="0">
                <a:srgbClr val="FFFF99"/>
              </a:gs>
              <a:gs pos="50000">
                <a:srgbClr val="FFFFFF"/>
              </a:gs>
              <a:gs pos="100000">
                <a:srgbClr val="FFFF99"/>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FF99"/>
            </a:extrusionClr>
          </a:sp3d>
        </p:spPr>
        <p:txBody>
          <a:bodyPr wrap="none" anchor="ctr">
            <a:spAutoFit/>
            <a:flatTx/>
          </a:bodyPr>
          <a:lstStyle/>
          <a:p>
            <a:pPr algn="ctr"/>
            <a:r>
              <a:rPr lang="zh-CN" altLang="en-US">
                <a:solidFill>
                  <a:srgbClr val="0000FF"/>
                </a:solidFill>
                <a:ea typeface="幼圆" pitchFamily="49" charset="-122"/>
              </a:rPr>
              <a:t>资本主义的消亡</a:t>
            </a:r>
            <a:endParaRPr lang="en-US" altLang="zh-CN">
              <a:solidFill>
                <a:srgbClr val="0000FF"/>
              </a:solidFill>
              <a:ea typeface="幼圆" pitchFamily="49" charset="-122"/>
            </a:endParaRPr>
          </a:p>
        </p:txBody>
      </p:sp>
      <p:sp>
        <p:nvSpPr>
          <p:cNvPr id="130053" name="直接连接符 176190"/>
          <p:cNvSpPr>
            <a:spLocks noChangeShapeType="1"/>
          </p:cNvSpPr>
          <p:nvPr/>
        </p:nvSpPr>
        <p:spPr bwMode="auto">
          <a:xfrm flipH="1" flipV="1">
            <a:off x="2124075" y="6378575"/>
            <a:ext cx="1511300" cy="0"/>
          </a:xfrm>
          <a:prstGeom prst="line">
            <a:avLst/>
          </a:prstGeom>
          <a:noFill/>
          <a:ln w="38100">
            <a:solidFill>
              <a:srgbClr val="000000"/>
            </a:solidFill>
            <a:round/>
            <a:tailEnd type="triangle" w="med" len="med"/>
          </a:ln>
        </p:spPr>
        <p:txBody>
          <a:bodyPr/>
          <a:lstStyle/>
          <a:p>
            <a:endParaRPr lang="zh-CN" altLang="en-US"/>
          </a:p>
        </p:txBody>
      </p:sp>
      <p:sp>
        <p:nvSpPr>
          <p:cNvPr id="130054" name="矩形 176191"/>
          <p:cNvSpPr>
            <a:spLocks noChangeArrowheads="1"/>
          </p:cNvSpPr>
          <p:nvPr/>
        </p:nvSpPr>
        <p:spPr bwMode="auto">
          <a:xfrm>
            <a:off x="184150" y="166688"/>
            <a:ext cx="1962150" cy="366712"/>
          </a:xfrm>
          <a:prstGeom prst="rect">
            <a:avLst/>
          </a:prstGeom>
          <a:gradFill rotWithShape="0">
            <a:gsLst>
              <a:gs pos="0">
                <a:srgbClr val="FFFF99"/>
              </a:gs>
              <a:gs pos="50000">
                <a:srgbClr val="FFFFFF"/>
              </a:gs>
              <a:gs pos="100000">
                <a:srgbClr val="FFFF99"/>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FF99"/>
            </a:extrusionClr>
          </a:sp3d>
        </p:spPr>
        <p:txBody>
          <a:bodyPr anchor="ctr">
            <a:spAutoFit/>
            <a:flatTx/>
          </a:bodyPr>
          <a:lstStyle/>
          <a:p>
            <a:pPr algn="ctr"/>
            <a:r>
              <a:rPr lang="zh-CN" altLang="en-US">
                <a:solidFill>
                  <a:srgbClr val="0000FF"/>
                </a:solidFill>
                <a:ea typeface="幼圆" pitchFamily="49" charset="-122"/>
              </a:rPr>
              <a:t>资本主义的形成</a:t>
            </a:r>
            <a:endParaRPr lang="zh-CN" altLang="en-US">
              <a:solidFill>
                <a:srgbClr val="0000FF"/>
              </a:solidFill>
              <a:ea typeface="幼圆" pitchFamily="49" charset="-122"/>
            </a:endParaRPr>
          </a:p>
        </p:txBody>
      </p:sp>
      <p:grpSp>
        <p:nvGrpSpPr>
          <p:cNvPr id="130055" name="组合 2"/>
          <p:cNvGrpSpPr/>
          <p:nvPr/>
        </p:nvGrpSpPr>
        <p:grpSpPr bwMode="auto">
          <a:xfrm>
            <a:off x="0" y="369888"/>
            <a:ext cx="8964613" cy="5573712"/>
            <a:chOff x="0" y="583"/>
            <a:chExt cx="14117" cy="8776"/>
          </a:xfrm>
        </p:grpSpPr>
        <p:sp>
          <p:nvSpPr>
            <p:cNvPr id="130056" name="文本框 176130"/>
            <p:cNvSpPr txBox="1">
              <a:spLocks noChangeArrowheads="1"/>
            </p:cNvSpPr>
            <p:nvPr/>
          </p:nvSpPr>
          <p:spPr bwMode="auto">
            <a:xfrm>
              <a:off x="10943" y="2178"/>
              <a:ext cx="2040" cy="628"/>
            </a:xfrm>
            <a:prstGeom prst="rect">
              <a:avLst/>
            </a:prstGeom>
            <a:solidFill>
              <a:srgbClr val="CCFFFF"/>
            </a:solidFill>
            <a:ln w="9525">
              <a:solidFill>
                <a:schemeClr val="tx1"/>
              </a:solidFill>
              <a:miter lim="800000"/>
            </a:ln>
          </p:spPr>
          <p:txBody>
            <a:bodyPr>
              <a:spAutoFit/>
            </a:bodyPr>
            <a:lstStyle/>
            <a:p>
              <a:pPr algn="ctr">
                <a:lnSpc>
                  <a:spcPct val="125000"/>
                </a:lnSpc>
              </a:pPr>
              <a:r>
                <a:rPr lang="zh-CN" altLang="en-US" sz="1600" b="1">
                  <a:solidFill>
                    <a:srgbClr val="FF0000"/>
                  </a:solidFill>
                  <a:latin typeface="楷体" panose="02010609060101010101" pitchFamily="49" charset="-122"/>
                  <a:ea typeface="楷体" panose="02010609060101010101" pitchFamily="49" charset="-122"/>
                </a:rPr>
                <a:t>商品二因素</a:t>
              </a:r>
              <a:endParaRPr lang="zh-CN" altLang="en-US" sz="1600" b="1">
                <a:latin typeface="楷体" panose="02010609060101010101" pitchFamily="49" charset="-122"/>
                <a:ea typeface="楷体" panose="02010609060101010101" pitchFamily="49" charset="-122"/>
              </a:endParaRPr>
            </a:p>
          </p:txBody>
        </p:sp>
        <p:sp>
          <p:nvSpPr>
            <p:cNvPr id="130057" name="文本框 176131"/>
            <p:cNvSpPr txBox="1">
              <a:spLocks noChangeArrowheads="1"/>
            </p:cNvSpPr>
            <p:nvPr/>
          </p:nvSpPr>
          <p:spPr bwMode="auto">
            <a:xfrm>
              <a:off x="8108" y="5140"/>
              <a:ext cx="2267" cy="628"/>
            </a:xfrm>
            <a:prstGeom prst="rect">
              <a:avLst/>
            </a:prstGeom>
            <a:solidFill>
              <a:srgbClr val="FFCC00"/>
            </a:solidFill>
            <a:ln w="9525">
              <a:solidFill>
                <a:schemeClr val="tx1"/>
              </a:solidFill>
              <a:miter lim="800000"/>
            </a:ln>
          </p:spPr>
          <p:txBody>
            <a:bodyPr>
              <a:spAutoFit/>
            </a:bodyPr>
            <a:lstStyle/>
            <a:p>
              <a:pPr algn="ctr">
                <a:lnSpc>
                  <a:spcPct val="125000"/>
                </a:lnSpc>
              </a:pPr>
              <a:r>
                <a:rPr lang="zh-CN" altLang="en-US" sz="1600" b="1">
                  <a:solidFill>
                    <a:srgbClr val="FF0000"/>
                  </a:solidFill>
                  <a:latin typeface="楷体" panose="02010609060101010101" pitchFamily="49" charset="-122"/>
                  <a:ea typeface="楷体" panose="02010609060101010101" pitchFamily="49" charset="-122"/>
                </a:rPr>
                <a:t>可变资本</a:t>
              </a:r>
              <a:endParaRPr lang="zh-CN" altLang="en-US" sz="1600" b="1">
                <a:solidFill>
                  <a:srgbClr val="FF0000"/>
                </a:solidFill>
                <a:latin typeface="楷体" panose="02010609060101010101" pitchFamily="49" charset="-122"/>
                <a:ea typeface="楷体" panose="02010609060101010101" pitchFamily="49" charset="-122"/>
              </a:endParaRPr>
            </a:p>
          </p:txBody>
        </p:sp>
        <p:sp>
          <p:nvSpPr>
            <p:cNvPr id="130058" name="直接连接符 176132"/>
            <p:cNvSpPr>
              <a:spLocks noChangeShapeType="1"/>
            </p:cNvSpPr>
            <p:nvPr/>
          </p:nvSpPr>
          <p:spPr bwMode="auto">
            <a:xfrm flipV="1">
              <a:off x="10603" y="2520"/>
              <a:ext cx="340" cy="0"/>
            </a:xfrm>
            <a:prstGeom prst="line">
              <a:avLst/>
            </a:prstGeom>
            <a:noFill/>
            <a:ln w="38100">
              <a:solidFill>
                <a:srgbClr val="800000"/>
              </a:solidFill>
              <a:round/>
              <a:tailEnd type="triangle" w="med" len="med"/>
            </a:ln>
          </p:spPr>
          <p:txBody>
            <a:bodyPr/>
            <a:lstStyle/>
            <a:p>
              <a:endParaRPr lang="zh-CN" altLang="en-US"/>
            </a:p>
          </p:txBody>
        </p:sp>
        <p:grpSp>
          <p:nvGrpSpPr>
            <p:cNvPr id="130059" name="组合 176133"/>
            <p:cNvGrpSpPr/>
            <p:nvPr/>
          </p:nvGrpSpPr>
          <p:grpSpPr bwMode="auto">
            <a:xfrm>
              <a:off x="12075" y="1265"/>
              <a:ext cx="2043" cy="2508"/>
              <a:chOff x="0" y="0"/>
              <a:chExt cx="2208" cy="635"/>
            </a:xfrm>
          </p:grpSpPr>
          <p:sp>
            <p:nvSpPr>
              <p:cNvPr id="130113" name="椭圆 176134"/>
              <p:cNvSpPr>
                <a:spLocks noChangeArrowheads="1"/>
              </p:cNvSpPr>
              <p:nvPr/>
            </p:nvSpPr>
            <p:spPr bwMode="auto">
              <a:xfrm>
                <a:off x="1301" y="0"/>
                <a:ext cx="907" cy="635"/>
              </a:xfrm>
              <a:prstGeom prst="ellipse">
                <a:avLst/>
              </a:prstGeom>
              <a:solidFill>
                <a:srgbClr val="99CC00"/>
              </a:solidFill>
              <a:ln w="9525">
                <a:solidFill>
                  <a:schemeClr val="tx1"/>
                </a:solidFill>
                <a:round/>
              </a:ln>
            </p:spPr>
            <p:txBody>
              <a:bodyPr wrap="none" anchor="ctr"/>
              <a:lstStyle/>
              <a:p>
                <a:pPr algn="ctr"/>
                <a:r>
                  <a:rPr lang="zh-CN" altLang="en-US" sz="2000">
                    <a:solidFill>
                      <a:srgbClr val="CC0000"/>
                    </a:solidFill>
                  </a:rPr>
                  <a:t>商</a:t>
                </a:r>
                <a:endParaRPr lang="zh-CN" altLang="en-US" sz="2000">
                  <a:solidFill>
                    <a:srgbClr val="CC0000"/>
                  </a:solidFill>
                </a:endParaRPr>
              </a:p>
              <a:p>
                <a:pPr algn="ctr"/>
                <a:endParaRPr lang="zh-CN" altLang="en-US" sz="2000">
                  <a:solidFill>
                    <a:srgbClr val="CC0000"/>
                  </a:solidFill>
                </a:endParaRPr>
              </a:p>
              <a:p>
                <a:pPr algn="ctr"/>
                <a:r>
                  <a:rPr lang="zh-CN" altLang="en-US" sz="2000">
                    <a:solidFill>
                      <a:srgbClr val="CC0000"/>
                    </a:solidFill>
                  </a:rPr>
                  <a:t>品</a:t>
                </a:r>
                <a:endParaRPr lang="zh-CN" altLang="en-US" sz="2000">
                  <a:solidFill>
                    <a:srgbClr val="CC0000"/>
                  </a:solidFill>
                </a:endParaRPr>
              </a:p>
            </p:txBody>
          </p:sp>
          <p:sp>
            <p:nvSpPr>
              <p:cNvPr id="130114" name="矩形 176135"/>
              <p:cNvSpPr>
                <a:spLocks noChangeArrowheads="1"/>
              </p:cNvSpPr>
              <p:nvPr/>
            </p:nvSpPr>
            <p:spPr bwMode="auto">
              <a:xfrm>
                <a:off x="0" y="181"/>
                <a:ext cx="2161" cy="189"/>
              </a:xfrm>
              <a:prstGeom prst="rect">
                <a:avLst/>
              </a:prstGeom>
              <a:noFill/>
              <a:ln w="9525">
                <a:noFill/>
                <a:miter lim="800000"/>
              </a:ln>
            </p:spPr>
            <p:txBody>
              <a:bodyPr>
                <a:spAutoFit/>
              </a:bodyPr>
              <a:lstStyle/>
              <a:p>
                <a:pPr algn="ctr">
                  <a:lnSpc>
                    <a:spcPct val="125000"/>
                  </a:lnSpc>
                  <a:buClr>
                    <a:schemeClr val="tx1"/>
                  </a:buClr>
                </a:pPr>
                <a:endParaRPr lang="zh-CN" altLang="en-US" sz="2000">
                  <a:solidFill>
                    <a:srgbClr val="0000FF"/>
                  </a:solidFill>
                  <a:latin typeface="Arial" panose="020B0604020202020204" pitchFamily="34" charset="0"/>
                  <a:ea typeface="幼圆" pitchFamily="49" charset="-122"/>
                </a:endParaRPr>
              </a:p>
            </p:txBody>
          </p:sp>
        </p:grpSp>
        <p:sp>
          <p:nvSpPr>
            <p:cNvPr id="131085" name="矩形 176136"/>
            <p:cNvSpPr>
              <a:spLocks noChangeArrowheads="1" noChangeShapeType="1" noTextEdit="1"/>
            </p:cNvSpPr>
            <p:nvPr/>
          </p:nvSpPr>
          <p:spPr bwMode="auto">
            <a:xfrm rot="5400000">
              <a:off x="-3367" y="4800"/>
              <a:ext cx="7980" cy="680"/>
            </a:xfrm>
            <a:prstGeom prst="rect">
              <a:avLst/>
            </a:prstGeom>
          </p:spPr>
          <p:txBody>
            <a:bodyPr vert="eaVert" wrap="none" fromWordArt="1">
              <a:prstTxWarp prst="textPlain">
                <a:avLst>
                  <a:gd name="adj" fmla="val 50000"/>
                </a:avLst>
              </a:prstTxWarp>
            </a:bodyPr>
            <a:lstStyle/>
            <a:p>
              <a:pPr algn="ctr" fontAlgn="auto">
                <a:defRPr/>
              </a:pPr>
              <a:r>
                <a:rPr lang="zh-CN" altLang="en-US" sz="4000" kern="10">
                  <a:ln w="9525">
                    <a:solidFill>
                      <a:srgbClr val="800000"/>
                    </a:solidFill>
                    <a:round/>
                  </a:ln>
                  <a:solidFill>
                    <a:srgbClr val="800000"/>
                  </a:solidFill>
                  <a:effectLst>
                    <a:outerShdw dist="35921" dir="2700000" algn="ctr" rotWithShape="0">
                      <a:srgbClr val="B2B2B2">
                        <a:alpha val="79999"/>
                      </a:srgbClr>
                    </a:outerShdw>
                  </a:effectLst>
                  <a:latin typeface="幼圆"/>
                  <a:ea typeface="幼圆"/>
                </a:rPr>
                <a:t>政治经济学</a:t>
              </a:r>
              <a:r>
                <a:rPr lang="en-US" altLang="zh-CN" sz="4000" kern="10">
                  <a:ln w="9525">
                    <a:solidFill>
                      <a:srgbClr val="800000"/>
                    </a:solidFill>
                    <a:round/>
                  </a:ln>
                  <a:solidFill>
                    <a:srgbClr val="800000"/>
                  </a:solidFill>
                  <a:effectLst>
                    <a:outerShdw dist="35921" dir="2700000" algn="ctr" rotWithShape="0">
                      <a:srgbClr val="B2B2B2">
                        <a:alpha val="79999"/>
                      </a:srgbClr>
                    </a:outerShdw>
                  </a:effectLst>
                  <a:latin typeface="幼圆"/>
                  <a:ea typeface="幼圆"/>
                </a:rPr>
                <a:t>(</a:t>
              </a:r>
              <a:r>
                <a:rPr lang="zh-CN" altLang="en-US" sz="4000" kern="10">
                  <a:ln w="9525">
                    <a:solidFill>
                      <a:srgbClr val="800000"/>
                    </a:solidFill>
                    <a:round/>
                  </a:ln>
                  <a:solidFill>
                    <a:srgbClr val="800000"/>
                  </a:solidFill>
                  <a:effectLst>
                    <a:outerShdw dist="35921" dir="2700000" algn="ctr" rotWithShape="0">
                      <a:srgbClr val="B2B2B2">
                        <a:alpha val="79999"/>
                      </a:srgbClr>
                    </a:outerShdw>
                  </a:effectLst>
                  <a:latin typeface="幼圆"/>
                  <a:ea typeface="幼圆"/>
                </a:rPr>
                <a:t>资本论</a:t>
              </a:r>
              <a:r>
                <a:rPr lang="en-US" altLang="zh-CN" sz="4000" kern="10">
                  <a:ln w="9525">
                    <a:solidFill>
                      <a:srgbClr val="800000"/>
                    </a:solidFill>
                    <a:round/>
                  </a:ln>
                  <a:solidFill>
                    <a:srgbClr val="800000"/>
                  </a:solidFill>
                  <a:effectLst>
                    <a:outerShdw dist="35921" dir="2700000" algn="ctr" rotWithShape="0">
                      <a:srgbClr val="B2B2B2">
                        <a:alpha val="79999"/>
                      </a:srgbClr>
                    </a:outerShdw>
                  </a:effectLst>
                  <a:latin typeface="幼圆"/>
                  <a:ea typeface="幼圆"/>
                </a:rPr>
                <a:t>)</a:t>
              </a:r>
              <a:r>
                <a:rPr lang="zh-CN" altLang="en-US" sz="4000" kern="10">
                  <a:ln w="9525">
                    <a:solidFill>
                      <a:srgbClr val="800000"/>
                    </a:solidFill>
                    <a:round/>
                  </a:ln>
                  <a:solidFill>
                    <a:srgbClr val="800000"/>
                  </a:solidFill>
                  <a:effectLst>
                    <a:outerShdw dist="35921" dir="2700000" algn="ctr" rotWithShape="0">
                      <a:srgbClr val="B2B2B2">
                        <a:alpha val="79999"/>
                      </a:srgbClr>
                    </a:outerShdw>
                  </a:effectLst>
                  <a:latin typeface="幼圆"/>
                  <a:ea typeface="幼圆"/>
                </a:rPr>
                <a:t>逻辑框架</a:t>
              </a:r>
              <a:endParaRPr lang="zh-CN" altLang="en-US" sz="4000" kern="10">
                <a:ln w="9525">
                  <a:solidFill>
                    <a:srgbClr val="800000"/>
                  </a:solidFill>
                  <a:round/>
                </a:ln>
                <a:solidFill>
                  <a:srgbClr val="800000"/>
                </a:solidFill>
                <a:effectLst>
                  <a:outerShdw dist="35921" dir="2700000" algn="ctr" rotWithShape="0">
                    <a:srgbClr val="B2B2B2">
                      <a:alpha val="79999"/>
                    </a:srgbClr>
                  </a:outerShdw>
                </a:effectLst>
                <a:latin typeface="幼圆"/>
                <a:ea typeface="幼圆"/>
              </a:endParaRPr>
            </a:p>
          </p:txBody>
        </p:sp>
        <p:grpSp>
          <p:nvGrpSpPr>
            <p:cNvPr id="130061" name="组合 176137"/>
            <p:cNvGrpSpPr/>
            <p:nvPr/>
          </p:nvGrpSpPr>
          <p:grpSpPr bwMode="auto">
            <a:xfrm>
              <a:off x="0" y="1378"/>
              <a:ext cx="2043" cy="2510"/>
              <a:chOff x="0" y="0"/>
              <a:chExt cx="2208" cy="635"/>
            </a:xfrm>
          </p:grpSpPr>
          <p:sp>
            <p:nvSpPr>
              <p:cNvPr id="130111" name="椭圆 176138"/>
              <p:cNvSpPr>
                <a:spLocks noChangeArrowheads="1"/>
              </p:cNvSpPr>
              <p:nvPr/>
            </p:nvSpPr>
            <p:spPr bwMode="auto">
              <a:xfrm>
                <a:off x="1301" y="0"/>
                <a:ext cx="907" cy="635"/>
              </a:xfrm>
              <a:prstGeom prst="ellipse">
                <a:avLst/>
              </a:prstGeom>
              <a:solidFill>
                <a:srgbClr val="99CC00"/>
              </a:solidFill>
              <a:ln w="9525">
                <a:solidFill>
                  <a:schemeClr val="tx1"/>
                </a:solidFill>
                <a:round/>
              </a:ln>
            </p:spPr>
            <p:txBody>
              <a:bodyPr wrap="none" anchor="ctr"/>
              <a:lstStyle/>
              <a:p>
                <a:pPr algn="ctr"/>
                <a:r>
                  <a:rPr lang="zh-CN" altLang="en-US" sz="2000">
                    <a:solidFill>
                      <a:srgbClr val="CC0000"/>
                    </a:solidFill>
                  </a:rPr>
                  <a:t>劳</a:t>
                </a:r>
                <a:endParaRPr lang="zh-CN" altLang="en-US" sz="2000">
                  <a:solidFill>
                    <a:srgbClr val="CC0000"/>
                  </a:solidFill>
                </a:endParaRPr>
              </a:p>
              <a:p>
                <a:pPr algn="ctr"/>
                <a:endParaRPr lang="zh-CN" altLang="en-US" sz="2000">
                  <a:solidFill>
                    <a:srgbClr val="CC0000"/>
                  </a:solidFill>
                </a:endParaRPr>
              </a:p>
              <a:p>
                <a:pPr algn="ctr"/>
                <a:r>
                  <a:rPr lang="zh-CN" altLang="en-US" sz="2000">
                    <a:solidFill>
                      <a:srgbClr val="CC0000"/>
                    </a:solidFill>
                  </a:rPr>
                  <a:t>动</a:t>
                </a:r>
                <a:endParaRPr lang="zh-CN" altLang="en-US" sz="2000">
                  <a:solidFill>
                    <a:srgbClr val="CC0000"/>
                  </a:solidFill>
                </a:endParaRPr>
              </a:p>
            </p:txBody>
          </p:sp>
          <p:sp>
            <p:nvSpPr>
              <p:cNvPr id="130112" name="矩形 176139"/>
              <p:cNvSpPr>
                <a:spLocks noChangeArrowheads="1"/>
              </p:cNvSpPr>
              <p:nvPr/>
            </p:nvSpPr>
            <p:spPr bwMode="auto">
              <a:xfrm>
                <a:off x="0" y="181"/>
                <a:ext cx="2161" cy="189"/>
              </a:xfrm>
              <a:prstGeom prst="rect">
                <a:avLst/>
              </a:prstGeom>
              <a:noFill/>
              <a:ln w="9525">
                <a:noFill/>
                <a:miter lim="800000"/>
              </a:ln>
            </p:spPr>
            <p:txBody>
              <a:bodyPr>
                <a:spAutoFit/>
              </a:bodyPr>
              <a:lstStyle/>
              <a:p>
                <a:pPr algn="ctr">
                  <a:lnSpc>
                    <a:spcPct val="125000"/>
                  </a:lnSpc>
                  <a:buClr>
                    <a:schemeClr val="tx1"/>
                  </a:buClr>
                </a:pPr>
                <a:endParaRPr lang="zh-CN" altLang="en-US" sz="2000">
                  <a:solidFill>
                    <a:srgbClr val="0000FF"/>
                  </a:solidFill>
                  <a:latin typeface="Arial" panose="020B0604020202020204" pitchFamily="34" charset="0"/>
                  <a:ea typeface="幼圆" pitchFamily="49" charset="-122"/>
                </a:endParaRPr>
              </a:p>
            </p:txBody>
          </p:sp>
        </p:grpSp>
        <p:sp>
          <p:nvSpPr>
            <p:cNvPr id="130062" name="文本框 176140"/>
            <p:cNvSpPr txBox="1">
              <a:spLocks noChangeArrowheads="1"/>
            </p:cNvSpPr>
            <p:nvPr/>
          </p:nvSpPr>
          <p:spPr bwMode="auto">
            <a:xfrm>
              <a:off x="8108" y="923"/>
              <a:ext cx="2267" cy="628"/>
            </a:xfrm>
            <a:prstGeom prst="rect">
              <a:avLst/>
            </a:prstGeom>
            <a:solidFill>
              <a:srgbClr val="CCFFFF"/>
            </a:solidFill>
            <a:ln w="9525">
              <a:solidFill>
                <a:schemeClr val="tx1"/>
              </a:solidFill>
              <a:miter lim="800000"/>
            </a:ln>
          </p:spPr>
          <p:txBody>
            <a:bodyPr>
              <a:spAutoFit/>
            </a:bodyPr>
            <a:lstStyle/>
            <a:p>
              <a:pPr algn="ctr">
                <a:lnSpc>
                  <a:spcPct val="125000"/>
                </a:lnSpc>
              </a:pPr>
              <a:r>
                <a:rPr lang="zh-CN" altLang="en-US" sz="1600" b="1">
                  <a:solidFill>
                    <a:srgbClr val="FF0000"/>
                  </a:solidFill>
                  <a:latin typeface="楷体" panose="02010609060101010101" pitchFamily="49" charset="-122"/>
                  <a:ea typeface="楷体" panose="02010609060101010101" pitchFamily="49" charset="-122"/>
                </a:rPr>
                <a:t>使用价值</a:t>
              </a:r>
              <a:endParaRPr lang="zh-CN" altLang="en-US" sz="1600" b="1">
                <a:solidFill>
                  <a:srgbClr val="FF0000"/>
                </a:solidFill>
                <a:latin typeface="楷体" panose="02010609060101010101" pitchFamily="49" charset="-122"/>
                <a:ea typeface="楷体" panose="02010609060101010101" pitchFamily="49" charset="-122"/>
              </a:endParaRPr>
            </a:p>
          </p:txBody>
        </p:sp>
        <p:sp>
          <p:nvSpPr>
            <p:cNvPr id="130063" name="文本框 176141"/>
            <p:cNvSpPr txBox="1">
              <a:spLocks noChangeArrowheads="1"/>
            </p:cNvSpPr>
            <p:nvPr/>
          </p:nvSpPr>
          <p:spPr bwMode="auto">
            <a:xfrm>
              <a:off x="8108" y="4115"/>
              <a:ext cx="2267" cy="628"/>
            </a:xfrm>
            <a:prstGeom prst="rect">
              <a:avLst/>
            </a:prstGeom>
            <a:solidFill>
              <a:srgbClr val="CCFFFF"/>
            </a:solidFill>
            <a:ln w="9525">
              <a:solidFill>
                <a:schemeClr val="tx1"/>
              </a:solidFill>
              <a:miter lim="800000"/>
            </a:ln>
          </p:spPr>
          <p:txBody>
            <a:bodyPr>
              <a:spAutoFit/>
            </a:bodyPr>
            <a:lstStyle/>
            <a:p>
              <a:pPr algn="ctr">
                <a:lnSpc>
                  <a:spcPct val="125000"/>
                </a:lnSpc>
              </a:pPr>
              <a:r>
                <a:rPr lang="zh-CN" altLang="en-US" sz="1600" b="1">
                  <a:solidFill>
                    <a:srgbClr val="FF0000"/>
                  </a:solidFill>
                  <a:latin typeface="楷体" panose="02010609060101010101" pitchFamily="49" charset="-122"/>
                  <a:ea typeface="楷体" panose="02010609060101010101" pitchFamily="49" charset="-122"/>
                </a:rPr>
                <a:t>价  值</a:t>
              </a:r>
              <a:endParaRPr lang="zh-CN" altLang="en-US" sz="1600" b="1">
                <a:solidFill>
                  <a:srgbClr val="FF0000"/>
                </a:solidFill>
                <a:latin typeface="楷体" panose="02010609060101010101" pitchFamily="49" charset="-122"/>
                <a:ea typeface="楷体" panose="02010609060101010101" pitchFamily="49" charset="-122"/>
              </a:endParaRPr>
            </a:p>
          </p:txBody>
        </p:sp>
        <p:sp>
          <p:nvSpPr>
            <p:cNvPr id="130064" name="直接连接符 176142"/>
            <p:cNvSpPr>
              <a:spLocks noChangeShapeType="1"/>
            </p:cNvSpPr>
            <p:nvPr/>
          </p:nvSpPr>
          <p:spPr bwMode="auto">
            <a:xfrm>
              <a:off x="13210" y="6853"/>
              <a:ext cx="0" cy="0"/>
            </a:xfrm>
            <a:prstGeom prst="line">
              <a:avLst/>
            </a:prstGeom>
            <a:noFill/>
            <a:ln w="38100">
              <a:solidFill>
                <a:srgbClr val="800000"/>
              </a:solidFill>
              <a:round/>
            </a:ln>
          </p:spPr>
          <p:txBody>
            <a:bodyPr/>
            <a:lstStyle/>
            <a:p>
              <a:endParaRPr lang="zh-CN" altLang="en-US"/>
            </a:p>
          </p:txBody>
        </p:sp>
        <p:sp>
          <p:nvSpPr>
            <p:cNvPr id="130065" name="直接连接符 176143"/>
            <p:cNvSpPr>
              <a:spLocks noChangeShapeType="1"/>
            </p:cNvSpPr>
            <p:nvPr/>
          </p:nvSpPr>
          <p:spPr bwMode="auto">
            <a:xfrm>
              <a:off x="10375" y="4458"/>
              <a:ext cx="240" cy="0"/>
            </a:xfrm>
            <a:prstGeom prst="line">
              <a:avLst/>
            </a:prstGeom>
            <a:noFill/>
            <a:ln w="38100">
              <a:solidFill>
                <a:srgbClr val="800000"/>
              </a:solidFill>
              <a:round/>
            </a:ln>
          </p:spPr>
          <p:txBody>
            <a:bodyPr/>
            <a:lstStyle/>
            <a:p>
              <a:endParaRPr lang="zh-CN" altLang="en-US"/>
            </a:p>
          </p:txBody>
        </p:sp>
        <p:sp>
          <p:nvSpPr>
            <p:cNvPr id="130066" name="直接连接符 176144"/>
            <p:cNvSpPr>
              <a:spLocks noChangeShapeType="1"/>
            </p:cNvSpPr>
            <p:nvPr/>
          </p:nvSpPr>
          <p:spPr bwMode="auto">
            <a:xfrm>
              <a:off x="10603" y="1265"/>
              <a:ext cx="0" cy="3193"/>
            </a:xfrm>
            <a:prstGeom prst="line">
              <a:avLst/>
            </a:prstGeom>
            <a:noFill/>
            <a:ln w="38100">
              <a:solidFill>
                <a:srgbClr val="800000"/>
              </a:solidFill>
              <a:round/>
            </a:ln>
          </p:spPr>
          <p:txBody>
            <a:bodyPr/>
            <a:lstStyle/>
            <a:p>
              <a:endParaRPr lang="zh-CN" altLang="en-US"/>
            </a:p>
          </p:txBody>
        </p:sp>
        <p:sp>
          <p:nvSpPr>
            <p:cNvPr id="130067" name="直接连接符 176145"/>
            <p:cNvSpPr>
              <a:spLocks noChangeShapeType="1"/>
            </p:cNvSpPr>
            <p:nvPr/>
          </p:nvSpPr>
          <p:spPr bwMode="auto">
            <a:xfrm>
              <a:off x="10375" y="1265"/>
              <a:ext cx="240" cy="0"/>
            </a:xfrm>
            <a:prstGeom prst="line">
              <a:avLst/>
            </a:prstGeom>
            <a:noFill/>
            <a:ln w="38100">
              <a:solidFill>
                <a:srgbClr val="800000"/>
              </a:solidFill>
              <a:round/>
            </a:ln>
          </p:spPr>
          <p:txBody>
            <a:bodyPr/>
            <a:lstStyle/>
            <a:p>
              <a:endParaRPr lang="zh-CN" altLang="en-US"/>
            </a:p>
          </p:txBody>
        </p:sp>
        <p:sp>
          <p:nvSpPr>
            <p:cNvPr id="130068" name="文本框 176146"/>
            <p:cNvSpPr txBox="1">
              <a:spLocks noChangeArrowheads="1"/>
            </p:cNvSpPr>
            <p:nvPr/>
          </p:nvSpPr>
          <p:spPr bwMode="auto">
            <a:xfrm>
              <a:off x="2325" y="2290"/>
              <a:ext cx="1928" cy="628"/>
            </a:xfrm>
            <a:prstGeom prst="rect">
              <a:avLst/>
            </a:prstGeom>
            <a:solidFill>
              <a:srgbClr val="CCFFFF"/>
            </a:solidFill>
            <a:ln w="9525">
              <a:solidFill>
                <a:schemeClr val="tx1"/>
              </a:solidFill>
              <a:miter lim="800000"/>
            </a:ln>
          </p:spPr>
          <p:txBody>
            <a:bodyPr>
              <a:spAutoFit/>
            </a:bodyPr>
            <a:lstStyle/>
            <a:p>
              <a:pPr algn="ctr">
                <a:lnSpc>
                  <a:spcPct val="125000"/>
                </a:lnSpc>
              </a:pPr>
              <a:r>
                <a:rPr lang="zh-CN" altLang="en-US" sz="1600" b="1">
                  <a:solidFill>
                    <a:srgbClr val="FF0000"/>
                  </a:solidFill>
                  <a:latin typeface="楷体" panose="02010609060101010101" pitchFamily="49" charset="-122"/>
                  <a:ea typeface="楷体" panose="02010609060101010101" pitchFamily="49" charset="-122"/>
                </a:rPr>
                <a:t>劳动二重性</a:t>
              </a:r>
              <a:endParaRPr lang="zh-CN" altLang="en-US" sz="1600" b="1">
                <a:solidFill>
                  <a:srgbClr val="FF0000"/>
                </a:solidFill>
                <a:latin typeface="楷体" panose="02010609060101010101" pitchFamily="49" charset="-122"/>
                <a:ea typeface="楷体" panose="02010609060101010101" pitchFamily="49" charset="-122"/>
              </a:endParaRPr>
            </a:p>
          </p:txBody>
        </p:sp>
        <p:sp>
          <p:nvSpPr>
            <p:cNvPr id="130069" name="文本框 176147"/>
            <p:cNvSpPr txBox="1">
              <a:spLocks noChangeArrowheads="1"/>
            </p:cNvSpPr>
            <p:nvPr/>
          </p:nvSpPr>
          <p:spPr bwMode="auto">
            <a:xfrm>
              <a:off x="4818" y="923"/>
              <a:ext cx="2267" cy="628"/>
            </a:xfrm>
            <a:prstGeom prst="rect">
              <a:avLst/>
            </a:prstGeom>
            <a:solidFill>
              <a:srgbClr val="CCFFFF"/>
            </a:solidFill>
            <a:ln w="9525">
              <a:solidFill>
                <a:schemeClr val="tx1"/>
              </a:solidFill>
              <a:miter lim="800000"/>
            </a:ln>
          </p:spPr>
          <p:txBody>
            <a:bodyPr>
              <a:spAutoFit/>
            </a:bodyPr>
            <a:lstStyle/>
            <a:p>
              <a:pPr algn="ctr">
                <a:lnSpc>
                  <a:spcPct val="125000"/>
                </a:lnSpc>
              </a:pPr>
              <a:r>
                <a:rPr lang="zh-CN" altLang="en-US" sz="1600" b="1">
                  <a:solidFill>
                    <a:srgbClr val="FF0000"/>
                  </a:solidFill>
                  <a:latin typeface="楷体" panose="02010609060101010101" pitchFamily="49" charset="-122"/>
                  <a:ea typeface="楷体" panose="02010609060101010101" pitchFamily="49" charset="-122"/>
                </a:rPr>
                <a:t>具体劳动</a:t>
              </a:r>
              <a:endParaRPr lang="zh-CN" altLang="en-US" sz="1600" b="1">
                <a:latin typeface="楷体" panose="02010609060101010101" pitchFamily="49" charset="-122"/>
                <a:ea typeface="楷体" panose="02010609060101010101" pitchFamily="49" charset="-122"/>
              </a:endParaRPr>
            </a:p>
          </p:txBody>
        </p:sp>
        <p:sp>
          <p:nvSpPr>
            <p:cNvPr id="130070" name="文本框 176148"/>
            <p:cNvSpPr txBox="1">
              <a:spLocks noChangeArrowheads="1"/>
            </p:cNvSpPr>
            <p:nvPr/>
          </p:nvSpPr>
          <p:spPr bwMode="auto">
            <a:xfrm>
              <a:off x="4818" y="4115"/>
              <a:ext cx="2267" cy="628"/>
            </a:xfrm>
            <a:prstGeom prst="rect">
              <a:avLst/>
            </a:prstGeom>
            <a:solidFill>
              <a:srgbClr val="CCFFFF"/>
            </a:solidFill>
            <a:ln w="9525">
              <a:solidFill>
                <a:schemeClr val="tx1"/>
              </a:solidFill>
              <a:miter lim="800000"/>
            </a:ln>
          </p:spPr>
          <p:txBody>
            <a:bodyPr>
              <a:spAutoFit/>
            </a:bodyPr>
            <a:lstStyle/>
            <a:p>
              <a:pPr algn="ctr">
                <a:lnSpc>
                  <a:spcPct val="125000"/>
                </a:lnSpc>
              </a:pPr>
              <a:r>
                <a:rPr lang="zh-CN" altLang="en-US" sz="1600" b="1">
                  <a:solidFill>
                    <a:srgbClr val="FF0000"/>
                  </a:solidFill>
                  <a:latin typeface="楷体" panose="02010609060101010101" pitchFamily="49" charset="-122"/>
                  <a:ea typeface="楷体" panose="02010609060101010101" pitchFamily="49" charset="-122"/>
                </a:rPr>
                <a:t>抽象劳动</a:t>
              </a:r>
              <a:endParaRPr lang="zh-CN" altLang="en-US" sz="1600" b="1">
                <a:solidFill>
                  <a:srgbClr val="FF0000"/>
                </a:solidFill>
                <a:latin typeface="楷体" panose="02010609060101010101" pitchFamily="49" charset="-122"/>
                <a:ea typeface="楷体" panose="02010609060101010101" pitchFamily="49" charset="-122"/>
              </a:endParaRPr>
            </a:p>
          </p:txBody>
        </p:sp>
        <p:sp>
          <p:nvSpPr>
            <p:cNvPr id="130071" name="直接连接符 176149"/>
            <p:cNvSpPr>
              <a:spLocks noChangeShapeType="1"/>
            </p:cNvSpPr>
            <p:nvPr/>
          </p:nvSpPr>
          <p:spPr bwMode="auto">
            <a:xfrm>
              <a:off x="12983" y="2520"/>
              <a:ext cx="227" cy="0"/>
            </a:xfrm>
            <a:prstGeom prst="line">
              <a:avLst/>
            </a:prstGeom>
            <a:noFill/>
            <a:ln w="38100">
              <a:solidFill>
                <a:srgbClr val="800000"/>
              </a:solidFill>
              <a:round/>
            </a:ln>
          </p:spPr>
          <p:txBody>
            <a:bodyPr/>
            <a:lstStyle/>
            <a:p>
              <a:endParaRPr lang="zh-CN" altLang="en-US"/>
            </a:p>
          </p:txBody>
        </p:sp>
        <p:sp>
          <p:nvSpPr>
            <p:cNvPr id="130072" name="直接连接符 176150"/>
            <p:cNvSpPr>
              <a:spLocks noChangeShapeType="1"/>
            </p:cNvSpPr>
            <p:nvPr/>
          </p:nvSpPr>
          <p:spPr bwMode="auto">
            <a:xfrm>
              <a:off x="1983" y="2633"/>
              <a:ext cx="352" cy="0"/>
            </a:xfrm>
            <a:prstGeom prst="line">
              <a:avLst/>
            </a:prstGeom>
            <a:noFill/>
            <a:ln w="38100">
              <a:solidFill>
                <a:srgbClr val="800000"/>
              </a:solidFill>
              <a:round/>
            </a:ln>
          </p:spPr>
          <p:txBody>
            <a:bodyPr/>
            <a:lstStyle/>
            <a:p>
              <a:endParaRPr lang="zh-CN" altLang="en-US"/>
            </a:p>
          </p:txBody>
        </p:sp>
        <p:sp>
          <p:nvSpPr>
            <p:cNvPr id="130073" name="直接连接符 176151"/>
            <p:cNvSpPr>
              <a:spLocks noChangeShapeType="1"/>
            </p:cNvSpPr>
            <p:nvPr/>
          </p:nvSpPr>
          <p:spPr bwMode="auto">
            <a:xfrm flipH="1" flipV="1">
              <a:off x="4253" y="2633"/>
              <a:ext cx="340" cy="0"/>
            </a:xfrm>
            <a:prstGeom prst="line">
              <a:avLst/>
            </a:prstGeom>
            <a:noFill/>
            <a:ln w="38100">
              <a:solidFill>
                <a:srgbClr val="800000"/>
              </a:solidFill>
              <a:round/>
              <a:tailEnd type="triangle" w="med" len="med"/>
            </a:ln>
          </p:spPr>
          <p:txBody>
            <a:bodyPr/>
            <a:lstStyle/>
            <a:p>
              <a:endParaRPr lang="zh-CN" altLang="en-US"/>
            </a:p>
          </p:txBody>
        </p:sp>
        <p:sp>
          <p:nvSpPr>
            <p:cNvPr id="130074" name="直接连接符 176152"/>
            <p:cNvSpPr>
              <a:spLocks noChangeShapeType="1"/>
            </p:cNvSpPr>
            <p:nvPr/>
          </p:nvSpPr>
          <p:spPr bwMode="auto">
            <a:xfrm>
              <a:off x="4593" y="1378"/>
              <a:ext cx="0" cy="3080"/>
            </a:xfrm>
            <a:prstGeom prst="line">
              <a:avLst/>
            </a:prstGeom>
            <a:noFill/>
            <a:ln w="38100">
              <a:solidFill>
                <a:srgbClr val="800000"/>
              </a:solidFill>
              <a:round/>
            </a:ln>
          </p:spPr>
          <p:txBody>
            <a:bodyPr/>
            <a:lstStyle/>
            <a:p>
              <a:endParaRPr lang="zh-CN" altLang="en-US"/>
            </a:p>
          </p:txBody>
        </p:sp>
        <p:sp>
          <p:nvSpPr>
            <p:cNvPr id="130075" name="直接连接符 176153"/>
            <p:cNvSpPr>
              <a:spLocks noChangeShapeType="1"/>
            </p:cNvSpPr>
            <p:nvPr/>
          </p:nvSpPr>
          <p:spPr bwMode="auto">
            <a:xfrm>
              <a:off x="4593" y="1378"/>
              <a:ext cx="240" cy="0"/>
            </a:xfrm>
            <a:prstGeom prst="line">
              <a:avLst/>
            </a:prstGeom>
            <a:noFill/>
            <a:ln w="38100">
              <a:solidFill>
                <a:srgbClr val="800000"/>
              </a:solidFill>
              <a:round/>
            </a:ln>
          </p:spPr>
          <p:txBody>
            <a:bodyPr/>
            <a:lstStyle/>
            <a:p>
              <a:endParaRPr lang="zh-CN" altLang="en-US"/>
            </a:p>
          </p:txBody>
        </p:sp>
        <p:sp>
          <p:nvSpPr>
            <p:cNvPr id="130076" name="直接连接符 176154"/>
            <p:cNvSpPr>
              <a:spLocks noChangeShapeType="1"/>
            </p:cNvSpPr>
            <p:nvPr/>
          </p:nvSpPr>
          <p:spPr bwMode="auto">
            <a:xfrm>
              <a:off x="4593" y="4458"/>
              <a:ext cx="240" cy="0"/>
            </a:xfrm>
            <a:prstGeom prst="line">
              <a:avLst/>
            </a:prstGeom>
            <a:noFill/>
            <a:ln w="38100">
              <a:solidFill>
                <a:srgbClr val="800000"/>
              </a:solidFill>
              <a:round/>
            </a:ln>
          </p:spPr>
          <p:txBody>
            <a:bodyPr/>
            <a:lstStyle/>
            <a:p>
              <a:endParaRPr lang="zh-CN" altLang="en-US"/>
            </a:p>
          </p:txBody>
        </p:sp>
        <p:sp>
          <p:nvSpPr>
            <p:cNvPr id="130077" name="直接连接符 176155"/>
            <p:cNvSpPr>
              <a:spLocks noChangeShapeType="1"/>
            </p:cNvSpPr>
            <p:nvPr/>
          </p:nvSpPr>
          <p:spPr bwMode="auto">
            <a:xfrm flipV="1">
              <a:off x="7088" y="1265"/>
              <a:ext cx="1020" cy="0"/>
            </a:xfrm>
            <a:prstGeom prst="line">
              <a:avLst/>
            </a:prstGeom>
            <a:noFill/>
            <a:ln w="38100">
              <a:solidFill>
                <a:srgbClr val="800000"/>
              </a:solidFill>
              <a:round/>
              <a:tailEnd type="triangle" w="med" len="med"/>
            </a:ln>
          </p:spPr>
          <p:txBody>
            <a:bodyPr/>
            <a:lstStyle/>
            <a:p>
              <a:endParaRPr lang="zh-CN" altLang="en-US"/>
            </a:p>
          </p:txBody>
        </p:sp>
        <p:sp>
          <p:nvSpPr>
            <p:cNvPr id="130078" name="直接连接符 176156"/>
            <p:cNvSpPr>
              <a:spLocks noChangeShapeType="1"/>
            </p:cNvSpPr>
            <p:nvPr/>
          </p:nvSpPr>
          <p:spPr bwMode="auto">
            <a:xfrm flipV="1">
              <a:off x="7088" y="4458"/>
              <a:ext cx="1020" cy="0"/>
            </a:xfrm>
            <a:prstGeom prst="line">
              <a:avLst/>
            </a:prstGeom>
            <a:noFill/>
            <a:ln w="38100">
              <a:solidFill>
                <a:srgbClr val="800000"/>
              </a:solidFill>
              <a:round/>
              <a:tailEnd type="triangle" w="med" len="med"/>
            </a:ln>
          </p:spPr>
          <p:txBody>
            <a:bodyPr/>
            <a:lstStyle/>
            <a:p>
              <a:endParaRPr lang="zh-CN" altLang="en-US"/>
            </a:p>
          </p:txBody>
        </p:sp>
        <p:grpSp>
          <p:nvGrpSpPr>
            <p:cNvPr id="130079" name="组合 176157"/>
            <p:cNvGrpSpPr/>
            <p:nvPr/>
          </p:nvGrpSpPr>
          <p:grpSpPr bwMode="auto">
            <a:xfrm>
              <a:off x="12075" y="3888"/>
              <a:ext cx="2043" cy="2507"/>
              <a:chOff x="0" y="0"/>
              <a:chExt cx="2208" cy="635"/>
            </a:xfrm>
          </p:grpSpPr>
          <p:sp>
            <p:nvSpPr>
              <p:cNvPr id="130109" name="椭圆 176158"/>
              <p:cNvSpPr>
                <a:spLocks noChangeArrowheads="1"/>
              </p:cNvSpPr>
              <p:nvPr/>
            </p:nvSpPr>
            <p:spPr bwMode="auto">
              <a:xfrm>
                <a:off x="1301" y="0"/>
                <a:ext cx="907" cy="635"/>
              </a:xfrm>
              <a:prstGeom prst="ellipse">
                <a:avLst/>
              </a:prstGeom>
              <a:solidFill>
                <a:srgbClr val="99CC00"/>
              </a:solidFill>
              <a:ln w="9525">
                <a:solidFill>
                  <a:schemeClr val="tx1"/>
                </a:solidFill>
                <a:round/>
              </a:ln>
            </p:spPr>
            <p:txBody>
              <a:bodyPr wrap="none" anchor="ctr"/>
              <a:lstStyle/>
              <a:p>
                <a:pPr algn="ctr"/>
                <a:r>
                  <a:rPr lang="zh-CN" altLang="en-US" sz="2000">
                    <a:solidFill>
                      <a:srgbClr val="CC0000"/>
                    </a:solidFill>
                  </a:rPr>
                  <a:t>资</a:t>
                </a:r>
                <a:endParaRPr lang="zh-CN" altLang="en-US" sz="2000">
                  <a:solidFill>
                    <a:srgbClr val="CC0000"/>
                  </a:solidFill>
                </a:endParaRPr>
              </a:p>
              <a:p>
                <a:pPr algn="ctr"/>
                <a:endParaRPr lang="zh-CN" altLang="en-US" sz="2000">
                  <a:solidFill>
                    <a:srgbClr val="CC0000"/>
                  </a:solidFill>
                </a:endParaRPr>
              </a:p>
              <a:p>
                <a:pPr algn="ctr"/>
                <a:r>
                  <a:rPr lang="zh-CN" altLang="en-US" sz="2000">
                    <a:solidFill>
                      <a:srgbClr val="CC0000"/>
                    </a:solidFill>
                  </a:rPr>
                  <a:t>本</a:t>
                </a:r>
                <a:endParaRPr lang="zh-CN" altLang="en-US" sz="2000">
                  <a:solidFill>
                    <a:srgbClr val="CC0000"/>
                  </a:solidFill>
                </a:endParaRPr>
              </a:p>
            </p:txBody>
          </p:sp>
          <p:sp>
            <p:nvSpPr>
              <p:cNvPr id="130110" name="矩形 176159"/>
              <p:cNvSpPr>
                <a:spLocks noChangeArrowheads="1"/>
              </p:cNvSpPr>
              <p:nvPr/>
            </p:nvSpPr>
            <p:spPr bwMode="auto">
              <a:xfrm>
                <a:off x="0" y="181"/>
                <a:ext cx="2161" cy="189"/>
              </a:xfrm>
              <a:prstGeom prst="rect">
                <a:avLst/>
              </a:prstGeom>
              <a:noFill/>
              <a:ln w="9525">
                <a:noFill/>
                <a:miter lim="800000"/>
              </a:ln>
            </p:spPr>
            <p:txBody>
              <a:bodyPr>
                <a:spAutoFit/>
              </a:bodyPr>
              <a:lstStyle/>
              <a:p>
                <a:pPr algn="ctr">
                  <a:lnSpc>
                    <a:spcPct val="125000"/>
                  </a:lnSpc>
                  <a:buClr>
                    <a:schemeClr val="tx1"/>
                  </a:buClr>
                </a:pPr>
                <a:endParaRPr lang="zh-CN" altLang="en-US" sz="2000">
                  <a:solidFill>
                    <a:srgbClr val="0000FF"/>
                  </a:solidFill>
                  <a:latin typeface="Arial" panose="020B0604020202020204" pitchFamily="34" charset="0"/>
                  <a:ea typeface="幼圆" pitchFamily="49" charset="-122"/>
                </a:endParaRPr>
              </a:p>
            </p:txBody>
          </p:sp>
        </p:grpSp>
        <p:sp>
          <p:nvSpPr>
            <p:cNvPr id="130080" name="文本框 176160"/>
            <p:cNvSpPr txBox="1">
              <a:spLocks noChangeArrowheads="1"/>
            </p:cNvSpPr>
            <p:nvPr/>
          </p:nvSpPr>
          <p:spPr bwMode="auto">
            <a:xfrm>
              <a:off x="8108" y="6395"/>
              <a:ext cx="2267" cy="628"/>
            </a:xfrm>
            <a:prstGeom prst="rect">
              <a:avLst/>
            </a:prstGeom>
            <a:solidFill>
              <a:srgbClr val="FFCC00"/>
            </a:solidFill>
            <a:ln w="9525">
              <a:solidFill>
                <a:schemeClr val="tx1"/>
              </a:solidFill>
              <a:miter lim="800000"/>
            </a:ln>
          </p:spPr>
          <p:txBody>
            <a:bodyPr>
              <a:spAutoFit/>
            </a:bodyPr>
            <a:lstStyle/>
            <a:p>
              <a:pPr algn="ctr">
                <a:lnSpc>
                  <a:spcPct val="125000"/>
                </a:lnSpc>
              </a:pPr>
              <a:r>
                <a:rPr lang="zh-CN" altLang="en-US" sz="1600" b="1">
                  <a:solidFill>
                    <a:srgbClr val="FF0000"/>
                  </a:solidFill>
                  <a:latin typeface="楷体" panose="02010609060101010101" pitchFamily="49" charset="-122"/>
                  <a:ea typeface="楷体" panose="02010609060101010101" pitchFamily="49" charset="-122"/>
                </a:rPr>
                <a:t>剩余价值</a:t>
              </a:r>
              <a:endParaRPr lang="zh-CN" altLang="en-US" sz="1600" b="1">
                <a:solidFill>
                  <a:srgbClr val="FF0000"/>
                </a:solidFill>
                <a:latin typeface="楷体" panose="02010609060101010101" pitchFamily="49" charset="-122"/>
                <a:ea typeface="楷体" panose="02010609060101010101" pitchFamily="49" charset="-122"/>
              </a:endParaRPr>
            </a:p>
          </p:txBody>
        </p:sp>
        <p:sp>
          <p:nvSpPr>
            <p:cNvPr id="130081" name="文本框 176161"/>
            <p:cNvSpPr txBox="1">
              <a:spLocks noChangeArrowheads="1"/>
            </p:cNvSpPr>
            <p:nvPr/>
          </p:nvSpPr>
          <p:spPr bwMode="auto">
            <a:xfrm>
              <a:off x="8108" y="7650"/>
              <a:ext cx="2267" cy="628"/>
            </a:xfrm>
            <a:prstGeom prst="rect">
              <a:avLst/>
            </a:prstGeom>
            <a:solidFill>
              <a:srgbClr val="FFCC00"/>
            </a:solidFill>
            <a:ln w="9525">
              <a:solidFill>
                <a:schemeClr val="tx1"/>
              </a:solidFill>
              <a:miter lim="800000"/>
            </a:ln>
          </p:spPr>
          <p:txBody>
            <a:bodyPr>
              <a:spAutoFit/>
            </a:bodyPr>
            <a:lstStyle/>
            <a:p>
              <a:pPr algn="ctr">
                <a:lnSpc>
                  <a:spcPct val="125000"/>
                </a:lnSpc>
              </a:pPr>
              <a:r>
                <a:rPr lang="zh-CN" altLang="en-US" sz="1600" b="1">
                  <a:solidFill>
                    <a:srgbClr val="FF0000"/>
                  </a:solidFill>
                  <a:latin typeface="楷体" panose="02010609060101010101" pitchFamily="49" charset="-122"/>
                  <a:ea typeface="楷体" panose="02010609060101010101" pitchFamily="49" charset="-122"/>
                </a:rPr>
                <a:t>资本积累</a:t>
              </a:r>
              <a:endParaRPr lang="zh-CN" altLang="en-US" sz="1600" b="1">
                <a:solidFill>
                  <a:srgbClr val="FF0000"/>
                </a:solidFill>
                <a:latin typeface="楷体" panose="02010609060101010101" pitchFamily="49" charset="-122"/>
                <a:ea typeface="楷体" panose="02010609060101010101" pitchFamily="49" charset="-122"/>
              </a:endParaRPr>
            </a:p>
          </p:txBody>
        </p:sp>
        <p:sp>
          <p:nvSpPr>
            <p:cNvPr id="130082" name="直接连接符 176163"/>
            <p:cNvSpPr>
              <a:spLocks noChangeShapeType="1"/>
            </p:cNvSpPr>
            <p:nvPr/>
          </p:nvSpPr>
          <p:spPr bwMode="auto">
            <a:xfrm>
              <a:off x="9240" y="8333"/>
              <a:ext cx="0" cy="1027"/>
            </a:xfrm>
            <a:prstGeom prst="line">
              <a:avLst/>
            </a:prstGeom>
            <a:noFill/>
            <a:ln w="38100">
              <a:solidFill>
                <a:srgbClr val="0000FF"/>
              </a:solidFill>
              <a:round/>
            </a:ln>
          </p:spPr>
          <p:txBody>
            <a:bodyPr/>
            <a:lstStyle/>
            <a:p>
              <a:endParaRPr lang="zh-CN" altLang="en-US"/>
            </a:p>
          </p:txBody>
        </p:sp>
        <p:sp>
          <p:nvSpPr>
            <p:cNvPr id="130083" name="直接连接符 176164"/>
            <p:cNvSpPr>
              <a:spLocks noChangeShapeType="1"/>
            </p:cNvSpPr>
            <p:nvPr/>
          </p:nvSpPr>
          <p:spPr bwMode="auto">
            <a:xfrm>
              <a:off x="9240" y="7078"/>
              <a:ext cx="0" cy="572"/>
            </a:xfrm>
            <a:prstGeom prst="line">
              <a:avLst/>
            </a:prstGeom>
            <a:noFill/>
            <a:ln w="38100">
              <a:solidFill>
                <a:srgbClr val="0000FF"/>
              </a:solidFill>
              <a:round/>
            </a:ln>
          </p:spPr>
          <p:txBody>
            <a:bodyPr/>
            <a:lstStyle/>
            <a:p>
              <a:endParaRPr lang="zh-CN" altLang="en-US"/>
            </a:p>
          </p:txBody>
        </p:sp>
        <p:sp>
          <p:nvSpPr>
            <p:cNvPr id="130084" name="直接连接符 176165"/>
            <p:cNvSpPr>
              <a:spLocks noChangeShapeType="1"/>
            </p:cNvSpPr>
            <p:nvPr/>
          </p:nvSpPr>
          <p:spPr bwMode="auto">
            <a:xfrm>
              <a:off x="9240" y="5825"/>
              <a:ext cx="0" cy="570"/>
            </a:xfrm>
            <a:prstGeom prst="line">
              <a:avLst/>
            </a:prstGeom>
            <a:noFill/>
            <a:ln w="38100">
              <a:solidFill>
                <a:srgbClr val="0000FF"/>
              </a:solidFill>
              <a:round/>
            </a:ln>
          </p:spPr>
          <p:txBody>
            <a:bodyPr/>
            <a:lstStyle/>
            <a:p>
              <a:endParaRPr lang="zh-CN" altLang="en-US"/>
            </a:p>
          </p:txBody>
        </p:sp>
        <p:sp>
          <p:nvSpPr>
            <p:cNvPr id="130085" name="文本框 176166"/>
            <p:cNvSpPr txBox="1">
              <a:spLocks noChangeArrowheads="1"/>
            </p:cNvSpPr>
            <p:nvPr/>
          </p:nvSpPr>
          <p:spPr bwMode="auto">
            <a:xfrm>
              <a:off x="8108" y="2520"/>
              <a:ext cx="2267" cy="628"/>
            </a:xfrm>
            <a:prstGeom prst="rect">
              <a:avLst/>
            </a:prstGeom>
            <a:solidFill>
              <a:srgbClr val="FFCC00"/>
            </a:solidFill>
            <a:ln w="9525">
              <a:solidFill>
                <a:schemeClr val="tx1"/>
              </a:solidFill>
              <a:miter lim="800000"/>
            </a:ln>
          </p:spPr>
          <p:txBody>
            <a:bodyPr>
              <a:spAutoFit/>
            </a:bodyPr>
            <a:lstStyle/>
            <a:p>
              <a:pPr algn="ctr">
                <a:lnSpc>
                  <a:spcPct val="125000"/>
                </a:lnSpc>
              </a:pPr>
              <a:r>
                <a:rPr lang="zh-CN" altLang="en-US" sz="1600" b="1">
                  <a:solidFill>
                    <a:srgbClr val="FF0000"/>
                  </a:solidFill>
                  <a:latin typeface="楷体" panose="02010609060101010101" pitchFamily="49" charset="-122"/>
                  <a:ea typeface="楷体" panose="02010609060101010101" pitchFamily="49" charset="-122"/>
                </a:rPr>
                <a:t>不变资本</a:t>
              </a:r>
              <a:endParaRPr lang="zh-CN" altLang="en-US" sz="1600" b="1">
                <a:solidFill>
                  <a:srgbClr val="FF0000"/>
                </a:solidFill>
                <a:latin typeface="楷体" panose="02010609060101010101" pitchFamily="49" charset="-122"/>
                <a:ea typeface="楷体" panose="02010609060101010101" pitchFamily="49" charset="-122"/>
              </a:endParaRPr>
            </a:p>
          </p:txBody>
        </p:sp>
        <p:sp>
          <p:nvSpPr>
            <p:cNvPr id="130086" name="直接连接符 176167"/>
            <p:cNvSpPr>
              <a:spLocks noChangeShapeType="1"/>
            </p:cNvSpPr>
            <p:nvPr/>
          </p:nvSpPr>
          <p:spPr bwMode="auto">
            <a:xfrm>
              <a:off x="10375" y="2975"/>
              <a:ext cx="795" cy="0"/>
            </a:xfrm>
            <a:prstGeom prst="line">
              <a:avLst/>
            </a:prstGeom>
            <a:noFill/>
            <a:ln w="38100">
              <a:solidFill>
                <a:srgbClr val="0000FF"/>
              </a:solidFill>
              <a:round/>
            </a:ln>
          </p:spPr>
          <p:txBody>
            <a:bodyPr/>
            <a:lstStyle/>
            <a:p>
              <a:endParaRPr lang="zh-CN" altLang="en-US"/>
            </a:p>
          </p:txBody>
        </p:sp>
        <p:sp>
          <p:nvSpPr>
            <p:cNvPr id="130087" name="直接连接符 176168"/>
            <p:cNvSpPr>
              <a:spLocks noChangeShapeType="1"/>
            </p:cNvSpPr>
            <p:nvPr/>
          </p:nvSpPr>
          <p:spPr bwMode="auto">
            <a:xfrm>
              <a:off x="11170" y="2975"/>
              <a:ext cx="0" cy="3763"/>
            </a:xfrm>
            <a:prstGeom prst="line">
              <a:avLst/>
            </a:prstGeom>
            <a:noFill/>
            <a:ln w="38100">
              <a:solidFill>
                <a:srgbClr val="0000FF"/>
              </a:solidFill>
              <a:round/>
            </a:ln>
          </p:spPr>
          <p:txBody>
            <a:bodyPr/>
            <a:lstStyle/>
            <a:p>
              <a:endParaRPr lang="zh-CN" altLang="en-US"/>
            </a:p>
          </p:txBody>
        </p:sp>
        <p:sp>
          <p:nvSpPr>
            <p:cNvPr id="130088" name="直接连接符 176169"/>
            <p:cNvSpPr>
              <a:spLocks noChangeShapeType="1"/>
            </p:cNvSpPr>
            <p:nvPr/>
          </p:nvSpPr>
          <p:spPr bwMode="auto">
            <a:xfrm>
              <a:off x="10375" y="6738"/>
              <a:ext cx="795" cy="0"/>
            </a:xfrm>
            <a:prstGeom prst="line">
              <a:avLst/>
            </a:prstGeom>
            <a:noFill/>
            <a:ln w="38100">
              <a:solidFill>
                <a:srgbClr val="0000FF"/>
              </a:solidFill>
              <a:round/>
            </a:ln>
          </p:spPr>
          <p:txBody>
            <a:bodyPr/>
            <a:lstStyle/>
            <a:p>
              <a:endParaRPr lang="zh-CN" altLang="en-US"/>
            </a:p>
          </p:txBody>
        </p:sp>
        <p:sp>
          <p:nvSpPr>
            <p:cNvPr id="130089" name="直接连接符 176170"/>
            <p:cNvSpPr>
              <a:spLocks noChangeShapeType="1"/>
            </p:cNvSpPr>
            <p:nvPr/>
          </p:nvSpPr>
          <p:spPr bwMode="auto">
            <a:xfrm>
              <a:off x="10375" y="5483"/>
              <a:ext cx="795" cy="0"/>
            </a:xfrm>
            <a:prstGeom prst="line">
              <a:avLst/>
            </a:prstGeom>
            <a:noFill/>
            <a:ln w="38100">
              <a:solidFill>
                <a:srgbClr val="0000FF"/>
              </a:solidFill>
              <a:round/>
            </a:ln>
          </p:spPr>
          <p:txBody>
            <a:bodyPr/>
            <a:lstStyle/>
            <a:p>
              <a:endParaRPr lang="zh-CN" altLang="en-US"/>
            </a:p>
          </p:txBody>
        </p:sp>
        <p:sp>
          <p:nvSpPr>
            <p:cNvPr id="130090" name="直接连接符 176171"/>
            <p:cNvSpPr>
              <a:spLocks noChangeShapeType="1"/>
            </p:cNvSpPr>
            <p:nvPr/>
          </p:nvSpPr>
          <p:spPr bwMode="auto">
            <a:xfrm flipV="1">
              <a:off x="11170" y="6053"/>
              <a:ext cx="340" cy="0"/>
            </a:xfrm>
            <a:prstGeom prst="line">
              <a:avLst/>
            </a:prstGeom>
            <a:noFill/>
            <a:ln w="38100">
              <a:solidFill>
                <a:srgbClr val="800000"/>
              </a:solidFill>
              <a:round/>
              <a:tailEnd type="triangle" w="med" len="med"/>
            </a:ln>
          </p:spPr>
          <p:txBody>
            <a:bodyPr/>
            <a:lstStyle/>
            <a:p>
              <a:endParaRPr lang="zh-CN" altLang="en-US"/>
            </a:p>
          </p:txBody>
        </p:sp>
        <p:sp>
          <p:nvSpPr>
            <p:cNvPr id="130091" name="文本框 176172"/>
            <p:cNvSpPr txBox="1">
              <a:spLocks noChangeArrowheads="1"/>
            </p:cNvSpPr>
            <p:nvPr/>
          </p:nvSpPr>
          <p:spPr bwMode="auto">
            <a:xfrm>
              <a:off x="11510" y="5348"/>
              <a:ext cx="1588" cy="992"/>
            </a:xfrm>
            <a:prstGeom prst="rect">
              <a:avLst/>
            </a:prstGeom>
            <a:solidFill>
              <a:srgbClr val="CCFFCC"/>
            </a:solidFill>
            <a:ln w="9525">
              <a:solidFill>
                <a:schemeClr val="tx1"/>
              </a:solidFill>
              <a:miter lim="800000"/>
            </a:ln>
          </p:spPr>
          <p:txBody>
            <a:bodyPr>
              <a:spAutoFit/>
            </a:bodyPr>
            <a:lstStyle/>
            <a:p>
              <a:pPr algn="ctr">
                <a:lnSpc>
                  <a:spcPct val="125000"/>
                </a:lnSpc>
              </a:pPr>
              <a:r>
                <a:rPr lang="zh-CN" altLang="en-US" sz="1400" b="1">
                  <a:solidFill>
                    <a:srgbClr val="FF0000"/>
                  </a:solidFill>
                  <a:latin typeface="楷体" panose="02010609060101010101" pitchFamily="49" charset="-122"/>
                  <a:ea typeface="楷体" panose="02010609060101010101" pitchFamily="49" charset="-122"/>
                </a:rPr>
                <a:t>商品的价值（货币）</a:t>
              </a:r>
              <a:endParaRPr lang="zh-CN" altLang="en-US" sz="1400" b="1">
                <a:solidFill>
                  <a:srgbClr val="FF0000"/>
                </a:solidFill>
                <a:latin typeface="楷体" panose="02010609060101010101" pitchFamily="49" charset="-122"/>
                <a:ea typeface="楷体" panose="02010609060101010101" pitchFamily="49" charset="-122"/>
              </a:endParaRPr>
            </a:p>
          </p:txBody>
        </p:sp>
        <p:sp>
          <p:nvSpPr>
            <p:cNvPr id="130092" name="矩形 176174"/>
            <p:cNvSpPr>
              <a:spLocks noChangeArrowheads="1"/>
            </p:cNvSpPr>
            <p:nvPr/>
          </p:nvSpPr>
          <p:spPr bwMode="auto">
            <a:xfrm>
              <a:off x="6748" y="1723"/>
              <a:ext cx="1740" cy="577"/>
            </a:xfrm>
            <a:prstGeom prst="rect">
              <a:avLst/>
            </a:prstGeom>
            <a:noFill/>
            <a:ln w="9525">
              <a:noFill/>
              <a:miter lim="800000"/>
            </a:ln>
          </p:spPr>
          <p:txBody>
            <a:bodyPr wrap="none">
              <a:spAutoFit/>
            </a:bodyPr>
            <a:lstStyle/>
            <a:p>
              <a:pPr algn="ctr"/>
              <a:r>
                <a:rPr lang="zh-CN" altLang="en-US">
                  <a:solidFill>
                    <a:srgbClr val="0000FF"/>
                  </a:solidFill>
                  <a:ea typeface="楷体_GB2312" pitchFamily="49" charset="-122"/>
                </a:rPr>
                <a:t>生产资料</a:t>
              </a:r>
              <a:endParaRPr lang="zh-CN" altLang="en-US">
                <a:solidFill>
                  <a:srgbClr val="0000FF"/>
                </a:solidFill>
                <a:ea typeface="楷体_GB2312" pitchFamily="49" charset="-122"/>
              </a:endParaRPr>
            </a:p>
          </p:txBody>
        </p:sp>
        <p:sp>
          <p:nvSpPr>
            <p:cNvPr id="130093" name="直接连接符 176175"/>
            <p:cNvSpPr>
              <a:spLocks noChangeShapeType="1"/>
            </p:cNvSpPr>
            <p:nvPr/>
          </p:nvSpPr>
          <p:spPr bwMode="auto">
            <a:xfrm flipV="1">
              <a:off x="7653" y="2860"/>
              <a:ext cx="455" cy="0"/>
            </a:xfrm>
            <a:prstGeom prst="line">
              <a:avLst/>
            </a:prstGeom>
            <a:noFill/>
            <a:ln w="38100">
              <a:solidFill>
                <a:srgbClr val="0000FF"/>
              </a:solidFill>
              <a:round/>
              <a:tailEnd type="triangle" w="med" len="med"/>
            </a:ln>
          </p:spPr>
          <p:txBody>
            <a:bodyPr/>
            <a:lstStyle/>
            <a:p>
              <a:endParaRPr lang="zh-CN" altLang="en-US"/>
            </a:p>
          </p:txBody>
        </p:sp>
        <p:sp>
          <p:nvSpPr>
            <p:cNvPr id="130094" name="直接连接符 176176"/>
            <p:cNvSpPr>
              <a:spLocks noChangeShapeType="1"/>
            </p:cNvSpPr>
            <p:nvPr/>
          </p:nvSpPr>
          <p:spPr bwMode="auto">
            <a:xfrm>
              <a:off x="7653" y="2290"/>
              <a:ext cx="0" cy="570"/>
            </a:xfrm>
            <a:prstGeom prst="line">
              <a:avLst/>
            </a:prstGeom>
            <a:noFill/>
            <a:ln w="38100">
              <a:solidFill>
                <a:srgbClr val="0000FF"/>
              </a:solidFill>
              <a:round/>
            </a:ln>
          </p:spPr>
          <p:txBody>
            <a:bodyPr/>
            <a:lstStyle/>
            <a:p>
              <a:endParaRPr lang="zh-CN" altLang="en-US"/>
            </a:p>
          </p:txBody>
        </p:sp>
        <p:sp>
          <p:nvSpPr>
            <p:cNvPr id="130095" name="矩形 176177"/>
            <p:cNvSpPr>
              <a:spLocks noChangeArrowheads="1"/>
            </p:cNvSpPr>
            <p:nvPr/>
          </p:nvSpPr>
          <p:spPr bwMode="auto">
            <a:xfrm>
              <a:off x="6405" y="3318"/>
              <a:ext cx="2465" cy="580"/>
            </a:xfrm>
            <a:prstGeom prst="rect">
              <a:avLst/>
            </a:prstGeom>
            <a:noFill/>
            <a:ln w="9525">
              <a:noFill/>
              <a:miter lim="800000"/>
            </a:ln>
          </p:spPr>
          <p:txBody>
            <a:bodyPr wrap="none">
              <a:spAutoFit/>
            </a:bodyPr>
            <a:lstStyle/>
            <a:p>
              <a:pPr algn="ctr"/>
              <a:r>
                <a:rPr lang="zh-CN" altLang="en-US">
                  <a:solidFill>
                    <a:srgbClr val="0000FF"/>
                  </a:solidFill>
                </a:rPr>
                <a:t>价值增值过程</a:t>
              </a:r>
              <a:endParaRPr lang="zh-CN" altLang="en-US">
                <a:solidFill>
                  <a:srgbClr val="0000FF"/>
                </a:solidFill>
              </a:endParaRPr>
            </a:p>
          </p:txBody>
        </p:sp>
        <p:sp>
          <p:nvSpPr>
            <p:cNvPr id="130096" name="矩形 176178"/>
            <p:cNvSpPr>
              <a:spLocks noChangeArrowheads="1"/>
            </p:cNvSpPr>
            <p:nvPr/>
          </p:nvSpPr>
          <p:spPr bwMode="auto">
            <a:xfrm>
              <a:off x="6748" y="4570"/>
              <a:ext cx="1740" cy="575"/>
            </a:xfrm>
            <a:prstGeom prst="rect">
              <a:avLst/>
            </a:prstGeom>
            <a:noFill/>
            <a:ln w="9525">
              <a:noFill/>
              <a:miter lim="800000"/>
            </a:ln>
          </p:spPr>
          <p:txBody>
            <a:bodyPr>
              <a:spAutoFit/>
            </a:bodyPr>
            <a:lstStyle/>
            <a:p>
              <a:pPr algn="ctr"/>
              <a:r>
                <a:rPr lang="zh-CN" altLang="en-US">
                  <a:solidFill>
                    <a:srgbClr val="0000FF"/>
                  </a:solidFill>
                  <a:ea typeface="楷体_GB2312" pitchFamily="49" charset="-122"/>
                </a:rPr>
                <a:t>劳动力</a:t>
              </a:r>
              <a:endParaRPr lang="zh-CN" altLang="en-US">
                <a:solidFill>
                  <a:srgbClr val="0000FF"/>
                </a:solidFill>
                <a:ea typeface="楷体_GB2312" pitchFamily="49" charset="-122"/>
              </a:endParaRPr>
            </a:p>
          </p:txBody>
        </p:sp>
        <p:sp>
          <p:nvSpPr>
            <p:cNvPr id="130097" name="直接连接符 176179"/>
            <p:cNvSpPr>
              <a:spLocks noChangeShapeType="1"/>
            </p:cNvSpPr>
            <p:nvPr/>
          </p:nvSpPr>
          <p:spPr bwMode="auto">
            <a:xfrm>
              <a:off x="7653" y="5140"/>
              <a:ext cx="0" cy="343"/>
            </a:xfrm>
            <a:prstGeom prst="line">
              <a:avLst/>
            </a:prstGeom>
            <a:noFill/>
            <a:ln w="38100">
              <a:solidFill>
                <a:srgbClr val="0000FF"/>
              </a:solidFill>
              <a:round/>
            </a:ln>
          </p:spPr>
          <p:txBody>
            <a:bodyPr/>
            <a:lstStyle/>
            <a:p>
              <a:endParaRPr lang="zh-CN" altLang="en-US"/>
            </a:p>
          </p:txBody>
        </p:sp>
        <p:sp>
          <p:nvSpPr>
            <p:cNvPr id="130098" name="直接连接符 176180"/>
            <p:cNvSpPr>
              <a:spLocks noChangeShapeType="1"/>
            </p:cNvSpPr>
            <p:nvPr/>
          </p:nvSpPr>
          <p:spPr bwMode="auto">
            <a:xfrm flipV="1">
              <a:off x="7653" y="5483"/>
              <a:ext cx="455" cy="0"/>
            </a:xfrm>
            <a:prstGeom prst="line">
              <a:avLst/>
            </a:prstGeom>
            <a:noFill/>
            <a:ln w="38100">
              <a:solidFill>
                <a:srgbClr val="0000FF"/>
              </a:solidFill>
              <a:round/>
              <a:tailEnd type="triangle" w="med" len="med"/>
            </a:ln>
          </p:spPr>
          <p:txBody>
            <a:bodyPr/>
            <a:lstStyle/>
            <a:p>
              <a:endParaRPr lang="zh-CN" altLang="en-US"/>
            </a:p>
          </p:txBody>
        </p:sp>
        <p:sp>
          <p:nvSpPr>
            <p:cNvPr id="130099" name="矩形 176181"/>
            <p:cNvSpPr>
              <a:spLocks noChangeArrowheads="1"/>
            </p:cNvSpPr>
            <p:nvPr/>
          </p:nvSpPr>
          <p:spPr bwMode="auto">
            <a:xfrm>
              <a:off x="7290" y="8698"/>
              <a:ext cx="1576" cy="531"/>
            </a:xfrm>
            <a:prstGeom prst="rect">
              <a:avLst/>
            </a:prstGeom>
            <a:noFill/>
            <a:ln w="9525">
              <a:noFill/>
              <a:miter lim="800000"/>
            </a:ln>
          </p:spPr>
          <p:txBody>
            <a:bodyPr wrap="none">
              <a:spAutoFit/>
            </a:bodyPr>
            <a:lstStyle/>
            <a:p>
              <a:pPr algn="ctr"/>
              <a:r>
                <a:rPr lang="zh-CN" altLang="en-US" sz="1600">
                  <a:solidFill>
                    <a:srgbClr val="FF0000"/>
                  </a:solidFill>
                  <a:latin typeface="楷体" panose="02010609060101010101" pitchFamily="49" charset="-122"/>
                  <a:ea typeface="楷体" panose="02010609060101010101" pitchFamily="49" charset="-122"/>
                </a:rPr>
                <a:t>资本积聚</a:t>
              </a:r>
              <a:endParaRPr lang="zh-CN" altLang="en-US" sz="1600">
                <a:solidFill>
                  <a:srgbClr val="FF0000"/>
                </a:solidFill>
                <a:latin typeface="楷体" panose="02010609060101010101" pitchFamily="49" charset="-122"/>
                <a:ea typeface="楷体" panose="02010609060101010101" pitchFamily="49" charset="-122"/>
              </a:endParaRPr>
            </a:p>
          </p:txBody>
        </p:sp>
        <p:sp>
          <p:nvSpPr>
            <p:cNvPr id="130100" name="矩形 176182"/>
            <p:cNvSpPr>
              <a:spLocks noChangeArrowheads="1"/>
            </p:cNvSpPr>
            <p:nvPr/>
          </p:nvSpPr>
          <p:spPr bwMode="auto">
            <a:xfrm>
              <a:off x="9585" y="8675"/>
              <a:ext cx="1576" cy="531"/>
            </a:xfrm>
            <a:prstGeom prst="rect">
              <a:avLst/>
            </a:prstGeom>
            <a:noFill/>
            <a:ln w="9525">
              <a:noFill/>
              <a:miter lim="800000"/>
            </a:ln>
          </p:spPr>
          <p:txBody>
            <a:bodyPr wrap="none">
              <a:spAutoFit/>
            </a:bodyPr>
            <a:lstStyle/>
            <a:p>
              <a:pPr algn="ctr"/>
              <a:r>
                <a:rPr lang="zh-CN" altLang="en-US" sz="1600">
                  <a:solidFill>
                    <a:srgbClr val="FF0000"/>
                  </a:solidFill>
                  <a:latin typeface="楷体" panose="02010609060101010101" pitchFamily="49" charset="-122"/>
                  <a:ea typeface="楷体" panose="02010609060101010101" pitchFamily="49" charset="-122"/>
                </a:rPr>
                <a:t>资本集中</a:t>
              </a:r>
              <a:endParaRPr lang="zh-CN" altLang="en-US" sz="1600">
                <a:solidFill>
                  <a:srgbClr val="FF0000"/>
                </a:solidFill>
                <a:latin typeface="楷体" panose="02010609060101010101" pitchFamily="49" charset="-122"/>
                <a:ea typeface="楷体" panose="02010609060101010101" pitchFamily="49" charset="-122"/>
              </a:endParaRPr>
            </a:p>
          </p:txBody>
        </p:sp>
        <p:sp>
          <p:nvSpPr>
            <p:cNvPr id="130101" name="直接连接符 176183"/>
            <p:cNvSpPr>
              <a:spLocks noChangeShapeType="1"/>
            </p:cNvSpPr>
            <p:nvPr/>
          </p:nvSpPr>
          <p:spPr bwMode="auto">
            <a:xfrm>
              <a:off x="11170" y="5028"/>
              <a:ext cx="2153" cy="0"/>
            </a:xfrm>
            <a:prstGeom prst="line">
              <a:avLst/>
            </a:prstGeom>
            <a:noFill/>
            <a:ln w="38100">
              <a:solidFill>
                <a:srgbClr val="0000FF"/>
              </a:solidFill>
              <a:round/>
            </a:ln>
          </p:spPr>
          <p:txBody>
            <a:bodyPr/>
            <a:lstStyle/>
            <a:p>
              <a:endParaRPr lang="zh-CN" altLang="en-US"/>
            </a:p>
          </p:txBody>
        </p:sp>
        <p:sp>
          <p:nvSpPr>
            <p:cNvPr id="130102" name="矩形 176184" descr="白色大理石"/>
            <p:cNvSpPr>
              <a:spLocks noChangeArrowheads="1" noChangeShapeType="1" noTextEdit="1"/>
            </p:cNvSpPr>
            <p:nvPr/>
          </p:nvSpPr>
          <p:spPr bwMode="auto">
            <a:xfrm>
              <a:off x="1758" y="5483"/>
              <a:ext cx="4320" cy="457"/>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zh-CN" altLang="en-US" sz="3600" kern="10">
                  <a:ln w="9525">
                    <a:round/>
                  </a:ln>
                  <a:solidFill>
                    <a:srgbClr val="FF0000"/>
                  </a:solidFill>
                  <a:latin typeface="幼圆"/>
                  <a:ea typeface="幼圆"/>
                </a:rPr>
                <a:t>商品经济理论</a:t>
              </a:r>
              <a:endParaRPr lang="zh-CN" altLang="en-US" sz="3600" kern="10">
                <a:ln w="9525">
                  <a:round/>
                </a:ln>
                <a:solidFill>
                  <a:srgbClr val="FF0000"/>
                </a:solidFill>
                <a:latin typeface="幼圆"/>
                <a:ea typeface="幼圆"/>
              </a:endParaRPr>
            </a:p>
          </p:txBody>
        </p:sp>
        <p:sp>
          <p:nvSpPr>
            <p:cNvPr id="130103" name="矩形 176185" descr="白色大理石"/>
            <p:cNvSpPr>
              <a:spLocks noChangeArrowheads="1" noChangeShapeType="1" noTextEdit="1"/>
            </p:cNvSpPr>
            <p:nvPr/>
          </p:nvSpPr>
          <p:spPr bwMode="auto">
            <a:xfrm>
              <a:off x="1870" y="7078"/>
              <a:ext cx="4320" cy="457"/>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zh-CN" altLang="en-US" sz="3600" kern="10">
                  <a:ln w="9525">
                    <a:round/>
                  </a:ln>
                  <a:solidFill>
                    <a:srgbClr val="FF0000"/>
                  </a:solidFill>
                  <a:latin typeface="幼圆"/>
                  <a:ea typeface="幼圆"/>
                </a:rPr>
                <a:t>剩余价值理论</a:t>
              </a:r>
              <a:endParaRPr lang="zh-CN" altLang="en-US" sz="3600" kern="10">
                <a:ln w="9525">
                  <a:round/>
                </a:ln>
                <a:solidFill>
                  <a:srgbClr val="FF0000"/>
                </a:solidFill>
                <a:latin typeface="幼圆"/>
                <a:ea typeface="幼圆"/>
              </a:endParaRPr>
            </a:p>
          </p:txBody>
        </p:sp>
        <p:sp>
          <p:nvSpPr>
            <p:cNvPr id="130104" name="矩形 176186" descr="白色大理石"/>
            <p:cNvSpPr>
              <a:spLocks noChangeArrowheads="1" noChangeShapeType="1" noTextEdit="1"/>
            </p:cNvSpPr>
            <p:nvPr/>
          </p:nvSpPr>
          <p:spPr bwMode="auto">
            <a:xfrm>
              <a:off x="1758" y="6283"/>
              <a:ext cx="4320" cy="457"/>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zh-CN" altLang="en-US" sz="3600" kern="10">
                  <a:ln w="9525">
                    <a:round/>
                  </a:ln>
                  <a:solidFill>
                    <a:srgbClr val="FF0000"/>
                  </a:solidFill>
                  <a:latin typeface="幼圆"/>
                  <a:ea typeface="幼圆"/>
                </a:rPr>
                <a:t>科学的劳动价值论</a:t>
              </a:r>
              <a:endParaRPr lang="zh-CN" altLang="en-US" sz="3600" kern="10">
                <a:ln w="9525">
                  <a:round/>
                </a:ln>
                <a:solidFill>
                  <a:srgbClr val="FF0000"/>
                </a:solidFill>
                <a:latin typeface="幼圆"/>
                <a:ea typeface="幼圆"/>
              </a:endParaRPr>
            </a:p>
          </p:txBody>
        </p:sp>
        <p:sp>
          <p:nvSpPr>
            <p:cNvPr id="130105" name="文本框 176187"/>
            <p:cNvSpPr txBox="1">
              <a:spLocks noChangeArrowheads="1"/>
            </p:cNvSpPr>
            <p:nvPr/>
          </p:nvSpPr>
          <p:spPr bwMode="auto">
            <a:xfrm>
              <a:off x="11395" y="7420"/>
              <a:ext cx="2040" cy="628"/>
            </a:xfrm>
            <a:prstGeom prst="rect">
              <a:avLst/>
            </a:prstGeom>
            <a:solidFill>
              <a:srgbClr val="CCFFFF"/>
            </a:solidFill>
            <a:ln w="9525">
              <a:solidFill>
                <a:schemeClr val="tx1"/>
              </a:solidFill>
              <a:miter lim="800000"/>
            </a:ln>
          </p:spPr>
          <p:txBody>
            <a:bodyPr>
              <a:spAutoFit/>
            </a:bodyPr>
            <a:lstStyle/>
            <a:p>
              <a:pPr algn="ctr">
                <a:lnSpc>
                  <a:spcPct val="125000"/>
                </a:lnSpc>
              </a:pPr>
              <a:r>
                <a:rPr lang="zh-CN" altLang="en-US" sz="1600" b="1">
                  <a:solidFill>
                    <a:srgbClr val="FF0000"/>
                  </a:solidFill>
                  <a:latin typeface="楷体" panose="02010609060101010101" pitchFamily="49" charset="-122"/>
                  <a:ea typeface="楷体" panose="02010609060101010101" pitchFamily="49" charset="-122"/>
                </a:rPr>
                <a:t>价值规律</a:t>
              </a:r>
              <a:endParaRPr lang="zh-CN" altLang="en-US" sz="1600" b="1">
                <a:solidFill>
                  <a:srgbClr val="FF0000"/>
                </a:solidFill>
                <a:latin typeface="楷体" panose="02010609060101010101" pitchFamily="49" charset="-122"/>
                <a:ea typeface="楷体" panose="02010609060101010101" pitchFamily="49" charset="-122"/>
              </a:endParaRPr>
            </a:p>
          </p:txBody>
        </p:sp>
        <p:sp>
          <p:nvSpPr>
            <p:cNvPr id="130106" name="直接连接符 176188"/>
            <p:cNvSpPr>
              <a:spLocks noChangeShapeType="1"/>
            </p:cNvSpPr>
            <p:nvPr/>
          </p:nvSpPr>
          <p:spPr bwMode="auto">
            <a:xfrm>
              <a:off x="12303" y="6510"/>
              <a:ext cx="0" cy="910"/>
            </a:xfrm>
            <a:prstGeom prst="line">
              <a:avLst/>
            </a:prstGeom>
            <a:noFill/>
            <a:ln w="38100">
              <a:solidFill>
                <a:srgbClr val="800000"/>
              </a:solidFill>
              <a:round/>
            </a:ln>
          </p:spPr>
          <p:txBody>
            <a:bodyPr/>
            <a:lstStyle/>
            <a:p>
              <a:endParaRPr lang="zh-CN" altLang="en-US"/>
            </a:p>
          </p:txBody>
        </p:sp>
        <p:sp>
          <p:nvSpPr>
            <p:cNvPr id="130107" name="直接连接符 176192"/>
            <p:cNvSpPr>
              <a:spLocks noChangeShapeType="1"/>
            </p:cNvSpPr>
            <p:nvPr/>
          </p:nvSpPr>
          <p:spPr bwMode="auto">
            <a:xfrm flipV="1">
              <a:off x="3345" y="583"/>
              <a:ext cx="908" cy="0"/>
            </a:xfrm>
            <a:prstGeom prst="line">
              <a:avLst/>
            </a:prstGeom>
            <a:noFill/>
            <a:ln w="38100">
              <a:solidFill>
                <a:srgbClr val="000000"/>
              </a:solidFill>
              <a:round/>
              <a:tailEnd type="triangle" w="med" len="med"/>
            </a:ln>
          </p:spPr>
          <p:txBody>
            <a:bodyPr/>
            <a:lstStyle/>
            <a:p>
              <a:endParaRPr lang="zh-CN" altLang="en-US"/>
            </a:p>
          </p:txBody>
        </p:sp>
        <p:sp>
          <p:nvSpPr>
            <p:cNvPr id="130108" name="矩形 176193" descr="白色大理石"/>
            <p:cNvSpPr>
              <a:spLocks noChangeArrowheads="1" noChangeShapeType="1" noTextEdit="1"/>
            </p:cNvSpPr>
            <p:nvPr/>
          </p:nvSpPr>
          <p:spPr bwMode="auto">
            <a:xfrm>
              <a:off x="1870" y="7878"/>
              <a:ext cx="4200" cy="48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zh-CN" altLang="en-US" sz="3600" kern="10">
                  <a:ln w="9525">
                    <a:round/>
                  </a:ln>
                  <a:solidFill>
                    <a:srgbClr val="FF0000"/>
                  </a:solidFill>
                  <a:latin typeface="幼圆"/>
                  <a:ea typeface="幼圆"/>
                </a:rPr>
                <a:t>资 本 理 论</a:t>
              </a:r>
              <a:endParaRPr lang="zh-CN" altLang="en-US" sz="3600" kern="10">
                <a:ln w="9525">
                  <a:round/>
                </a:ln>
                <a:solidFill>
                  <a:srgbClr val="FF0000"/>
                </a:solidFill>
                <a:latin typeface="幼圆"/>
                <a:ea typeface="幼圆"/>
              </a:endParaRPr>
            </a:p>
          </p:txBody>
        </p: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074" name="组合 177222"/>
          <p:cNvGrpSpPr/>
          <p:nvPr/>
        </p:nvGrpSpPr>
        <p:grpSpPr bwMode="auto">
          <a:xfrm>
            <a:off x="228600" y="514350"/>
            <a:ext cx="8758238" cy="5821363"/>
            <a:chOff x="113" y="105"/>
            <a:chExt cx="5517" cy="3667"/>
          </a:xfrm>
        </p:grpSpPr>
        <p:sp>
          <p:nvSpPr>
            <p:cNvPr id="131075" name="矩形 177155"/>
            <p:cNvSpPr>
              <a:spLocks noChangeArrowheads="1"/>
            </p:cNvSpPr>
            <p:nvPr/>
          </p:nvSpPr>
          <p:spPr bwMode="auto">
            <a:xfrm>
              <a:off x="4830" y="792"/>
              <a:ext cx="800" cy="298"/>
            </a:xfrm>
            <a:prstGeom prst="rect">
              <a:avLst/>
            </a:prstGeom>
            <a:noFill/>
            <a:ln w="9525">
              <a:noFill/>
              <a:miter lim="800000"/>
            </a:ln>
          </p:spPr>
          <p:txBody>
            <a:bodyPr>
              <a:spAutoFit/>
            </a:bodyPr>
            <a:lstStyle/>
            <a:p>
              <a:pPr algn="ctr">
                <a:lnSpc>
                  <a:spcPct val="125000"/>
                </a:lnSpc>
                <a:buClr>
                  <a:schemeClr val="tx1"/>
                </a:buClr>
              </a:pPr>
              <a:endParaRPr lang="zh-CN" altLang="en-US" sz="2000">
                <a:solidFill>
                  <a:srgbClr val="0000FF"/>
                </a:solidFill>
                <a:latin typeface="Arial" panose="020B0604020202020204" pitchFamily="34" charset="0"/>
                <a:ea typeface="幼圆" pitchFamily="49" charset="-122"/>
              </a:endParaRPr>
            </a:p>
          </p:txBody>
        </p:sp>
        <p:sp>
          <p:nvSpPr>
            <p:cNvPr id="131076" name="矩形 177156"/>
            <p:cNvSpPr>
              <a:spLocks noChangeArrowheads="1" noChangeShapeType="1" noTextEdit="1"/>
            </p:cNvSpPr>
            <p:nvPr/>
          </p:nvSpPr>
          <p:spPr bwMode="auto">
            <a:xfrm rot="5400000">
              <a:off x="-1347" y="1920"/>
              <a:ext cx="3192" cy="272"/>
            </a:xfrm>
            <a:prstGeom prst="rect">
              <a:avLst/>
            </a:prstGeom>
          </p:spPr>
          <p:txBody>
            <a:bodyPr vert="eaVert" wrap="none" fromWordArt="1">
              <a:prstTxWarp prst="textPlain">
                <a:avLst>
                  <a:gd name="adj" fmla="val 50000"/>
                </a:avLst>
              </a:prstTxWarp>
            </a:bodyPr>
            <a:lstStyle/>
            <a:p>
              <a:pPr algn="ctr" fontAlgn="auto"/>
              <a:r>
                <a:rPr lang="zh-CN" altLang="en-US" sz="4000" kern="10">
                  <a:ln w="9525">
                    <a:solidFill>
                      <a:srgbClr val="800000"/>
                    </a:solidFill>
                    <a:round/>
                  </a:ln>
                  <a:solidFill>
                    <a:srgbClr val="800000"/>
                  </a:solidFill>
                  <a:effectLst>
                    <a:outerShdw dist="35921" dir="2700000" algn="ctr" rotWithShape="0">
                      <a:srgbClr val="B2B2B2">
                        <a:alpha val="79999"/>
                      </a:srgbClr>
                    </a:outerShdw>
                  </a:effectLst>
                  <a:latin typeface="幼圆"/>
                  <a:ea typeface="幼圆"/>
                </a:rPr>
                <a:t>社会再生产理论逻辑框架</a:t>
              </a:r>
              <a:endParaRPr lang="zh-CN" altLang="en-US" sz="4000" kern="10">
                <a:ln w="9525">
                  <a:solidFill>
                    <a:srgbClr val="800000"/>
                  </a:solidFill>
                  <a:round/>
                </a:ln>
                <a:solidFill>
                  <a:srgbClr val="800000"/>
                </a:solidFill>
                <a:effectLst>
                  <a:outerShdw dist="35921" dir="2700000" algn="ctr" rotWithShape="0">
                    <a:srgbClr val="B2B2B2">
                      <a:alpha val="79999"/>
                    </a:srgbClr>
                  </a:outerShdw>
                </a:effectLst>
                <a:latin typeface="幼圆"/>
                <a:ea typeface="幼圆"/>
              </a:endParaRPr>
            </a:p>
          </p:txBody>
        </p:sp>
        <p:sp>
          <p:nvSpPr>
            <p:cNvPr id="131077" name="椭圆 177157"/>
            <p:cNvSpPr>
              <a:spLocks noChangeArrowheads="1"/>
            </p:cNvSpPr>
            <p:nvPr/>
          </p:nvSpPr>
          <p:spPr bwMode="auto">
            <a:xfrm>
              <a:off x="481" y="551"/>
              <a:ext cx="336" cy="1004"/>
            </a:xfrm>
            <a:prstGeom prst="ellipse">
              <a:avLst/>
            </a:prstGeom>
            <a:solidFill>
              <a:srgbClr val="99CC00"/>
            </a:solidFill>
            <a:ln w="9525">
              <a:solidFill>
                <a:schemeClr val="tx1"/>
              </a:solidFill>
              <a:round/>
            </a:ln>
          </p:spPr>
          <p:txBody>
            <a:bodyPr vert="eaVert" wrap="none" anchor="ctr"/>
            <a:lstStyle/>
            <a:p>
              <a:pPr algn="ctr"/>
              <a:r>
                <a:rPr lang="zh-CN" altLang="en-US" sz="2000">
                  <a:solidFill>
                    <a:srgbClr val="CC0000"/>
                  </a:solidFill>
                </a:rPr>
                <a:t>个别资本</a:t>
              </a:r>
              <a:endParaRPr lang="zh-CN" altLang="en-US" sz="2000">
                <a:solidFill>
                  <a:srgbClr val="CC0000"/>
                </a:solidFill>
              </a:endParaRPr>
            </a:p>
          </p:txBody>
        </p:sp>
        <p:sp>
          <p:nvSpPr>
            <p:cNvPr id="131078" name="直接连接符 177158"/>
            <p:cNvSpPr>
              <a:spLocks noChangeShapeType="1"/>
            </p:cNvSpPr>
            <p:nvPr/>
          </p:nvSpPr>
          <p:spPr bwMode="auto">
            <a:xfrm>
              <a:off x="5284" y="2741"/>
              <a:ext cx="0" cy="0"/>
            </a:xfrm>
            <a:prstGeom prst="line">
              <a:avLst/>
            </a:prstGeom>
            <a:noFill/>
            <a:ln w="38100">
              <a:solidFill>
                <a:srgbClr val="800000"/>
              </a:solidFill>
              <a:round/>
            </a:ln>
          </p:spPr>
          <p:txBody>
            <a:bodyPr/>
            <a:lstStyle/>
            <a:p>
              <a:endParaRPr lang="zh-CN" altLang="en-US"/>
            </a:p>
          </p:txBody>
        </p:sp>
        <p:sp>
          <p:nvSpPr>
            <p:cNvPr id="131079" name="文本框 177162"/>
            <p:cNvSpPr txBox="1">
              <a:spLocks noChangeArrowheads="1"/>
            </p:cNvSpPr>
            <p:nvPr/>
          </p:nvSpPr>
          <p:spPr bwMode="auto">
            <a:xfrm>
              <a:off x="930" y="799"/>
              <a:ext cx="771" cy="445"/>
            </a:xfrm>
            <a:prstGeom prst="rect">
              <a:avLst/>
            </a:prstGeom>
            <a:solidFill>
              <a:srgbClr val="CCFFFF"/>
            </a:solidFill>
            <a:ln w="9525">
              <a:solidFill>
                <a:schemeClr val="tx1"/>
              </a:solidFill>
              <a:miter lim="800000"/>
            </a:ln>
          </p:spPr>
          <p:txBody>
            <a:bodyPr>
              <a:spAutoFit/>
            </a:bodyPr>
            <a:lstStyle/>
            <a:p>
              <a:pPr algn="ctr">
                <a:lnSpc>
                  <a:spcPct val="125000"/>
                </a:lnSpc>
              </a:pPr>
              <a:r>
                <a:rPr lang="zh-CN" altLang="en-US" sz="1600" b="1">
                  <a:solidFill>
                    <a:srgbClr val="FF0000"/>
                  </a:solidFill>
                  <a:latin typeface="楷体" panose="02010609060101010101" pitchFamily="49" charset="-122"/>
                  <a:ea typeface="楷体" panose="02010609060101010101" pitchFamily="49" charset="-122"/>
                </a:rPr>
                <a:t>资本循环</a:t>
              </a:r>
              <a:endParaRPr lang="zh-CN" altLang="en-US" sz="1600" b="1">
                <a:solidFill>
                  <a:srgbClr val="FF0000"/>
                </a:solidFill>
                <a:latin typeface="楷体" panose="02010609060101010101" pitchFamily="49" charset="-122"/>
                <a:ea typeface="楷体" panose="02010609060101010101" pitchFamily="49" charset="-122"/>
              </a:endParaRPr>
            </a:p>
            <a:p>
              <a:pPr algn="ctr">
                <a:lnSpc>
                  <a:spcPct val="125000"/>
                </a:lnSpc>
              </a:pPr>
              <a:r>
                <a:rPr lang="zh-CN" altLang="en-US" sz="1600" b="1">
                  <a:solidFill>
                    <a:srgbClr val="FF0000"/>
                  </a:solidFill>
                  <a:latin typeface="楷体" panose="02010609060101010101" pitchFamily="49" charset="-122"/>
                  <a:ea typeface="楷体" panose="02010609060101010101" pitchFamily="49" charset="-122"/>
                </a:rPr>
                <a:t>周转规律</a:t>
              </a:r>
              <a:endParaRPr lang="zh-CN" altLang="en-US" sz="1600" b="1">
                <a:latin typeface="楷体" panose="02010609060101010101" pitchFamily="49" charset="-122"/>
                <a:ea typeface="楷体" panose="02010609060101010101" pitchFamily="49" charset="-122"/>
              </a:endParaRPr>
            </a:p>
          </p:txBody>
        </p:sp>
        <p:sp>
          <p:nvSpPr>
            <p:cNvPr id="131080" name="文本框 177163"/>
            <p:cNvSpPr txBox="1">
              <a:spLocks noChangeArrowheads="1"/>
            </p:cNvSpPr>
            <p:nvPr/>
          </p:nvSpPr>
          <p:spPr bwMode="auto">
            <a:xfrm>
              <a:off x="2018" y="391"/>
              <a:ext cx="907" cy="251"/>
            </a:xfrm>
            <a:prstGeom prst="rect">
              <a:avLst/>
            </a:prstGeom>
            <a:solidFill>
              <a:srgbClr val="CCFFFF"/>
            </a:solidFill>
            <a:ln w="9525">
              <a:solidFill>
                <a:schemeClr val="tx1"/>
              </a:solidFill>
              <a:miter lim="800000"/>
            </a:ln>
          </p:spPr>
          <p:txBody>
            <a:bodyPr>
              <a:spAutoFit/>
            </a:bodyPr>
            <a:lstStyle/>
            <a:p>
              <a:pPr algn="ctr">
                <a:lnSpc>
                  <a:spcPct val="125000"/>
                </a:lnSpc>
              </a:pPr>
              <a:r>
                <a:rPr lang="zh-CN" altLang="en-US" sz="1600" b="1">
                  <a:solidFill>
                    <a:srgbClr val="FF0000"/>
                  </a:solidFill>
                  <a:latin typeface="楷体" panose="02010609060101010101" pitchFamily="49" charset="-122"/>
                  <a:ea typeface="楷体" panose="02010609060101010101" pitchFamily="49" charset="-122"/>
                </a:rPr>
                <a:t>资本循环</a:t>
              </a:r>
              <a:endParaRPr lang="zh-CN" altLang="en-US" sz="1600" b="1">
                <a:solidFill>
                  <a:srgbClr val="FF0000"/>
                </a:solidFill>
                <a:latin typeface="楷体" panose="02010609060101010101" pitchFamily="49" charset="-122"/>
                <a:ea typeface="楷体" panose="02010609060101010101" pitchFamily="49" charset="-122"/>
              </a:endParaRPr>
            </a:p>
          </p:txBody>
        </p:sp>
        <p:sp>
          <p:nvSpPr>
            <p:cNvPr id="131081" name="文本框 177164"/>
            <p:cNvSpPr txBox="1">
              <a:spLocks noChangeArrowheads="1"/>
            </p:cNvSpPr>
            <p:nvPr/>
          </p:nvSpPr>
          <p:spPr bwMode="auto">
            <a:xfrm>
              <a:off x="2018" y="1434"/>
              <a:ext cx="907" cy="251"/>
            </a:xfrm>
            <a:prstGeom prst="rect">
              <a:avLst/>
            </a:prstGeom>
            <a:solidFill>
              <a:srgbClr val="CCFFFF"/>
            </a:solidFill>
            <a:ln w="9525">
              <a:solidFill>
                <a:schemeClr val="tx1"/>
              </a:solidFill>
              <a:miter lim="800000"/>
            </a:ln>
          </p:spPr>
          <p:txBody>
            <a:bodyPr>
              <a:spAutoFit/>
            </a:bodyPr>
            <a:lstStyle/>
            <a:p>
              <a:pPr algn="ctr">
                <a:lnSpc>
                  <a:spcPct val="125000"/>
                </a:lnSpc>
              </a:pPr>
              <a:r>
                <a:rPr lang="zh-CN" altLang="en-US" sz="1600" b="1">
                  <a:solidFill>
                    <a:srgbClr val="FF0000"/>
                  </a:solidFill>
                  <a:latin typeface="楷体" panose="02010609060101010101" pitchFamily="49" charset="-122"/>
                  <a:ea typeface="楷体" panose="02010609060101010101" pitchFamily="49" charset="-122"/>
                </a:rPr>
                <a:t>资本周转</a:t>
              </a:r>
              <a:endParaRPr lang="zh-CN" altLang="en-US" sz="1600" b="1">
                <a:latin typeface="楷体" panose="02010609060101010101" pitchFamily="49" charset="-122"/>
                <a:ea typeface="楷体" panose="02010609060101010101" pitchFamily="49" charset="-122"/>
              </a:endParaRPr>
            </a:p>
          </p:txBody>
        </p:sp>
        <p:sp>
          <p:nvSpPr>
            <p:cNvPr id="131082" name="直接连接符 177166"/>
            <p:cNvSpPr>
              <a:spLocks noChangeShapeType="1"/>
            </p:cNvSpPr>
            <p:nvPr/>
          </p:nvSpPr>
          <p:spPr bwMode="auto">
            <a:xfrm>
              <a:off x="793" y="1053"/>
              <a:ext cx="141" cy="0"/>
            </a:xfrm>
            <a:prstGeom prst="line">
              <a:avLst/>
            </a:prstGeom>
            <a:noFill/>
            <a:ln w="38100">
              <a:solidFill>
                <a:srgbClr val="800000"/>
              </a:solidFill>
              <a:round/>
            </a:ln>
          </p:spPr>
          <p:txBody>
            <a:bodyPr/>
            <a:lstStyle/>
            <a:p>
              <a:endParaRPr lang="zh-CN" altLang="en-US"/>
            </a:p>
          </p:txBody>
        </p:sp>
        <p:sp>
          <p:nvSpPr>
            <p:cNvPr id="131083" name="直接连接符 177167"/>
            <p:cNvSpPr>
              <a:spLocks noChangeShapeType="1"/>
            </p:cNvSpPr>
            <p:nvPr/>
          </p:nvSpPr>
          <p:spPr bwMode="auto">
            <a:xfrm>
              <a:off x="1837" y="572"/>
              <a:ext cx="0" cy="998"/>
            </a:xfrm>
            <a:prstGeom prst="line">
              <a:avLst/>
            </a:prstGeom>
            <a:noFill/>
            <a:ln w="38100">
              <a:solidFill>
                <a:srgbClr val="800000"/>
              </a:solidFill>
              <a:round/>
            </a:ln>
          </p:spPr>
          <p:txBody>
            <a:bodyPr/>
            <a:lstStyle/>
            <a:p>
              <a:endParaRPr lang="zh-CN" altLang="en-US"/>
            </a:p>
          </p:txBody>
        </p:sp>
        <p:sp>
          <p:nvSpPr>
            <p:cNvPr id="131084" name="直接连接符 177168"/>
            <p:cNvSpPr>
              <a:spLocks noChangeShapeType="1"/>
            </p:cNvSpPr>
            <p:nvPr/>
          </p:nvSpPr>
          <p:spPr bwMode="auto">
            <a:xfrm flipV="1">
              <a:off x="1837" y="572"/>
              <a:ext cx="181" cy="0"/>
            </a:xfrm>
            <a:prstGeom prst="line">
              <a:avLst/>
            </a:prstGeom>
            <a:noFill/>
            <a:ln w="38100">
              <a:solidFill>
                <a:srgbClr val="800000"/>
              </a:solidFill>
              <a:round/>
            </a:ln>
          </p:spPr>
          <p:txBody>
            <a:bodyPr/>
            <a:lstStyle/>
            <a:p>
              <a:endParaRPr lang="zh-CN" altLang="en-US"/>
            </a:p>
          </p:txBody>
        </p:sp>
        <p:sp>
          <p:nvSpPr>
            <p:cNvPr id="131085" name="文本框 177172"/>
            <p:cNvSpPr txBox="1">
              <a:spLocks noChangeArrowheads="1"/>
            </p:cNvSpPr>
            <p:nvPr/>
          </p:nvSpPr>
          <p:spPr bwMode="auto">
            <a:xfrm>
              <a:off x="3061" y="119"/>
              <a:ext cx="1043" cy="251"/>
            </a:xfrm>
            <a:prstGeom prst="rect">
              <a:avLst/>
            </a:prstGeom>
            <a:solidFill>
              <a:srgbClr val="FFCC00"/>
            </a:solidFill>
            <a:ln w="9525">
              <a:solidFill>
                <a:schemeClr val="tx1"/>
              </a:solidFill>
              <a:miter lim="800000"/>
            </a:ln>
          </p:spPr>
          <p:txBody>
            <a:bodyPr>
              <a:spAutoFit/>
            </a:bodyPr>
            <a:lstStyle/>
            <a:p>
              <a:pPr algn="ctr">
                <a:lnSpc>
                  <a:spcPct val="125000"/>
                </a:lnSpc>
              </a:pPr>
              <a:r>
                <a:rPr lang="zh-CN" altLang="en-US" sz="1600" b="1">
                  <a:solidFill>
                    <a:srgbClr val="0000FF"/>
                  </a:solidFill>
                  <a:latin typeface="楷体" panose="02010609060101010101" pitchFamily="49" charset="-122"/>
                  <a:ea typeface="楷体" panose="02010609060101010101" pitchFamily="49" charset="-122"/>
                </a:rPr>
                <a:t>购买：货币资本</a:t>
              </a:r>
              <a:endParaRPr lang="zh-CN" altLang="en-US" sz="1600" b="1">
                <a:solidFill>
                  <a:srgbClr val="0000FF"/>
                </a:solidFill>
                <a:latin typeface="楷体" panose="02010609060101010101" pitchFamily="49" charset="-122"/>
                <a:ea typeface="楷体" panose="02010609060101010101" pitchFamily="49" charset="-122"/>
              </a:endParaRPr>
            </a:p>
          </p:txBody>
        </p:sp>
        <p:sp>
          <p:nvSpPr>
            <p:cNvPr id="131086" name="矩形 177174"/>
            <p:cNvSpPr>
              <a:spLocks noChangeArrowheads="1"/>
            </p:cNvSpPr>
            <p:nvPr/>
          </p:nvSpPr>
          <p:spPr bwMode="auto">
            <a:xfrm>
              <a:off x="116" y="105"/>
              <a:ext cx="1721" cy="231"/>
            </a:xfrm>
            <a:prstGeom prst="rect">
              <a:avLst/>
            </a:prstGeom>
            <a:gradFill rotWithShape="0">
              <a:gsLst>
                <a:gs pos="0">
                  <a:srgbClr val="FFFF99"/>
                </a:gs>
                <a:gs pos="50000">
                  <a:srgbClr val="FFFFFF"/>
                </a:gs>
                <a:gs pos="100000">
                  <a:srgbClr val="FFFF99"/>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FF99"/>
              </a:extrusionClr>
            </a:sp3d>
          </p:spPr>
          <p:txBody>
            <a:bodyPr anchor="ctr">
              <a:spAutoFit/>
              <a:flatTx/>
            </a:bodyPr>
            <a:lstStyle/>
            <a:p>
              <a:pPr algn="ctr"/>
              <a:r>
                <a:rPr lang="zh-CN" altLang="en-US">
                  <a:solidFill>
                    <a:srgbClr val="0000FF"/>
                  </a:solidFill>
                  <a:ea typeface="幼圆" pitchFamily="49" charset="-122"/>
                </a:rPr>
                <a:t>资本的再生产和流通</a:t>
              </a:r>
              <a:endParaRPr lang="zh-CN" altLang="en-US">
                <a:solidFill>
                  <a:srgbClr val="0000FF"/>
                </a:solidFill>
                <a:ea typeface="幼圆" pitchFamily="49" charset="-122"/>
              </a:endParaRPr>
            </a:p>
          </p:txBody>
        </p:sp>
        <p:sp>
          <p:nvSpPr>
            <p:cNvPr id="131087" name="椭圆 177176"/>
            <p:cNvSpPr>
              <a:spLocks noChangeArrowheads="1"/>
            </p:cNvSpPr>
            <p:nvPr/>
          </p:nvSpPr>
          <p:spPr bwMode="auto">
            <a:xfrm>
              <a:off x="476" y="2478"/>
              <a:ext cx="336" cy="1004"/>
            </a:xfrm>
            <a:prstGeom prst="ellipse">
              <a:avLst/>
            </a:prstGeom>
            <a:solidFill>
              <a:srgbClr val="99CC00"/>
            </a:solidFill>
            <a:ln w="9525">
              <a:solidFill>
                <a:schemeClr val="tx1"/>
              </a:solidFill>
              <a:round/>
            </a:ln>
          </p:spPr>
          <p:txBody>
            <a:bodyPr vert="eaVert" wrap="none" anchor="ctr"/>
            <a:lstStyle/>
            <a:p>
              <a:pPr algn="ctr"/>
              <a:r>
                <a:rPr lang="zh-CN" altLang="en-US" sz="2000">
                  <a:solidFill>
                    <a:srgbClr val="CC0000"/>
                  </a:solidFill>
                </a:rPr>
                <a:t>社会总资本</a:t>
              </a:r>
              <a:endParaRPr lang="zh-CN" altLang="en-US" sz="2000">
                <a:solidFill>
                  <a:srgbClr val="CC0000"/>
                </a:solidFill>
              </a:endParaRPr>
            </a:p>
          </p:txBody>
        </p:sp>
        <p:sp>
          <p:nvSpPr>
            <p:cNvPr id="131088" name="直接连接符 177177"/>
            <p:cNvSpPr>
              <a:spLocks noChangeShapeType="1"/>
            </p:cNvSpPr>
            <p:nvPr/>
          </p:nvSpPr>
          <p:spPr bwMode="auto">
            <a:xfrm>
              <a:off x="1701" y="1026"/>
              <a:ext cx="141" cy="0"/>
            </a:xfrm>
            <a:prstGeom prst="line">
              <a:avLst/>
            </a:prstGeom>
            <a:noFill/>
            <a:ln w="38100">
              <a:solidFill>
                <a:srgbClr val="800000"/>
              </a:solidFill>
              <a:round/>
            </a:ln>
          </p:spPr>
          <p:txBody>
            <a:bodyPr/>
            <a:lstStyle/>
            <a:p>
              <a:endParaRPr lang="zh-CN" altLang="en-US"/>
            </a:p>
          </p:txBody>
        </p:sp>
        <p:sp>
          <p:nvSpPr>
            <p:cNvPr id="131089" name="文本框 177178"/>
            <p:cNvSpPr txBox="1">
              <a:spLocks noChangeArrowheads="1"/>
            </p:cNvSpPr>
            <p:nvPr/>
          </p:nvSpPr>
          <p:spPr bwMode="auto">
            <a:xfrm>
              <a:off x="3061" y="436"/>
              <a:ext cx="1043" cy="251"/>
            </a:xfrm>
            <a:prstGeom prst="rect">
              <a:avLst/>
            </a:prstGeom>
            <a:solidFill>
              <a:srgbClr val="FFCC00"/>
            </a:solidFill>
            <a:ln w="9525">
              <a:solidFill>
                <a:schemeClr val="tx1"/>
              </a:solidFill>
              <a:miter lim="800000"/>
            </a:ln>
          </p:spPr>
          <p:txBody>
            <a:bodyPr>
              <a:spAutoFit/>
            </a:bodyPr>
            <a:lstStyle/>
            <a:p>
              <a:pPr algn="ctr">
                <a:lnSpc>
                  <a:spcPct val="125000"/>
                </a:lnSpc>
              </a:pPr>
              <a:r>
                <a:rPr lang="zh-CN" altLang="en-US" sz="1600" b="1">
                  <a:solidFill>
                    <a:srgbClr val="0000FF"/>
                  </a:solidFill>
                  <a:latin typeface="楷体" panose="02010609060101010101" pitchFamily="49" charset="-122"/>
                  <a:ea typeface="楷体" panose="02010609060101010101" pitchFamily="49" charset="-122"/>
                </a:rPr>
                <a:t>生产：生产资本</a:t>
              </a:r>
              <a:endParaRPr lang="zh-CN" altLang="en-US" sz="1600" b="1">
                <a:solidFill>
                  <a:srgbClr val="0000FF"/>
                </a:solidFill>
                <a:latin typeface="楷体" panose="02010609060101010101" pitchFamily="49" charset="-122"/>
                <a:ea typeface="楷体" panose="02010609060101010101" pitchFamily="49" charset="-122"/>
              </a:endParaRPr>
            </a:p>
          </p:txBody>
        </p:sp>
        <p:sp>
          <p:nvSpPr>
            <p:cNvPr id="131090" name="文本框 177179"/>
            <p:cNvSpPr txBox="1">
              <a:spLocks noChangeArrowheads="1"/>
            </p:cNvSpPr>
            <p:nvPr/>
          </p:nvSpPr>
          <p:spPr bwMode="auto">
            <a:xfrm>
              <a:off x="3061" y="754"/>
              <a:ext cx="1043" cy="251"/>
            </a:xfrm>
            <a:prstGeom prst="rect">
              <a:avLst/>
            </a:prstGeom>
            <a:solidFill>
              <a:srgbClr val="FFCC00"/>
            </a:solidFill>
            <a:ln w="9525">
              <a:solidFill>
                <a:schemeClr val="tx1"/>
              </a:solidFill>
              <a:miter lim="800000"/>
            </a:ln>
          </p:spPr>
          <p:txBody>
            <a:bodyPr>
              <a:spAutoFit/>
            </a:bodyPr>
            <a:lstStyle/>
            <a:p>
              <a:pPr algn="ctr">
                <a:lnSpc>
                  <a:spcPct val="125000"/>
                </a:lnSpc>
              </a:pPr>
              <a:r>
                <a:rPr lang="zh-CN" altLang="en-US" sz="1600" b="1">
                  <a:solidFill>
                    <a:srgbClr val="0000FF"/>
                  </a:solidFill>
                  <a:latin typeface="楷体" panose="02010609060101010101" pitchFamily="49" charset="-122"/>
                  <a:ea typeface="楷体" panose="02010609060101010101" pitchFamily="49" charset="-122"/>
                </a:rPr>
                <a:t>售卖：商品资本</a:t>
              </a:r>
              <a:endParaRPr lang="zh-CN" altLang="en-US" sz="1600" b="1">
                <a:solidFill>
                  <a:srgbClr val="0000FF"/>
                </a:solidFill>
                <a:latin typeface="楷体" panose="02010609060101010101" pitchFamily="49" charset="-122"/>
                <a:ea typeface="楷体" panose="02010609060101010101" pitchFamily="49" charset="-122"/>
              </a:endParaRPr>
            </a:p>
          </p:txBody>
        </p:sp>
        <p:sp>
          <p:nvSpPr>
            <p:cNvPr id="131091" name="直接连接符 177180"/>
            <p:cNvSpPr>
              <a:spLocks noChangeShapeType="1"/>
            </p:cNvSpPr>
            <p:nvPr/>
          </p:nvSpPr>
          <p:spPr bwMode="auto">
            <a:xfrm>
              <a:off x="2925" y="527"/>
              <a:ext cx="96" cy="0"/>
            </a:xfrm>
            <a:prstGeom prst="line">
              <a:avLst/>
            </a:prstGeom>
            <a:noFill/>
            <a:ln w="38100">
              <a:solidFill>
                <a:srgbClr val="800000"/>
              </a:solidFill>
              <a:round/>
            </a:ln>
          </p:spPr>
          <p:txBody>
            <a:bodyPr/>
            <a:lstStyle/>
            <a:p>
              <a:endParaRPr lang="zh-CN" altLang="en-US"/>
            </a:p>
          </p:txBody>
        </p:sp>
        <p:sp>
          <p:nvSpPr>
            <p:cNvPr id="131092" name="直接连接符 177181"/>
            <p:cNvSpPr>
              <a:spLocks noChangeShapeType="1"/>
            </p:cNvSpPr>
            <p:nvPr/>
          </p:nvSpPr>
          <p:spPr bwMode="auto">
            <a:xfrm>
              <a:off x="3016" y="255"/>
              <a:ext cx="51" cy="0"/>
            </a:xfrm>
            <a:prstGeom prst="line">
              <a:avLst/>
            </a:prstGeom>
            <a:noFill/>
            <a:ln w="38100">
              <a:solidFill>
                <a:srgbClr val="800000"/>
              </a:solidFill>
              <a:round/>
            </a:ln>
          </p:spPr>
          <p:txBody>
            <a:bodyPr/>
            <a:lstStyle/>
            <a:p>
              <a:endParaRPr lang="zh-CN" altLang="en-US"/>
            </a:p>
          </p:txBody>
        </p:sp>
        <p:sp>
          <p:nvSpPr>
            <p:cNvPr id="131093" name="直接连接符 177182"/>
            <p:cNvSpPr>
              <a:spLocks noChangeShapeType="1"/>
            </p:cNvSpPr>
            <p:nvPr/>
          </p:nvSpPr>
          <p:spPr bwMode="auto">
            <a:xfrm>
              <a:off x="3016" y="527"/>
              <a:ext cx="51" cy="0"/>
            </a:xfrm>
            <a:prstGeom prst="line">
              <a:avLst/>
            </a:prstGeom>
            <a:noFill/>
            <a:ln w="38100">
              <a:solidFill>
                <a:srgbClr val="800000"/>
              </a:solidFill>
              <a:round/>
            </a:ln>
          </p:spPr>
          <p:txBody>
            <a:bodyPr/>
            <a:lstStyle/>
            <a:p>
              <a:endParaRPr lang="zh-CN" altLang="en-US"/>
            </a:p>
          </p:txBody>
        </p:sp>
        <p:sp>
          <p:nvSpPr>
            <p:cNvPr id="131094" name="直接连接符 177183"/>
            <p:cNvSpPr>
              <a:spLocks noChangeShapeType="1"/>
            </p:cNvSpPr>
            <p:nvPr/>
          </p:nvSpPr>
          <p:spPr bwMode="auto">
            <a:xfrm>
              <a:off x="3016" y="890"/>
              <a:ext cx="51" cy="0"/>
            </a:xfrm>
            <a:prstGeom prst="line">
              <a:avLst/>
            </a:prstGeom>
            <a:noFill/>
            <a:ln w="38100">
              <a:solidFill>
                <a:srgbClr val="800000"/>
              </a:solidFill>
              <a:round/>
            </a:ln>
          </p:spPr>
          <p:txBody>
            <a:bodyPr/>
            <a:lstStyle/>
            <a:p>
              <a:endParaRPr lang="zh-CN" altLang="en-US"/>
            </a:p>
          </p:txBody>
        </p:sp>
        <p:sp>
          <p:nvSpPr>
            <p:cNvPr id="131095" name="直接连接符 177184"/>
            <p:cNvSpPr>
              <a:spLocks noChangeShapeType="1"/>
            </p:cNvSpPr>
            <p:nvPr/>
          </p:nvSpPr>
          <p:spPr bwMode="auto">
            <a:xfrm>
              <a:off x="3016" y="255"/>
              <a:ext cx="0" cy="635"/>
            </a:xfrm>
            <a:prstGeom prst="line">
              <a:avLst/>
            </a:prstGeom>
            <a:noFill/>
            <a:ln w="38100">
              <a:solidFill>
                <a:srgbClr val="800000"/>
              </a:solidFill>
              <a:round/>
            </a:ln>
          </p:spPr>
          <p:txBody>
            <a:bodyPr/>
            <a:lstStyle/>
            <a:p>
              <a:endParaRPr lang="zh-CN" altLang="en-US"/>
            </a:p>
          </p:txBody>
        </p:sp>
        <p:sp>
          <p:nvSpPr>
            <p:cNvPr id="131096" name="文本框 177185"/>
            <p:cNvSpPr txBox="1">
              <a:spLocks noChangeArrowheads="1"/>
            </p:cNvSpPr>
            <p:nvPr/>
          </p:nvSpPr>
          <p:spPr bwMode="auto">
            <a:xfrm>
              <a:off x="930" y="2750"/>
              <a:ext cx="771" cy="445"/>
            </a:xfrm>
            <a:prstGeom prst="rect">
              <a:avLst/>
            </a:prstGeom>
            <a:solidFill>
              <a:srgbClr val="CCFFFF"/>
            </a:solidFill>
            <a:ln w="9525">
              <a:solidFill>
                <a:schemeClr val="tx1"/>
              </a:solidFill>
              <a:miter lim="800000"/>
            </a:ln>
          </p:spPr>
          <p:txBody>
            <a:bodyPr>
              <a:spAutoFit/>
            </a:bodyPr>
            <a:lstStyle/>
            <a:p>
              <a:pPr algn="ctr">
                <a:lnSpc>
                  <a:spcPct val="125000"/>
                </a:lnSpc>
              </a:pPr>
              <a:r>
                <a:rPr lang="zh-CN" altLang="en-US" sz="1600" b="1">
                  <a:solidFill>
                    <a:srgbClr val="FF0000"/>
                  </a:solidFill>
                  <a:latin typeface="楷体" panose="02010609060101010101" pitchFamily="49" charset="-122"/>
                  <a:ea typeface="楷体" panose="02010609060101010101" pitchFamily="49" charset="-122"/>
                </a:rPr>
                <a:t>社会总产</a:t>
              </a:r>
              <a:endParaRPr lang="zh-CN" altLang="en-US" sz="1600" b="1">
                <a:solidFill>
                  <a:srgbClr val="FF0000"/>
                </a:solidFill>
                <a:latin typeface="楷体" panose="02010609060101010101" pitchFamily="49" charset="-122"/>
                <a:ea typeface="楷体" panose="02010609060101010101" pitchFamily="49" charset="-122"/>
              </a:endParaRPr>
            </a:p>
            <a:p>
              <a:pPr algn="ctr">
                <a:lnSpc>
                  <a:spcPct val="125000"/>
                </a:lnSpc>
              </a:pPr>
              <a:r>
                <a:rPr lang="zh-CN" altLang="en-US" sz="1600" b="1">
                  <a:solidFill>
                    <a:srgbClr val="FF0000"/>
                  </a:solidFill>
                  <a:latin typeface="楷体" panose="02010609060101010101" pitchFamily="49" charset="-122"/>
                  <a:ea typeface="楷体" panose="02010609060101010101" pitchFamily="49" charset="-122"/>
                </a:rPr>
                <a:t>品实现</a:t>
              </a:r>
              <a:endParaRPr lang="zh-CN" altLang="en-US" sz="1600" b="1">
                <a:latin typeface="楷体" panose="02010609060101010101" pitchFamily="49" charset="-122"/>
                <a:ea typeface="楷体" panose="02010609060101010101" pitchFamily="49" charset="-122"/>
              </a:endParaRPr>
            </a:p>
          </p:txBody>
        </p:sp>
        <p:sp>
          <p:nvSpPr>
            <p:cNvPr id="131097" name="直接连接符 177186"/>
            <p:cNvSpPr>
              <a:spLocks noChangeShapeType="1"/>
            </p:cNvSpPr>
            <p:nvPr/>
          </p:nvSpPr>
          <p:spPr bwMode="auto">
            <a:xfrm>
              <a:off x="793" y="2976"/>
              <a:ext cx="141" cy="0"/>
            </a:xfrm>
            <a:prstGeom prst="line">
              <a:avLst/>
            </a:prstGeom>
            <a:noFill/>
            <a:ln w="38100">
              <a:solidFill>
                <a:srgbClr val="800000"/>
              </a:solidFill>
              <a:round/>
            </a:ln>
          </p:spPr>
          <p:txBody>
            <a:bodyPr/>
            <a:lstStyle/>
            <a:p>
              <a:endParaRPr lang="zh-CN" altLang="en-US"/>
            </a:p>
          </p:txBody>
        </p:sp>
        <p:sp>
          <p:nvSpPr>
            <p:cNvPr id="131098" name="文本框 177187"/>
            <p:cNvSpPr txBox="1">
              <a:spLocks noChangeArrowheads="1"/>
            </p:cNvSpPr>
            <p:nvPr/>
          </p:nvSpPr>
          <p:spPr bwMode="auto">
            <a:xfrm>
              <a:off x="2064" y="2296"/>
              <a:ext cx="907" cy="251"/>
            </a:xfrm>
            <a:prstGeom prst="rect">
              <a:avLst/>
            </a:prstGeom>
            <a:solidFill>
              <a:srgbClr val="CCFFFF"/>
            </a:solidFill>
            <a:ln w="9525">
              <a:solidFill>
                <a:schemeClr val="tx1"/>
              </a:solidFill>
              <a:miter lim="800000"/>
            </a:ln>
          </p:spPr>
          <p:txBody>
            <a:bodyPr>
              <a:spAutoFit/>
            </a:bodyPr>
            <a:lstStyle/>
            <a:p>
              <a:pPr algn="ctr">
                <a:lnSpc>
                  <a:spcPct val="125000"/>
                </a:lnSpc>
              </a:pPr>
              <a:r>
                <a:rPr lang="zh-CN" altLang="en-US" sz="1600" b="1">
                  <a:solidFill>
                    <a:srgbClr val="FF0000"/>
                  </a:solidFill>
                  <a:latin typeface="楷体" panose="02010609060101010101" pitchFamily="49" charset="-122"/>
                  <a:ea typeface="楷体" panose="02010609060101010101" pitchFamily="49" charset="-122"/>
                </a:rPr>
                <a:t>社会总价值</a:t>
              </a:r>
              <a:endParaRPr lang="zh-CN" altLang="en-US" sz="1600" b="1">
                <a:latin typeface="楷体" panose="02010609060101010101" pitchFamily="49" charset="-122"/>
                <a:ea typeface="楷体" panose="02010609060101010101" pitchFamily="49" charset="-122"/>
              </a:endParaRPr>
            </a:p>
          </p:txBody>
        </p:sp>
        <p:sp>
          <p:nvSpPr>
            <p:cNvPr id="131099" name="文本框 177188"/>
            <p:cNvSpPr txBox="1">
              <a:spLocks noChangeArrowheads="1"/>
            </p:cNvSpPr>
            <p:nvPr/>
          </p:nvSpPr>
          <p:spPr bwMode="auto">
            <a:xfrm>
              <a:off x="2064" y="3203"/>
              <a:ext cx="907" cy="445"/>
            </a:xfrm>
            <a:prstGeom prst="rect">
              <a:avLst/>
            </a:prstGeom>
            <a:solidFill>
              <a:srgbClr val="CCFFFF"/>
            </a:solidFill>
            <a:ln w="9525">
              <a:solidFill>
                <a:schemeClr val="tx1"/>
              </a:solidFill>
              <a:miter lim="800000"/>
            </a:ln>
          </p:spPr>
          <p:txBody>
            <a:bodyPr>
              <a:spAutoFit/>
            </a:bodyPr>
            <a:lstStyle/>
            <a:p>
              <a:pPr algn="ctr">
                <a:lnSpc>
                  <a:spcPct val="125000"/>
                </a:lnSpc>
              </a:pPr>
              <a:r>
                <a:rPr lang="zh-CN" altLang="en-US" sz="1600" b="1">
                  <a:solidFill>
                    <a:srgbClr val="FF0000"/>
                  </a:solidFill>
                  <a:latin typeface="楷体" panose="02010609060101010101" pitchFamily="49" charset="-122"/>
                  <a:ea typeface="楷体" panose="02010609060101010101" pitchFamily="49" charset="-122"/>
                </a:rPr>
                <a:t>社会总产品物质形态</a:t>
              </a:r>
              <a:endParaRPr lang="zh-CN" altLang="en-US" sz="1600" b="1">
                <a:latin typeface="楷体" panose="02010609060101010101" pitchFamily="49" charset="-122"/>
                <a:ea typeface="楷体" panose="02010609060101010101" pitchFamily="49" charset="-122"/>
              </a:endParaRPr>
            </a:p>
          </p:txBody>
        </p:sp>
        <p:sp>
          <p:nvSpPr>
            <p:cNvPr id="131100" name="直接连接符 177189"/>
            <p:cNvSpPr>
              <a:spLocks noChangeShapeType="1"/>
            </p:cNvSpPr>
            <p:nvPr/>
          </p:nvSpPr>
          <p:spPr bwMode="auto">
            <a:xfrm>
              <a:off x="1837" y="2432"/>
              <a:ext cx="227" cy="0"/>
            </a:xfrm>
            <a:prstGeom prst="line">
              <a:avLst/>
            </a:prstGeom>
            <a:noFill/>
            <a:ln w="38100">
              <a:solidFill>
                <a:srgbClr val="800000"/>
              </a:solidFill>
              <a:round/>
            </a:ln>
          </p:spPr>
          <p:txBody>
            <a:bodyPr/>
            <a:lstStyle/>
            <a:p>
              <a:endParaRPr lang="zh-CN" altLang="en-US"/>
            </a:p>
          </p:txBody>
        </p:sp>
        <p:sp>
          <p:nvSpPr>
            <p:cNvPr id="131101" name="直接连接符 177190"/>
            <p:cNvSpPr>
              <a:spLocks noChangeShapeType="1"/>
            </p:cNvSpPr>
            <p:nvPr/>
          </p:nvSpPr>
          <p:spPr bwMode="auto">
            <a:xfrm>
              <a:off x="1837" y="3475"/>
              <a:ext cx="227" cy="0"/>
            </a:xfrm>
            <a:prstGeom prst="line">
              <a:avLst/>
            </a:prstGeom>
            <a:noFill/>
            <a:ln w="38100">
              <a:solidFill>
                <a:srgbClr val="800000"/>
              </a:solidFill>
              <a:round/>
            </a:ln>
          </p:spPr>
          <p:txBody>
            <a:bodyPr/>
            <a:lstStyle/>
            <a:p>
              <a:endParaRPr lang="zh-CN" altLang="en-US"/>
            </a:p>
          </p:txBody>
        </p:sp>
        <p:sp>
          <p:nvSpPr>
            <p:cNvPr id="131102" name="直接连接符 177191"/>
            <p:cNvSpPr>
              <a:spLocks noChangeShapeType="1"/>
            </p:cNvSpPr>
            <p:nvPr/>
          </p:nvSpPr>
          <p:spPr bwMode="auto">
            <a:xfrm>
              <a:off x="1837" y="2432"/>
              <a:ext cx="0" cy="1043"/>
            </a:xfrm>
            <a:prstGeom prst="line">
              <a:avLst/>
            </a:prstGeom>
            <a:noFill/>
            <a:ln w="38100">
              <a:solidFill>
                <a:srgbClr val="800000"/>
              </a:solidFill>
              <a:round/>
            </a:ln>
          </p:spPr>
          <p:txBody>
            <a:bodyPr/>
            <a:lstStyle/>
            <a:p>
              <a:endParaRPr lang="zh-CN" altLang="en-US"/>
            </a:p>
          </p:txBody>
        </p:sp>
        <p:sp>
          <p:nvSpPr>
            <p:cNvPr id="131103" name="直接连接符 177192"/>
            <p:cNvSpPr>
              <a:spLocks noChangeShapeType="1"/>
            </p:cNvSpPr>
            <p:nvPr/>
          </p:nvSpPr>
          <p:spPr bwMode="auto">
            <a:xfrm>
              <a:off x="1701" y="2976"/>
              <a:ext cx="141" cy="0"/>
            </a:xfrm>
            <a:prstGeom prst="line">
              <a:avLst/>
            </a:prstGeom>
            <a:noFill/>
            <a:ln w="38100">
              <a:solidFill>
                <a:srgbClr val="800000"/>
              </a:solidFill>
              <a:round/>
            </a:ln>
          </p:spPr>
          <p:txBody>
            <a:bodyPr/>
            <a:lstStyle/>
            <a:p>
              <a:endParaRPr lang="zh-CN" altLang="en-US"/>
            </a:p>
          </p:txBody>
        </p:sp>
        <p:sp>
          <p:nvSpPr>
            <p:cNvPr id="131104" name="文本框 177196"/>
            <p:cNvSpPr txBox="1">
              <a:spLocks noChangeArrowheads="1"/>
            </p:cNvSpPr>
            <p:nvPr/>
          </p:nvSpPr>
          <p:spPr bwMode="auto">
            <a:xfrm>
              <a:off x="3107" y="1933"/>
              <a:ext cx="1542" cy="251"/>
            </a:xfrm>
            <a:prstGeom prst="rect">
              <a:avLst/>
            </a:prstGeom>
            <a:solidFill>
              <a:srgbClr val="FFCC00"/>
            </a:solidFill>
            <a:ln w="9525">
              <a:solidFill>
                <a:schemeClr val="tx1"/>
              </a:solidFill>
              <a:miter lim="800000"/>
            </a:ln>
          </p:spPr>
          <p:txBody>
            <a:bodyPr>
              <a:spAutoFit/>
            </a:bodyPr>
            <a:lstStyle/>
            <a:p>
              <a:pPr algn="ctr">
                <a:lnSpc>
                  <a:spcPct val="125000"/>
                </a:lnSpc>
              </a:pPr>
              <a:r>
                <a:rPr lang="zh-CN" altLang="en-US" sz="1600" b="1">
                  <a:solidFill>
                    <a:srgbClr val="0000FF"/>
                  </a:solidFill>
                  <a:latin typeface="楷体" panose="02010609060101010101" pitchFamily="49" charset="-122"/>
                  <a:ea typeface="楷体" panose="02010609060101010101" pitchFamily="49" charset="-122"/>
                </a:rPr>
                <a:t>生产资料的转移价值（</a:t>
              </a:r>
              <a:r>
                <a:rPr lang="en-US" altLang="zh-CN" sz="1600" b="1">
                  <a:solidFill>
                    <a:srgbClr val="0000FF"/>
                  </a:solidFill>
                  <a:latin typeface="楷体" panose="02010609060101010101" pitchFamily="49" charset="-122"/>
                  <a:ea typeface="楷体" panose="02010609060101010101" pitchFamily="49" charset="-122"/>
                </a:rPr>
                <a:t>c</a:t>
              </a:r>
              <a:r>
                <a:rPr lang="zh-CN" altLang="en-US" sz="1600" b="1">
                  <a:solidFill>
                    <a:srgbClr val="0000FF"/>
                  </a:solidFill>
                  <a:latin typeface="楷体" panose="02010609060101010101" pitchFamily="49" charset="-122"/>
                  <a:ea typeface="楷体" panose="02010609060101010101" pitchFamily="49" charset="-122"/>
                </a:rPr>
                <a:t>）</a:t>
              </a:r>
              <a:endParaRPr lang="zh-CN" altLang="en-US" sz="1600" b="1">
                <a:solidFill>
                  <a:srgbClr val="0000FF"/>
                </a:solidFill>
                <a:latin typeface="楷体" panose="02010609060101010101" pitchFamily="49" charset="-122"/>
                <a:ea typeface="楷体" panose="02010609060101010101" pitchFamily="49" charset="-122"/>
              </a:endParaRPr>
            </a:p>
          </p:txBody>
        </p:sp>
        <p:sp>
          <p:nvSpPr>
            <p:cNvPr id="131105" name="文本框 177197"/>
            <p:cNvSpPr txBox="1">
              <a:spLocks noChangeArrowheads="1"/>
            </p:cNvSpPr>
            <p:nvPr/>
          </p:nvSpPr>
          <p:spPr bwMode="auto">
            <a:xfrm>
              <a:off x="3107" y="2296"/>
              <a:ext cx="1905" cy="251"/>
            </a:xfrm>
            <a:prstGeom prst="rect">
              <a:avLst/>
            </a:prstGeom>
            <a:solidFill>
              <a:srgbClr val="FFCC00"/>
            </a:solidFill>
            <a:ln w="9525">
              <a:solidFill>
                <a:schemeClr val="tx1"/>
              </a:solidFill>
              <a:miter lim="800000"/>
            </a:ln>
          </p:spPr>
          <p:txBody>
            <a:bodyPr>
              <a:spAutoFit/>
            </a:bodyPr>
            <a:lstStyle/>
            <a:p>
              <a:pPr algn="ctr">
                <a:lnSpc>
                  <a:spcPct val="125000"/>
                </a:lnSpc>
              </a:pPr>
              <a:r>
                <a:rPr lang="zh-CN" altLang="en-US" sz="1600" b="1">
                  <a:solidFill>
                    <a:srgbClr val="0000FF"/>
                  </a:solidFill>
                  <a:latin typeface="楷体" panose="02010609060101010101" pitchFamily="49" charset="-122"/>
                  <a:ea typeface="楷体" panose="02010609060101010101" pitchFamily="49" charset="-122"/>
                </a:rPr>
                <a:t>工人必要劳动创造的价值（</a:t>
              </a:r>
              <a:r>
                <a:rPr lang="en-US" altLang="zh-CN" sz="1600" b="1">
                  <a:solidFill>
                    <a:srgbClr val="0000FF"/>
                  </a:solidFill>
                  <a:latin typeface="楷体" panose="02010609060101010101" pitchFamily="49" charset="-122"/>
                  <a:ea typeface="楷体" panose="02010609060101010101" pitchFamily="49" charset="-122"/>
                </a:rPr>
                <a:t>v</a:t>
              </a:r>
              <a:r>
                <a:rPr lang="zh-CN" altLang="en-US" sz="1600" b="1">
                  <a:solidFill>
                    <a:srgbClr val="0000FF"/>
                  </a:solidFill>
                  <a:latin typeface="楷体" panose="02010609060101010101" pitchFamily="49" charset="-122"/>
                  <a:ea typeface="楷体" panose="02010609060101010101" pitchFamily="49" charset="-122"/>
                </a:rPr>
                <a:t>）</a:t>
              </a:r>
              <a:endParaRPr lang="zh-CN" altLang="en-US" sz="1600" b="1">
                <a:solidFill>
                  <a:srgbClr val="0000FF"/>
                </a:solidFill>
                <a:latin typeface="楷体" panose="02010609060101010101" pitchFamily="49" charset="-122"/>
                <a:ea typeface="楷体" panose="02010609060101010101" pitchFamily="49" charset="-122"/>
              </a:endParaRPr>
            </a:p>
          </p:txBody>
        </p:sp>
        <p:sp>
          <p:nvSpPr>
            <p:cNvPr id="131106" name="文本框 177198"/>
            <p:cNvSpPr txBox="1">
              <a:spLocks noChangeArrowheads="1"/>
            </p:cNvSpPr>
            <p:nvPr/>
          </p:nvSpPr>
          <p:spPr bwMode="auto">
            <a:xfrm>
              <a:off x="3107" y="2614"/>
              <a:ext cx="2358" cy="252"/>
            </a:xfrm>
            <a:prstGeom prst="rect">
              <a:avLst/>
            </a:prstGeom>
            <a:solidFill>
              <a:srgbClr val="FFCC00"/>
            </a:solidFill>
            <a:ln w="9525">
              <a:solidFill>
                <a:schemeClr val="tx1"/>
              </a:solidFill>
              <a:miter lim="800000"/>
            </a:ln>
          </p:spPr>
          <p:txBody>
            <a:bodyPr>
              <a:spAutoFit/>
            </a:bodyPr>
            <a:lstStyle/>
            <a:p>
              <a:pPr algn="ctr">
                <a:lnSpc>
                  <a:spcPct val="125000"/>
                </a:lnSpc>
              </a:pPr>
              <a:r>
                <a:rPr lang="zh-CN" altLang="en-US" sz="1600" b="1" dirty="0">
                  <a:solidFill>
                    <a:srgbClr val="0000FF"/>
                  </a:solidFill>
                  <a:latin typeface="楷体" panose="02010609060101010101" pitchFamily="49" charset="-122"/>
                  <a:ea typeface="楷体" panose="02010609060101010101" pitchFamily="49" charset="-122"/>
                </a:rPr>
                <a:t>工人在剩余劳动时间里创造的价值</a:t>
              </a:r>
              <a:r>
                <a:rPr lang="zh-CN" altLang="en-US" sz="1600" b="1" dirty="0" smtClean="0">
                  <a:solidFill>
                    <a:srgbClr val="0000FF"/>
                  </a:solidFill>
                  <a:latin typeface="楷体" panose="02010609060101010101" pitchFamily="49" charset="-122"/>
                  <a:ea typeface="楷体" panose="02010609060101010101" pitchFamily="49" charset="-122"/>
                </a:rPr>
                <a:t>（</a:t>
              </a:r>
              <a:r>
                <a:rPr lang="en-US" altLang="zh-CN" sz="1600" b="1" dirty="0" smtClean="0">
                  <a:solidFill>
                    <a:srgbClr val="0000FF"/>
                  </a:solidFill>
                  <a:latin typeface="楷体" panose="02010609060101010101" pitchFamily="49" charset="-122"/>
                  <a:ea typeface="楷体" panose="02010609060101010101" pitchFamily="49" charset="-122"/>
                </a:rPr>
                <a:t>m</a:t>
              </a:r>
              <a:r>
                <a:rPr lang="zh-CN" altLang="en-US" sz="1600" b="1" dirty="0" smtClean="0">
                  <a:solidFill>
                    <a:srgbClr val="0000FF"/>
                  </a:solidFill>
                  <a:latin typeface="楷体" panose="02010609060101010101" pitchFamily="49" charset="-122"/>
                  <a:ea typeface="楷体" panose="02010609060101010101" pitchFamily="49" charset="-122"/>
                </a:rPr>
                <a:t>）</a:t>
              </a:r>
              <a:endParaRPr lang="zh-CN" altLang="en-US" sz="1600" b="1" dirty="0">
                <a:solidFill>
                  <a:srgbClr val="0000FF"/>
                </a:solidFill>
                <a:latin typeface="楷体" panose="02010609060101010101" pitchFamily="49" charset="-122"/>
                <a:ea typeface="楷体" panose="02010609060101010101" pitchFamily="49" charset="-122"/>
              </a:endParaRPr>
            </a:p>
          </p:txBody>
        </p:sp>
        <p:sp>
          <p:nvSpPr>
            <p:cNvPr id="131107" name="直接连接符 177199"/>
            <p:cNvSpPr>
              <a:spLocks noChangeShapeType="1"/>
            </p:cNvSpPr>
            <p:nvPr/>
          </p:nvSpPr>
          <p:spPr bwMode="auto">
            <a:xfrm flipV="1">
              <a:off x="1837" y="1570"/>
              <a:ext cx="181" cy="0"/>
            </a:xfrm>
            <a:prstGeom prst="line">
              <a:avLst/>
            </a:prstGeom>
            <a:noFill/>
            <a:ln w="38100">
              <a:solidFill>
                <a:srgbClr val="800000"/>
              </a:solidFill>
              <a:round/>
            </a:ln>
          </p:spPr>
          <p:txBody>
            <a:bodyPr/>
            <a:lstStyle/>
            <a:p>
              <a:endParaRPr lang="zh-CN" altLang="en-US"/>
            </a:p>
          </p:txBody>
        </p:sp>
        <p:sp>
          <p:nvSpPr>
            <p:cNvPr id="131108" name="直接连接符 177200"/>
            <p:cNvSpPr>
              <a:spLocks noChangeShapeType="1"/>
            </p:cNvSpPr>
            <p:nvPr/>
          </p:nvSpPr>
          <p:spPr bwMode="auto">
            <a:xfrm>
              <a:off x="3016" y="2115"/>
              <a:ext cx="0" cy="635"/>
            </a:xfrm>
            <a:prstGeom prst="line">
              <a:avLst/>
            </a:prstGeom>
            <a:noFill/>
            <a:ln w="38100">
              <a:solidFill>
                <a:srgbClr val="800000"/>
              </a:solidFill>
              <a:round/>
            </a:ln>
          </p:spPr>
          <p:txBody>
            <a:bodyPr/>
            <a:lstStyle/>
            <a:p>
              <a:endParaRPr lang="zh-CN" altLang="en-US"/>
            </a:p>
          </p:txBody>
        </p:sp>
        <p:sp>
          <p:nvSpPr>
            <p:cNvPr id="131109" name="直接连接符 177202"/>
            <p:cNvSpPr>
              <a:spLocks noChangeShapeType="1"/>
            </p:cNvSpPr>
            <p:nvPr/>
          </p:nvSpPr>
          <p:spPr bwMode="auto">
            <a:xfrm>
              <a:off x="3016" y="2115"/>
              <a:ext cx="96" cy="0"/>
            </a:xfrm>
            <a:prstGeom prst="line">
              <a:avLst/>
            </a:prstGeom>
            <a:noFill/>
            <a:ln w="38100">
              <a:solidFill>
                <a:srgbClr val="800000"/>
              </a:solidFill>
              <a:round/>
            </a:ln>
          </p:spPr>
          <p:txBody>
            <a:bodyPr/>
            <a:lstStyle/>
            <a:p>
              <a:endParaRPr lang="zh-CN" altLang="en-US"/>
            </a:p>
          </p:txBody>
        </p:sp>
        <p:sp>
          <p:nvSpPr>
            <p:cNvPr id="131110" name="直接连接符 177203"/>
            <p:cNvSpPr>
              <a:spLocks noChangeShapeType="1"/>
            </p:cNvSpPr>
            <p:nvPr/>
          </p:nvSpPr>
          <p:spPr bwMode="auto">
            <a:xfrm>
              <a:off x="3016" y="2432"/>
              <a:ext cx="96" cy="0"/>
            </a:xfrm>
            <a:prstGeom prst="line">
              <a:avLst/>
            </a:prstGeom>
            <a:noFill/>
            <a:ln w="38100">
              <a:solidFill>
                <a:srgbClr val="800000"/>
              </a:solidFill>
              <a:round/>
            </a:ln>
          </p:spPr>
          <p:txBody>
            <a:bodyPr/>
            <a:lstStyle/>
            <a:p>
              <a:endParaRPr lang="zh-CN" altLang="en-US"/>
            </a:p>
          </p:txBody>
        </p:sp>
        <p:sp>
          <p:nvSpPr>
            <p:cNvPr id="131111" name="直接连接符 177204"/>
            <p:cNvSpPr>
              <a:spLocks noChangeShapeType="1"/>
            </p:cNvSpPr>
            <p:nvPr/>
          </p:nvSpPr>
          <p:spPr bwMode="auto">
            <a:xfrm>
              <a:off x="3016" y="2750"/>
              <a:ext cx="96" cy="0"/>
            </a:xfrm>
            <a:prstGeom prst="line">
              <a:avLst/>
            </a:prstGeom>
            <a:noFill/>
            <a:ln w="38100">
              <a:solidFill>
                <a:srgbClr val="800000"/>
              </a:solidFill>
              <a:round/>
            </a:ln>
          </p:spPr>
          <p:txBody>
            <a:bodyPr/>
            <a:lstStyle/>
            <a:p>
              <a:endParaRPr lang="zh-CN" altLang="en-US"/>
            </a:p>
          </p:txBody>
        </p:sp>
        <p:sp>
          <p:nvSpPr>
            <p:cNvPr id="131112" name="直接连接符 177205"/>
            <p:cNvSpPr>
              <a:spLocks noChangeShapeType="1"/>
            </p:cNvSpPr>
            <p:nvPr/>
          </p:nvSpPr>
          <p:spPr bwMode="auto">
            <a:xfrm>
              <a:off x="2971" y="2432"/>
              <a:ext cx="96" cy="0"/>
            </a:xfrm>
            <a:prstGeom prst="line">
              <a:avLst/>
            </a:prstGeom>
            <a:noFill/>
            <a:ln w="38100">
              <a:solidFill>
                <a:srgbClr val="800000"/>
              </a:solidFill>
              <a:round/>
            </a:ln>
          </p:spPr>
          <p:txBody>
            <a:bodyPr/>
            <a:lstStyle/>
            <a:p>
              <a:endParaRPr lang="zh-CN" altLang="en-US"/>
            </a:p>
          </p:txBody>
        </p:sp>
        <p:sp>
          <p:nvSpPr>
            <p:cNvPr id="131113" name="文本框 177206"/>
            <p:cNvSpPr txBox="1">
              <a:spLocks noChangeArrowheads="1"/>
            </p:cNvSpPr>
            <p:nvPr/>
          </p:nvSpPr>
          <p:spPr bwMode="auto">
            <a:xfrm>
              <a:off x="3152" y="3158"/>
              <a:ext cx="1905" cy="251"/>
            </a:xfrm>
            <a:prstGeom prst="rect">
              <a:avLst/>
            </a:prstGeom>
            <a:solidFill>
              <a:srgbClr val="FFCC00"/>
            </a:solidFill>
            <a:ln w="9525">
              <a:solidFill>
                <a:schemeClr val="tx1"/>
              </a:solidFill>
              <a:miter lim="800000"/>
            </a:ln>
          </p:spPr>
          <p:txBody>
            <a:bodyPr>
              <a:spAutoFit/>
            </a:bodyPr>
            <a:lstStyle/>
            <a:p>
              <a:pPr algn="ctr">
                <a:lnSpc>
                  <a:spcPct val="125000"/>
                </a:lnSpc>
              </a:pPr>
              <a:r>
                <a:rPr lang="zh-CN" altLang="en-US" sz="1600" b="1">
                  <a:solidFill>
                    <a:srgbClr val="0000FF"/>
                  </a:solidFill>
                  <a:latin typeface="楷体" panose="02010609060101010101" pitchFamily="49" charset="-122"/>
                  <a:ea typeface="楷体" panose="02010609060101010101" pitchFamily="49" charset="-122"/>
                </a:rPr>
                <a:t>第一部类：生产生产资料部门</a:t>
              </a:r>
              <a:endParaRPr lang="zh-CN" altLang="en-US" sz="1600" b="1">
                <a:solidFill>
                  <a:srgbClr val="0000FF"/>
                </a:solidFill>
                <a:latin typeface="楷体" panose="02010609060101010101" pitchFamily="49" charset="-122"/>
                <a:ea typeface="楷体" panose="02010609060101010101" pitchFamily="49" charset="-122"/>
              </a:endParaRPr>
            </a:p>
          </p:txBody>
        </p:sp>
        <p:sp>
          <p:nvSpPr>
            <p:cNvPr id="131114" name="文本框 177207"/>
            <p:cNvSpPr txBox="1">
              <a:spLocks noChangeArrowheads="1"/>
            </p:cNvSpPr>
            <p:nvPr/>
          </p:nvSpPr>
          <p:spPr bwMode="auto">
            <a:xfrm>
              <a:off x="3152" y="3521"/>
              <a:ext cx="1905" cy="251"/>
            </a:xfrm>
            <a:prstGeom prst="rect">
              <a:avLst/>
            </a:prstGeom>
            <a:solidFill>
              <a:srgbClr val="FFCC00"/>
            </a:solidFill>
            <a:ln w="9525">
              <a:solidFill>
                <a:schemeClr val="tx1"/>
              </a:solidFill>
              <a:miter lim="800000"/>
            </a:ln>
          </p:spPr>
          <p:txBody>
            <a:bodyPr>
              <a:spAutoFit/>
            </a:bodyPr>
            <a:lstStyle/>
            <a:p>
              <a:pPr algn="ctr">
                <a:lnSpc>
                  <a:spcPct val="125000"/>
                </a:lnSpc>
              </a:pPr>
              <a:r>
                <a:rPr lang="zh-CN" altLang="en-US" sz="1600" b="1">
                  <a:solidFill>
                    <a:srgbClr val="0000FF"/>
                  </a:solidFill>
                  <a:latin typeface="楷体" panose="02010609060101010101" pitchFamily="49" charset="-122"/>
                  <a:ea typeface="楷体" panose="02010609060101010101" pitchFamily="49" charset="-122"/>
                </a:rPr>
                <a:t>第二部类：生产消费资料部门</a:t>
              </a:r>
              <a:endParaRPr lang="zh-CN" altLang="en-US" sz="1600" b="1">
                <a:solidFill>
                  <a:srgbClr val="0000FF"/>
                </a:solidFill>
                <a:latin typeface="楷体" panose="02010609060101010101" pitchFamily="49" charset="-122"/>
                <a:ea typeface="楷体" panose="02010609060101010101" pitchFamily="49" charset="-122"/>
              </a:endParaRPr>
            </a:p>
          </p:txBody>
        </p:sp>
        <p:sp>
          <p:nvSpPr>
            <p:cNvPr id="131115" name="直接连接符 177208"/>
            <p:cNvSpPr>
              <a:spLocks noChangeShapeType="1"/>
            </p:cNvSpPr>
            <p:nvPr/>
          </p:nvSpPr>
          <p:spPr bwMode="auto">
            <a:xfrm>
              <a:off x="3061" y="3294"/>
              <a:ext cx="0" cy="363"/>
            </a:xfrm>
            <a:prstGeom prst="line">
              <a:avLst/>
            </a:prstGeom>
            <a:noFill/>
            <a:ln w="38100">
              <a:solidFill>
                <a:srgbClr val="800000"/>
              </a:solidFill>
              <a:round/>
            </a:ln>
          </p:spPr>
          <p:txBody>
            <a:bodyPr/>
            <a:lstStyle/>
            <a:p>
              <a:endParaRPr lang="zh-CN" altLang="en-US"/>
            </a:p>
          </p:txBody>
        </p:sp>
        <p:sp>
          <p:nvSpPr>
            <p:cNvPr id="131116" name="直接连接符 177209"/>
            <p:cNvSpPr>
              <a:spLocks noChangeShapeType="1"/>
            </p:cNvSpPr>
            <p:nvPr/>
          </p:nvSpPr>
          <p:spPr bwMode="auto">
            <a:xfrm>
              <a:off x="3061" y="3294"/>
              <a:ext cx="96" cy="0"/>
            </a:xfrm>
            <a:prstGeom prst="line">
              <a:avLst/>
            </a:prstGeom>
            <a:noFill/>
            <a:ln w="38100">
              <a:solidFill>
                <a:srgbClr val="800000"/>
              </a:solidFill>
              <a:round/>
            </a:ln>
          </p:spPr>
          <p:txBody>
            <a:bodyPr/>
            <a:lstStyle/>
            <a:p>
              <a:endParaRPr lang="zh-CN" altLang="en-US"/>
            </a:p>
          </p:txBody>
        </p:sp>
        <p:sp>
          <p:nvSpPr>
            <p:cNvPr id="131117" name="直接连接符 177210"/>
            <p:cNvSpPr>
              <a:spLocks noChangeShapeType="1"/>
            </p:cNvSpPr>
            <p:nvPr/>
          </p:nvSpPr>
          <p:spPr bwMode="auto">
            <a:xfrm>
              <a:off x="3061" y="3657"/>
              <a:ext cx="96" cy="0"/>
            </a:xfrm>
            <a:prstGeom prst="line">
              <a:avLst/>
            </a:prstGeom>
            <a:noFill/>
            <a:ln w="38100">
              <a:solidFill>
                <a:srgbClr val="800000"/>
              </a:solidFill>
              <a:round/>
            </a:ln>
          </p:spPr>
          <p:txBody>
            <a:bodyPr/>
            <a:lstStyle/>
            <a:p>
              <a:endParaRPr lang="zh-CN" altLang="en-US"/>
            </a:p>
          </p:txBody>
        </p:sp>
        <p:sp>
          <p:nvSpPr>
            <p:cNvPr id="131118" name="直接连接符 177212"/>
            <p:cNvSpPr>
              <a:spLocks noChangeShapeType="1"/>
            </p:cNvSpPr>
            <p:nvPr/>
          </p:nvSpPr>
          <p:spPr bwMode="auto">
            <a:xfrm>
              <a:off x="2971" y="3475"/>
              <a:ext cx="96" cy="0"/>
            </a:xfrm>
            <a:prstGeom prst="line">
              <a:avLst/>
            </a:prstGeom>
            <a:noFill/>
            <a:ln w="38100">
              <a:solidFill>
                <a:srgbClr val="800000"/>
              </a:solidFill>
              <a:round/>
            </a:ln>
          </p:spPr>
          <p:txBody>
            <a:bodyPr/>
            <a:lstStyle/>
            <a:p>
              <a:endParaRPr lang="zh-CN" altLang="en-US"/>
            </a:p>
          </p:txBody>
        </p:sp>
        <p:sp>
          <p:nvSpPr>
            <p:cNvPr id="131119" name="椭圆 177213"/>
            <p:cNvSpPr>
              <a:spLocks noChangeArrowheads="1"/>
            </p:cNvSpPr>
            <p:nvPr/>
          </p:nvSpPr>
          <p:spPr bwMode="auto">
            <a:xfrm>
              <a:off x="884" y="2251"/>
              <a:ext cx="771" cy="318"/>
            </a:xfrm>
            <a:prstGeom prst="ellipse">
              <a:avLst/>
            </a:prstGeom>
            <a:solidFill>
              <a:srgbClr val="990000"/>
            </a:solidFill>
            <a:ln w="9525">
              <a:round/>
            </a:ln>
            <a:scene3d>
              <a:camera prst="legacyObliqueTopRight"/>
              <a:lightRig rig="legacyFlat3" dir="b"/>
            </a:scene3d>
            <a:sp3d extrusionH="430200" prstMaterial="legacyMatte">
              <a:bevelT w="13500" h="13500" prst="angle"/>
              <a:bevelB w="13500" h="13500" prst="angle"/>
              <a:extrusionClr>
                <a:srgbClr val="990000"/>
              </a:extrusionClr>
            </a:sp3d>
          </p:spPr>
          <p:txBody>
            <a:bodyPr wrap="none" anchor="ctr">
              <a:flatTx/>
            </a:bodyPr>
            <a:lstStyle/>
            <a:p>
              <a:pPr algn="ctr"/>
              <a:r>
                <a:rPr lang="zh-CN" altLang="en-US">
                  <a:solidFill>
                    <a:schemeClr val="bg1"/>
                  </a:solidFill>
                  <a:ea typeface="幼圆" pitchFamily="49" charset="-122"/>
                </a:rPr>
                <a:t>价值补偿</a:t>
              </a:r>
              <a:endParaRPr lang="zh-CN" altLang="en-US">
                <a:solidFill>
                  <a:schemeClr val="bg1"/>
                </a:solidFill>
                <a:ea typeface="幼圆" pitchFamily="49" charset="-122"/>
              </a:endParaRPr>
            </a:p>
          </p:txBody>
        </p:sp>
        <p:sp>
          <p:nvSpPr>
            <p:cNvPr id="131120" name="椭圆 177214"/>
            <p:cNvSpPr>
              <a:spLocks noChangeArrowheads="1"/>
            </p:cNvSpPr>
            <p:nvPr/>
          </p:nvSpPr>
          <p:spPr bwMode="auto">
            <a:xfrm>
              <a:off x="884" y="3339"/>
              <a:ext cx="771" cy="318"/>
            </a:xfrm>
            <a:prstGeom prst="ellipse">
              <a:avLst/>
            </a:prstGeom>
            <a:solidFill>
              <a:srgbClr val="990000"/>
            </a:solidFill>
            <a:ln w="9525">
              <a:round/>
            </a:ln>
            <a:scene3d>
              <a:camera prst="legacyObliqueTopRight"/>
              <a:lightRig rig="legacyFlat3" dir="b"/>
            </a:scene3d>
            <a:sp3d extrusionH="430200" prstMaterial="legacyMatte">
              <a:bevelT w="13500" h="13500" prst="angle"/>
              <a:bevelB w="13500" h="13500" prst="angle"/>
              <a:extrusionClr>
                <a:srgbClr val="990000"/>
              </a:extrusionClr>
            </a:sp3d>
          </p:spPr>
          <p:txBody>
            <a:bodyPr wrap="none" anchor="ctr">
              <a:flatTx/>
            </a:bodyPr>
            <a:lstStyle/>
            <a:p>
              <a:pPr algn="ctr"/>
              <a:r>
                <a:rPr lang="zh-CN" altLang="en-US">
                  <a:solidFill>
                    <a:schemeClr val="bg1"/>
                  </a:solidFill>
                  <a:ea typeface="幼圆" pitchFamily="49" charset="-122"/>
                </a:rPr>
                <a:t>实物替换</a:t>
              </a:r>
              <a:endParaRPr lang="zh-CN" altLang="en-US">
                <a:solidFill>
                  <a:schemeClr val="bg1"/>
                </a:solidFill>
                <a:ea typeface="幼圆" pitchFamily="49" charset="-122"/>
              </a:endParaRPr>
            </a:p>
          </p:txBody>
        </p:sp>
        <p:sp>
          <p:nvSpPr>
            <p:cNvPr id="131121" name="椭圆 177215"/>
            <p:cNvSpPr>
              <a:spLocks noChangeArrowheads="1"/>
            </p:cNvSpPr>
            <p:nvPr/>
          </p:nvSpPr>
          <p:spPr bwMode="auto">
            <a:xfrm>
              <a:off x="4195" y="210"/>
              <a:ext cx="635" cy="273"/>
            </a:xfrm>
            <a:prstGeom prst="ellipse">
              <a:avLst/>
            </a:prstGeom>
            <a:solidFill>
              <a:srgbClr val="990000"/>
            </a:solidFill>
            <a:ln w="9525">
              <a:round/>
            </a:ln>
            <a:scene3d>
              <a:camera prst="legacyObliqueTopRight"/>
              <a:lightRig rig="legacyFlat3" dir="b"/>
            </a:scene3d>
            <a:sp3d extrusionH="430200" prstMaterial="legacyMatte">
              <a:bevelT w="13500" h="13500" prst="angle"/>
              <a:bevelB w="13500" h="13500" prst="angle"/>
              <a:extrusionClr>
                <a:srgbClr val="990000"/>
              </a:extrusionClr>
            </a:sp3d>
          </p:spPr>
          <p:txBody>
            <a:bodyPr wrap="none" anchor="ctr">
              <a:flatTx/>
            </a:bodyPr>
            <a:lstStyle/>
            <a:p>
              <a:pPr algn="ctr"/>
              <a:r>
                <a:rPr lang="zh-CN" altLang="en-US" sz="1600">
                  <a:solidFill>
                    <a:schemeClr val="bg1"/>
                  </a:solidFill>
                  <a:latin typeface="楷体" panose="02010609060101010101" pitchFamily="49" charset="-122"/>
                  <a:ea typeface="楷体" panose="02010609060101010101" pitchFamily="49" charset="-122"/>
                </a:rPr>
                <a:t>空间并存</a:t>
              </a:r>
              <a:endParaRPr lang="zh-CN" altLang="en-US" sz="1600">
                <a:solidFill>
                  <a:schemeClr val="bg1"/>
                </a:solidFill>
                <a:latin typeface="楷体" panose="02010609060101010101" pitchFamily="49" charset="-122"/>
                <a:ea typeface="楷体" panose="02010609060101010101" pitchFamily="49" charset="-122"/>
              </a:endParaRPr>
            </a:p>
          </p:txBody>
        </p:sp>
        <p:sp>
          <p:nvSpPr>
            <p:cNvPr id="131122" name="椭圆 177216"/>
            <p:cNvSpPr>
              <a:spLocks noChangeArrowheads="1"/>
            </p:cNvSpPr>
            <p:nvPr/>
          </p:nvSpPr>
          <p:spPr bwMode="auto">
            <a:xfrm>
              <a:off x="4468" y="663"/>
              <a:ext cx="635" cy="273"/>
            </a:xfrm>
            <a:prstGeom prst="ellipse">
              <a:avLst/>
            </a:prstGeom>
            <a:solidFill>
              <a:srgbClr val="990000"/>
            </a:solidFill>
            <a:ln w="9525">
              <a:round/>
            </a:ln>
            <a:scene3d>
              <a:camera prst="legacyObliqueTopRight"/>
              <a:lightRig rig="legacyFlat3" dir="b"/>
            </a:scene3d>
            <a:sp3d extrusionH="430200" prstMaterial="legacyMatte">
              <a:bevelT w="13500" h="13500" prst="angle"/>
              <a:bevelB w="13500" h="13500" prst="angle"/>
              <a:extrusionClr>
                <a:srgbClr val="990000"/>
              </a:extrusionClr>
            </a:sp3d>
          </p:spPr>
          <p:txBody>
            <a:bodyPr wrap="none" anchor="ctr">
              <a:flatTx/>
            </a:bodyPr>
            <a:lstStyle/>
            <a:p>
              <a:pPr algn="ctr"/>
              <a:r>
                <a:rPr lang="zh-CN" altLang="en-US" sz="1600">
                  <a:solidFill>
                    <a:schemeClr val="bg1"/>
                  </a:solidFill>
                  <a:latin typeface="楷体" panose="02010609060101010101" pitchFamily="49" charset="-122"/>
                  <a:ea typeface="楷体" panose="02010609060101010101" pitchFamily="49" charset="-122"/>
                </a:rPr>
                <a:t>时间继起</a:t>
              </a:r>
              <a:endParaRPr lang="zh-CN" altLang="en-US" sz="1600">
                <a:solidFill>
                  <a:schemeClr val="bg1"/>
                </a:solidFill>
                <a:latin typeface="楷体" panose="02010609060101010101" pitchFamily="49" charset="-122"/>
                <a:ea typeface="楷体" panose="02010609060101010101" pitchFamily="49" charset="-122"/>
              </a:endParaRPr>
            </a:p>
          </p:txBody>
        </p:sp>
        <p:sp>
          <p:nvSpPr>
            <p:cNvPr id="131123" name="文本框 177217"/>
            <p:cNvSpPr txBox="1">
              <a:spLocks noChangeArrowheads="1"/>
            </p:cNvSpPr>
            <p:nvPr/>
          </p:nvSpPr>
          <p:spPr bwMode="auto">
            <a:xfrm>
              <a:off x="3107" y="1344"/>
              <a:ext cx="1043" cy="445"/>
            </a:xfrm>
            <a:prstGeom prst="rect">
              <a:avLst/>
            </a:prstGeom>
            <a:solidFill>
              <a:srgbClr val="FFCC00"/>
            </a:solidFill>
            <a:ln w="9525">
              <a:solidFill>
                <a:schemeClr val="tx1"/>
              </a:solidFill>
              <a:miter lim="800000"/>
            </a:ln>
          </p:spPr>
          <p:txBody>
            <a:bodyPr>
              <a:spAutoFit/>
            </a:bodyPr>
            <a:lstStyle/>
            <a:p>
              <a:pPr algn="ctr">
                <a:lnSpc>
                  <a:spcPct val="125000"/>
                </a:lnSpc>
              </a:pPr>
              <a:r>
                <a:rPr lang="zh-CN" altLang="en-US" sz="1600" b="1">
                  <a:solidFill>
                    <a:srgbClr val="0000FF"/>
                  </a:solidFill>
                  <a:latin typeface="楷体" panose="02010609060101010101" pitchFamily="49" charset="-122"/>
                  <a:ea typeface="楷体" panose="02010609060101010101" pitchFamily="49" charset="-122"/>
                </a:rPr>
                <a:t>周而复始、不断反复的资本循环</a:t>
              </a:r>
              <a:endParaRPr lang="zh-CN" altLang="en-US" sz="1600" b="1">
                <a:solidFill>
                  <a:srgbClr val="0000FF"/>
                </a:solidFill>
                <a:latin typeface="楷体" panose="02010609060101010101" pitchFamily="49" charset="-122"/>
                <a:ea typeface="楷体" panose="02010609060101010101" pitchFamily="49" charset="-122"/>
              </a:endParaRPr>
            </a:p>
          </p:txBody>
        </p:sp>
        <p:sp>
          <p:nvSpPr>
            <p:cNvPr id="131124" name="直接连接符 177218"/>
            <p:cNvSpPr>
              <a:spLocks noChangeShapeType="1"/>
            </p:cNvSpPr>
            <p:nvPr/>
          </p:nvSpPr>
          <p:spPr bwMode="auto">
            <a:xfrm>
              <a:off x="2925" y="1570"/>
              <a:ext cx="182" cy="0"/>
            </a:xfrm>
            <a:prstGeom prst="line">
              <a:avLst/>
            </a:prstGeom>
            <a:noFill/>
            <a:ln w="38100">
              <a:solidFill>
                <a:srgbClr val="800000"/>
              </a:solidFill>
              <a:round/>
            </a:ln>
          </p:spPr>
          <p:txBody>
            <a:bodyPr/>
            <a:lstStyle/>
            <a:p>
              <a:endParaRPr lang="zh-CN" altLang="en-US"/>
            </a:p>
          </p:txBody>
        </p:sp>
        <p:sp>
          <p:nvSpPr>
            <p:cNvPr id="131125" name="椭圆 177219"/>
            <p:cNvSpPr>
              <a:spLocks noChangeArrowheads="1"/>
            </p:cNvSpPr>
            <p:nvPr/>
          </p:nvSpPr>
          <p:spPr bwMode="auto">
            <a:xfrm>
              <a:off x="4286" y="1207"/>
              <a:ext cx="635" cy="273"/>
            </a:xfrm>
            <a:prstGeom prst="ellipse">
              <a:avLst/>
            </a:prstGeom>
            <a:solidFill>
              <a:srgbClr val="990000"/>
            </a:solidFill>
            <a:ln w="9525">
              <a:round/>
            </a:ln>
            <a:scene3d>
              <a:camera prst="legacyObliqueTopRight"/>
              <a:lightRig rig="legacyFlat3" dir="b"/>
            </a:scene3d>
            <a:sp3d extrusionH="430200" prstMaterial="legacyMatte">
              <a:bevelT w="13500" h="13500" prst="angle"/>
              <a:bevelB w="13500" h="13500" prst="angle"/>
              <a:extrusionClr>
                <a:srgbClr val="990000"/>
              </a:extrusionClr>
            </a:sp3d>
          </p:spPr>
          <p:txBody>
            <a:bodyPr wrap="none" anchor="ctr">
              <a:flatTx/>
            </a:bodyPr>
            <a:lstStyle/>
            <a:p>
              <a:pPr algn="ctr"/>
              <a:r>
                <a:rPr lang="zh-CN" altLang="en-US" sz="1600">
                  <a:solidFill>
                    <a:schemeClr val="bg1"/>
                  </a:solidFill>
                  <a:latin typeface="楷体" panose="02010609060101010101" pitchFamily="49" charset="-122"/>
                  <a:ea typeface="楷体" panose="02010609060101010101" pitchFamily="49" charset="-122"/>
                </a:rPr>
                <a:t>周转时间</a:t>
              </a:r>
              <a:endParaRPr lang="zh-CN" altLang="en-US" sz="1600">
                <a:solidFill>
                  <a:schemeClr val="bg1"/>
                </a:solidFill>
                <a:latin typeface="楷体" panose="02010609060101010101" pitchFamily="49" charset="-122"/>
                <a:ea typeface="楷体" panose="02010609060101010101" pitchFamily="49" charset="-122"/>
              </a:endParaRPr>
            </a:p>
          </p:txBody>
        </p:sp>
        <p:sp>
          <p:nvSpPr>
            <p:cNvPr id="131126" name="椭圆 177220"/>
            <p:cNvSpPr>
              <a:spLocks noChangeArrowheads="1"/>
            </p:cNvSpPr>
            <p:nvPr/>
          </p:nvSpPr>
          <p:spPr bwMode="auto">
            <a:xfrm>
              <a:off x="4694" y="1525"/>
              <a:ext cx="635" cy="408"/>
            </a:xfrm>
            <a:prstGeom prst="ellipse">
              <a:avLst/>
            </a:prstGeom>
            <a:solidFill>
              <a:srgbClr val="990000"/>
            </a:solidFill>
            <a:ln w="9525">
              <a:round/>
            </a:ln>
            <a:scene3d>
              <a:camera prst="legacyObliqueTopRight"/>
              <a:lightRig rig="legacyFlat3" dir="b"/>
            </a:scene3d>
            <a:sp3d extrusionH="430200" prstMaterial="legacyMatte">
              <a:bevelT w="13500" h="13500" prst="angle"/>
              <a:bevelB w="13500" h="13500" prst="angle"/>
              <a:extrusionClr>
                <a:srgbClr val="990000"/>
              </a:extrusionClr>
            </a:sp3d>
          </p:spPr>
          <p:txBody>
            <a:bodyPr wrap="none" anchor="ctr">
              <a:flatTx/>
            </a:bodyPr>
            <a:lstStyle/>
            <a:p>
              <a:pPr algn="ctr"/>
              <a:r>
                <a:rPr lang="zh-CN" altLang="en-US" sz="1600">
                  <a:solidFill>
                    <a:schemeClr val="bg1"/>
                  </a:solidFill>
                  <a:latin typeface="楷体" panose="02010609060101010101" pitchFamily="49" charset="-122"/>
                  <a:ea typeface="楷体" panose="02010609060101010101" pitchFamily="49" charset="-122"/>
                </a:rPr>
                <a:t>固定、流动</a:t>
              </a:r>
              <a:endParaRPr lang="zh-CN" altLang="en-US" sz="1600">
                <a:solidFill>
                  <a:schemeClr val="bg1"/>
                </a:solidFill>
                <a:latin typeface="楷体" panose="02010609060101010101" pitchFamily="49" charset="-122"/>
                <a:ea typeface="楷体" panose="02010609060101010101" pitchFamily="49" charset="-122"/>
              </a:endParaRPr>
            </a:p>
            <a:p>
              <a:pPr algn="ctr"/>
              <a:r>
                <a:rPr lang="zh-CN" altLang="en-US" sz="1600">
                  <a:solidFill>
                    <a:schemeClr val="bg1"/>
                  </a:solidFill>
                  <a:latin typeface="楷体" panose="02010609060101010101" pitchFamily="49" charset="-122"/>
                  <a:ea typeface="楷体" panose="02010609060101010101" pitchFamily="49" charset="-122"/>
                </a:rPr>
                <a:t>资本比例</a:t>
              </a:r>
              <a:endParaRPr lang="zh-CN" altLang="en-US" sz="1600">
                <a:solidFill>
                  <a:schemeClr val="bg1"/>
                </a:solidFill>
                <a:latin typeface="楷体" panose="02010609060101010101" pitchFamily="49" charset="-122"/>
                <a:ea typeface="楷体" panose="02010609060101010101" pitchFamily="49" charset="-122"/>
              </a:endParaRPr>
            </a:p>
          </p:txBody>
        </p:sp>
        <p:sp>
          <p:nvSpPr>
            <p:cNvPr id="131127" name="椭圆 177221"/>
            <p:cNvSpPr>
              <a:spLocks noChangeArrowheads="1"/>
            </p:cNvSpPr>
            <p:nvPr/>
          </p:nvSpPr>
          <p:spPr bwMode="auto">
            <a:xfrm>
              <a:off x="5148" y="3203"/>
              <a:ext cx="362" cy="545"/>
            </a:xfrm>
            <a:prstGeom prst="ellipse">
              <a:avLst/>
            </a:prstGeom>
            <a:solidFill>
              <a:srgbClr val="33CCCC"/>
            </a:solidFill>
            <a:ln w="9525">
              <a:round/>
            </a:ln>
            <a:scene3d>
              <a:camera prst="legacyObliqueTopRight"/>
              <a:lightRig rig="legacyFlat3" dir="b"/>
            </a:scene3d>
            <a:sp3d extrusionH="430200" prstMaterial="legacyMatte">
              <a:bevelT w="13500" h="13500" prst="angle"/>
              <a:bevelB w="13500" h="13500" prst="angle"/>
              <a:extrusionClr>
                <a:srgbClr val="33CCCC"/>
              </a:extrusionClr>
            </a:sp3d>
          </p:spPr>
          <p:txBody>
            <a:bodyPr vert="eaVert" wrap="none" anchor="ctr">
              <a:flatTx/>
            </a:bodyPr>
            <a:lstStyle/>
            <a:p>
              <a:pPr algn="ctr"/>
              <a:r>
                <a:rPr lang="zh-CN" altLang="en-US" sz="1600">
                  <a:solidFill>
                    <a:schemeClr val="bg1"/>
                  </a:solidFill>
                  <a:latin typeface="楷体" panose="02010609060101010101" pitchFamily="49" charset="-122"/>
                  <a:ea typeface="楷体" panose="02010609060101010101" pitchFamily="49" charset="-122"/>
                </a:rPr>
                <a:t>比  例</a:t>
              </a:r>
              <a:endParaRPr lang="zh-CN" altLang="en-US" sz="1600">
                <a:solidFill>
                  <a:schemeClr val="bg1"/>
                </a:solidFill>
                <a:latin typeface="楷体" panose="02010609060101010101" pitchFamily="49" charset="-122"/>
                <a:ea typeface="楷体" panose="02010609060101010101" pitchFamily="49" charset="-122"/>
              </a:endParaRPr>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151765" y="228600"/>
            <a:ext cx="8886825" cy="1371600"/>
          </a:xfrm>
        </p:spPr>
        <p:txBody>
          <a:bodyPr/>
          <a:lstStyle/>
          <a:p>
            <a:pPr eaLnBrk="1" hangingPunct="1"/>
            <a:r>
              <a:rPr lang="zh-CN" altLang="en-US" sz="4000" b="1" dirty="0" smtClean="0">
                <a:solidFill>
                  <a:srgbClr val="0000FF"/>
                </a:solidFill>
                <a:effectLst/>
                <a:latin typeface="华文新魏" pitchFamily="2" charset="-122"/>
                <a:ea typeface="华文新魏" pitchFamily="2" charset="-122"/>
              </a:rPr>
              <a:t>第三节  资本主义上层</a:t>
            </a:r>
            <a:r>
              <a:rPr lang="zh-CN" altLang="en-US" sz="4000" b="1" dirty="0" smtClean="0">
                <a:solidFill>
                  <a:srgbClr val="0000FF"/>
                </a:solidFill>
                <a:effectLst/>
                <a:latin typeface="华文新魏" pitchFamily="2" charset="-122"/>
                <a:ea typeface="华文新魏" pitchFamily="2" charset="-122"/>
              </a:rPr>
              <a:t>建筑</a:t>
            </a:r>
            <a:br>
              <a:rPr lang="zh-CN" altLang="en-US" sz="4000" b="1" dirty="0" smtClean="0">
                <a:solidFill>
                  <a:srgbClr val="0000FF"/>
                </a:solidFill>
                <a:effectLst/>
                <a:latin typeface="华文新魏" pitchFamily="2" charset="-122"/>
                <a:ea typeface="华文新魏" pitchFamily="2" charset="-122"/>
              </a:rPr>
            </a:br>
            <a:r>
              <a:rPr lang="zh-CN" altLang="en-US" sz="4000" b="1" dirty="0" smtClean="0">
                <a:solidFill>
                  <a:srgbClr val="0000FF"/>
                </a:solidFill>
                <a:effectLst/>
                <a:latin typeface="华文新魏" pitchFamily="2" charset="-122"/>
                <a:ea typeface="华文新魏" pitchFamily="2" charset="-122"/>
              </a:rPr>
              <a:t>（自学内容）</a:t>
            </a:r>
            <a:endParaRPr lang="zh-CN" altLang="en-US" sz="4000" b="1" dirty="0" smtClean="0">
              <a:solidFill>
                <a:srgbClr val="0000FF"/>
              </a:solidFill>
              <a:effectLst/>
              <a:latin typeface="华文新魏" pitchFamily="2" charset="-122"/>
              <a:ea typeface="华文新魏" pitchFamily="2" charset="-122"/>
            </a:endParaRPr>
          </a:p>
        </p:txBody>
      </p:sp>
      <p:sp>
        <p:nvSpPr>
          <p:cNvPr id="132099" name="Rectangle 3"/>
          <p:cNvSpPr>
            <a:spLocks noGrp="1" noChangeArrowheads="1"/>
          </p:cNvSpPr>
          <p:nvPr>
            <p:ph idx="1"/>
          </p:nvPr>
        </p:nvSpPr>
        <p:spPr>
          <a:xfrm>
            <a:off x="214282" y="1714488"/>
            <a:ext cx="8634442" cy="3776663"/>
          </a:xfrm>
        </p:spPr>
        <p:txBody>
          <a:bodyPr/>
          <a:lstStyle/>
          <a:p>
            <a:pPr eaLnBrk="1" hangingPunct="1">
              <a:buFontTx/>
              <a:buNone/>
            </a:pPr>
            <a:r>
              <a:rPr lang="zh-CN" altLang="en-US" b="1" dirty="0" smtClean="0">
                <a:latin typeface="楷体" panose="02010609060101010101" pitchFamily="49" charset="-122"/>
                <a:ea typeface="楷体" panose="02010609060101010101" pitchFamily="49" charset="-122"/>
              </a:rPr>
              <a:t>一、资本主义政治制度及其本质</a:t>
            </a:r>
            <a:endParaRPr lang="zh-CN" altLang="en-US" b="1" dirty="0" smtClean="0">
              <a:latin typeface="楷体" panose="02010609060101010101" pitchFamily="49" charset="-122"/>
              <a:ea typeface="楷体" panose="02010609060101010101" pitchFamily="49" charset="-122"/>
            </a:endParaRPr>
          </a:p>
          <a:p>
            <a:pPr eaLnBrk="1" hangingPunct="1"/>
            <a:r>
              <a:rPr lang="zh-CN" altLang="en-US" sz="2800" b="1" dirty="0" smtClean="0">
                <a:solidFill>
                  <a:srgbClr val="000000"/>
                </a:solidFill>
                <a:latin typeface="楷体" panose="02010609060101010101" pitchFamily="49" charset="-122"/>
                <a:ea typeface="楷体" panose="02010609060101010101" pitchFamily="49" charset="-122"/>
              </a:rPr>
              <a:t>资本主义的政治制度建立在资本主义社会的经济基础之上，反映了资本主义社会的经济关系，又反过来维护资产阶级的经济基础，为其提供政治保障。</a:t>
            </a:r>
            <a:endParaRPr lang="zh-CN" altLang="en-US" sz="2800" b="1" dirty="0" smtClean="0">
              <a:solidFill>
                <a:srgbClr val="000000"/>
              </a:solidFill>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357158" y="3786190"/>
            <a:ext cx="8243887" cy="534984"/>
          </a:xfrm>
          <a:prstGeom prst="rect">
            <a:avLst/>
          </a:prstGeom>
          <a:noFill/>
          <a:ln>
            <a:noFill/>
          </a:ln>
        </p:spPr>
        <p:txBody>
          <a:bodyPr vert="horz" wrap="square" lIns="91440" tIns="45720" rIns="91440" bIns="45720" numCol="1" anchor="b" anchorCtr="0" compatLnSpc="1"/>
          <a:lstStyle/>
          <a:p>
            <a:pPr marL="0" marR="0" lvl="0" indent="0" algn="l" defTabSz="914400" rtl="0" eaLnBrk="1" fontAlgn="base" latinLnBrk="0" hangingPunct="1">
              <a:lnSpc>
                <a:spcPct val="90000"/>
              </a:lnSpc>
              <a:spcBef>
                <a:spcPct val="0"/>
              </a:spcBef>
              <a:spcAft>
                <a:spcPct val="0"/>
              </a:spcAft>
              <a:buClrTx/>
              <a:buSzTx/>
              <a:buFontTx/>
              <a:buNone/>
              <a:defRPr/>
            </a:pPr>
            <a:r>
              <a:rPr lang="zh-CN" altLang="en-US" sz="3200" b="1" dirty="0" smtClean="0">
                <a:latin typeface="楷体" panose="02010609060101010101" pitchFamily="49" charset="-122"/>
                <a:ea typeface="楷体" panose="02010609060101010101" pitchFamily="49" charset="-122"/>
              </a:rPr>
              <a:t>（一）资本主义国家的职能和本质</a:t>
            </a:r>
            <a:endParaRPr lang="zh-CN" altLang="en-US" sz="3200" b="1" dirty="0" smtClean="0">
              <a:latin typeface="楷体" panose="02010609060101010101" pitchFamily="49" charset="-122"/>
              <a:ea typeface="楷体" panose="02010609060101010101" pitchFamily="49" charset="-122"/>
            </a:endParaRPr>
          </a:p>
        </p:txBody>
      </p:sp>
      <p:sp>
        <p:nvSpPr>
          <p:cNvPr id="6" name="矩形 5"/>
          <p:cNvSpPr/>
          <p:nvPr/>
        </p:nvSpPr>
        <p:spPr>
          <a:xfrm>
            <a:off x="285720" y="4429132"/>
            <a:ext cx="8572560" cy="1569660"/>
          </a:xfrm>
          <a:prstGeom prst="rect">
            <a:avLst/>
          </a:prstGeom>
        </p:spPr>
        <p:txBody>
          <a:bodyPr wrap="square">
            <a:spAutoFit/>
          </a:bodyPr>
          <a:lstStyle/>
          <a:p>
            <a:pPr eaLnBrk="1" hangingPunct="1"/>
            <a:r>
              <a:rPr lang="zh-CN" altLang="en-US" sz="2400" b="1" dirty="0" smtClean="0">
                <a:solidFill>
                  <a:srgbClr val="000000"/>
                </a:solidFill>
                <a:latin typeface="楷体" panose="02010609060101010101" pitchFamily="49" charset="-122"/>
                <a:ea typeface="楷体" panose="02010609060101010101" pitchFamily="49" charset="-122"/>
              </a:rPr>
              <a:t>资本主义国家的职能是以服务于资本主义制度和资产阶级利益为根本内容的，是资产阶级进行阶级统治的工具。</a:t>
            </a:r>
            <a:endParaRPr lang="zh-CN" altLang="en-US" sz="2400" b="1" dirty="0" smtClean="0">
              <a:solidFill>
                <a:srgbClr val="000000"/>
              </a:solidFill>
              <a:latin typeface="楷体" panose="02010609060101010101" pitchFamily="49" charset="-122"/>
              <a:ea typeface="楷体" panose="02010609060101010101" pitchFamily="49" charset="-122"/>
            </a:endParaRPr>
          </a:p>
          <a:p>
            <a:pPr eaLnBrk="1" hangingPunct="1"/>
            <a:r>
              <a:rPr lang="zh-CN" altLang="en-US" sz="2400" b="1" dirty="0" smtClean="0">
                <a:solidFill>
                  <a:srgbClr val="000000"/>
                </a:solidFill>
                <a:latin typeface="楷体" panose="02010609060101010101" pitchFamily="49" charset="-122"/>
                <a:ea typeface="楷体" panose="02010609060101010101" pitchFamily="49" charset="-122"/>
              </a:rPr>
              <a:t>资本主义国家的对内职能：政治统治职能和社会公共管理职能。</a:t>
            </a:r>
            <a:endParaRPr lang="zh-CN" altLang="en-US" sz="2400" b="1" dirty="0" smtClean="0">
              <a:solidFill>
                <a:srgbClr val="000000"/>
              </a:solidFill>
              <a:latin typeface="楷体" panose="02010609060101010101" pitchFamily="49" charset="-122"/>
              <a:ea typeface="楷体" panose="02010609060101010101" pitchFamily="49" charset="-122"/>
            </a:endParaRPr>
          </a:p>
          <a:p>
            <a:pPr eaLnBrk="1" hangingPunct="1"/>
            <a:r>
              <a:rPr lang="zh-CN" altLang="en-US" sz="2400" b="1" dirty="0" smtClean="0">
                <a:solidFill>
                  <a:srgbClr val="000000"/>
                </a:solidFill>
                <a:latin typeface="楷体" panose="02010609060101010101" pitchFamily="49" charset="-122"/>
                <a:ea typeface="楷体" panose="02010609060101010101" pitchFamily="49" charset="-122"/>
              </a:rPr>
              <a:t>对外职能：进行国际交往与维护国家安全和利益的职能。</a:t>
            </a:r>
            <a:endParaRPr lang="zh-CN" altLang="en-US" sz="2400" b="1" dirty="0" smtClean="0">
              <a:solidFill>
                <a:srgbClr val="000000"/>
              </a:solidFill>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357158" y="214290"/>
            <a:ext cx="8243888" cy="620713"/>
          </a:xfrm>
        </p:spPr>
        <p:txBody>
          <a:bodyPr/>
          <a:lstStyle/>
          <a:p>
            <a:pPr algn="l" eaLnBrk="1" hangingPunct="1"/>
            <a:r>
              <a:rPr lang="zh-CN" altLang="en-US" sz="3600" b="1" kern="1200" dirty="0" smtClean="0">
                <a:solidFill>
                  <a:schemeClr val="tx1"/>
                </a:solidFill>
                <a:effectLst/>
                <a:latin typeface="楷体" panose="02010609060101010101" pitchFamily="49" charset="-122"/>
                <a:ea typeface="楷体" panose="02010609060101010101" pitchFamily="49" charset="-122"/>
                <a:cs typeface="+mn-cs"/>
              </a:rPr>
              <a:t>（二）资本主义的民主制度及其本质</a:t>
            </a:r>
            <a:endParaRPr lang="zh-CN" altLang="en-US" sz="3600" b="1" kern="1200" dirty="0" smtClean="0">
              <a:solidFill>
                <a:schemeClr val="tx1"/>
              </a:solidFill>
              <a:effectLst/>
              <a:latin typeface="楷体" panose="02010609060101010101" pitchFamily="49" charset="-122"/>
              <a:ea typeface="楷体" panose="02010609060101010101" pitchFamily="49" charset="-122"/>
              <a:cs typeface="+mn-cs"/>
            </a:endParaRPr>
          </a:p>
        </p:txBody>
      </p:sp>
      <p:sp>
        <p:nvSpPr>
          <p:cNvPr id="134147" name="Rectangle 3"/>
          <p:cNvSpPr>
            <a:spLocks noGrp="1" noChangeArrowheads="1"/>
          </p:cNvSpPr>
          <p:nvPr>
            <p:ph idx="1"/>
          </p:nvPr>
        </p:nvSpPr>
        <p:spPr>
          <a:xfrm>
            <a:off x="152400" y="857232"/>
            <a:ext cx="8777318" cy="5695968"/>
          </a:xfrm>
        </p:spPr>
        <p:txBody>
          <a:bodyPr/>
          <a:lstStyle/>
          <a:p>
            <a:pPr eaLnBrk="1" hangingPunct="1"/>
            <a:r>
              <a:rPr lang="zh-CN" altLang="en-US" b="1" dirty="0" smtClean="0">
                <a:solidFill>
                  <a:srgbClr val="000000"/>
                </a:solidFill>
                <a:latin typeface="楷体" panose="02010609060101010101" pitchFamily="49" charset="-122"/>
                <a:ea typeface="楷体" panose="02010609060101010101" pitchFamily="49" charset="-122"/>
              </a:rPr>
              <a:t>包括资本主义的民主与法制、政权组织形式、选举制度、政党制度等。</a:t>
            </a:r>
            <a:endParaRPr lang="zh-CN" altLang="en-US" b="1" dirty="0" smtClean="0">
              <a:solidFill>
                <a:srgbClr val="000000"/>
              </a:solidFill>
              <a:latin typeface="楷体" panose="02010609060101010101" pitchFamily="49" charset="-122"/>
              <a:ea typeface="楷体" panose="02010609060101010101" pitchFamily="49" charset="-122"/>
            </a:endParaRPr>
          </a:p>
          <a:p>
            <a:pPr eaLnBrk="1" hangingPunct="1"/>
            <a:r>
              <a:rPr lang="zh-CN" altLang="en-US" b="1" dirty="0" smtClean="0">
                <a:solidFill>
                  <a:srgbClr val="FF0000"/>
                </a:solidFill>
                <a:latin typeface="楷体" panose="02010609060101010101" pitchFamily="49" charset="-122"/>
                <a:ea typeface="楷体" panose="02010609060101010101" pitchFamily="49" charset="-122"/>
              </a:rPr>
              <a:t>资本主义的民主制度：</a:t>
            </a:r>
            <a:r>
              <a:rPr lang="zh-CN" altLang="en-US" sz="2800" b="1" dirty="0" smtClean="0">
                <a:solidFill>
                  <a:srgbClr val="000000"/>
                </a:solidFill>
                <a:latin typeface="楷体" panose="02010609060101010101" pitchFamily="49" charset="-122"/>
                <a:ea typeface="楷体" panose="02010609060101010101" pitchFamily="49" charset="-122"/>
              </a:rPr>
              <a:t>“主权在民”、“天赋人权”、“自由、平等、博爱”，赋予人民一定权利的前提是不危及资本主义国家安全和资产阶级的根本利益。</a:t>
            </a:r>
            <a:endParaRPr lang="zh-CN" altLang="en-US" sz="2800" b="1" dirty="0" smtClean="0">
              <a:latin typeface="楷体" panose="02010609060101010101" pitchFamily="49" charset="-122"/>
              <a:ea typeface="楷体" panose="02010609060101010101" pitchFamily="49" charset="-122"/>
            </a:endParaRPr>
          </a:p>
          <a:p>
            <a:pPr eaLnBrk="1" hangingPunct="1"/>
            <a:r>
              <a:rPr lang="zh-CN" altLang="en-US" b="1" dirty="0" smtClean="0">
                <a:solidFill>
                  <a:srgbClr val="FF0000"/>
                </a:solidFill>
                <a:latin typeface="楷体" panose="02010609060101010101" pitchFamily="49" charset="-122"/>
                <a:ea typeface="楷体" panose="02010609060101010101" pitchFamily="49" charset="-122"/>
              </a:rPr>
              <a:t>资本主义法制</a:t>
            </a:r>
            <a:r>
              <a:rPr lang="en-US" altLang="zh-CN" b="1" dirty="0" smtClean="0">
                <a:solidFill>
                  <a:srgbClr val="FF0000"/>
                </a:solidFill>
                <a:latin typeface="楷体" panose="02010609060101010101" pitchFamily="49" charset="-122"/>
                <a:ea typeface="楷体" panose="02010609060101010101" pitchFamily="49" charset="-122"/>
              </a:rPr>
              <a:t>:</a:t>
            </a:r>
            <a:r>
              <a:rPr lang="zh-CN" altLang="en-US" sz="2800" b="1" dirty="0" smtClean="0">
                <a:solidFill>
                  <a:srgbClr val="000000"/>
                </a:solidFill>
                <a:latin typeface="楷体" panose="02010609060101010101" pitchFamily="49" charset="-122"/>
                <a:ea typeface="楷体" panose="02010609060101010101" pitchFamily="49" charset="-122"/>
              </a:rPr>
              <a:t>私有制原则；主权在民；分权与制衡原则；人权原则。</a:t>
            </a:r>
            <a:endParaRPr lang="en-US" altLang="zh-CN" sz="2800" b="1" dirty="0" smtClean="0">
              <a:solidFill>
                <a:srgbClr val="000000"/>
              </a:solidFill>
              <a:latin typeface="楷体" panose="02010609060101010101" pitchFamily="49" charset="-122"/>
              <a:ea typeface="楷体" panose="02010609060101010101" pitchFamily="49" charset="-122"/>
            </a:endParaRPr>
          </a:p>
          <a:p>
            <a:pPr eaLnBrk="1" hangingPunct="1"/>
            <a:r>
              <a:rPr lang="zh-CN" altLang="en-US" b="1" dirty="0" smtClean="0">
                <a:solidFill>
                  <a:srgbClr val="FF0000"/>
                </a:solidFill>
                <a:latin typeface="楷体" panose="02010609060101010101" pitchFamily="49" charset="-122"/>
                <a:ea typeface="楷体" panose="02010609060101010101" pitchFamily="49" charset="-122"/>
              </a:rPr>
              <a:t>资本主义国家政权的组织形式</a:t>
            </a:r>
            <a:r>
              <a:rPr lang="en-US" altLang="zh-CN" b="1" dirty="0" smtClean="0">
                <a:solidFill>
                  <a:srgbClr val="FF0000"/>
                </a:solidFill>
                <a:latin typeface="楷体" panose="02010609060101010101" pitchFamily="49" charset="-122"/>
                <a:ea typeface="楷体" panose="02010609060101010101" pitchFamily="49" charset="-122"/>
              </a:rPr>
              <a:t>:</a:t>
            </a:r>
            <a:r>
              <a:rPr lang="zh-CN" altLang="en-US" sz="2800" b="1" dirty="0" smtClean="0">
                <a:solidFill>
                  <a:srgbClr val="000000"/>
                </a:solidFill>
                <a:latin typeface="楷体" panose="02010609060101010101" pitchFamily="49" charset="-122"/>
                <a:ea typeface="楷体" panose="02010609060101010101" pitchFamily="49" charset="-122"/>
              </a:rPr>
              <a:t>采取分权制衡，国家立法权、行政权、司法权三权分立，互相制衡。</a:t>
            </a:r>
            <a:endParaRPr lang="zh-CN" altLang="en-US" sz="2800" b="1" dirty="0" smtClean="0">
              <a:solidFill>
                <a:srgbClr val="000000"/>
              </a:solidFill>
              <a:latin typeface="楷体" panose="02010609060101010101" pitchFamily="49" charset="-122"/>
              <a:ea typeface="楷体" panose="02010609060101010101" pitchFamily="49" charset="-122"/>
            </a:endParaRPr>
          </a:p>
          <a:p>
            <a:pPr eaLnBrk="1" hangingPunct="1"/>
            <a:endParaRPr lang="zh-CN" altLang="en-US" sz="2800" b="1" dirty="0" smtClean="0">
              <a:solidFill>
                <a:srgbClr val="00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304800" y="457200"/>
            <a:ext cx="8686800" cy="655638"/>
          </a:xfrm>
        </p:spPr>
        <p:txBody>
          <a:bodyPr/>
          <a:lstStyle/>
          <a:p>
            <a:pPr algn="l" eaLnBrk="1" hangingPunct="1"/>
            <a:r>
              <a:rPr lang="zh-CN" altLang="en-US" sz="3200" b="1" dirty="0" smtClean="0">
                <a:solidFill>
                  <a:srgbClr val="FF0000"/>
                </a:solidFill>
                <a:effectLst/>
                <a:latin typeface="楷体" panose="02010609060101010101" pitchFamily="49" charset="-122"/>
                <a:ea typeface="楷体" panose="02010609060101010101" pitchFamily="49" charset="-122"/>
              </a:rPr>
              <a:t>资本主义国家的选举制度和资产阶级政党</a:t>
            </a:r>
            <a:endParaRPr lang="zh-CN" altLang="en-US" sz="3200" b="1" dirty="0" smtClean="0">
              <a:solidFill>
                <a:srgbClr val="FF0000"/>
              </a:solidFill>
              <a:effectLst/>
              <a:latin typeface="楷体" panose="02010609060101010101" pitchFamily="49" charset="-122"/>
              <a:ea typeface="楷体" panose="02010609060101010101" pitchFamily="49" charset="-122"/>
            </a:endParaRPr>
          </a:p>
        </p:txBody>
      </p:sp>
      <p:sp>
        <p:nvSpPr>
          <p:cNvPr id="136195" name="Rectangle 3"/>
          <p:cNvSpPr>
            <a:spLocks noGrp="1" noChangeArrowheads="1"/>
          </p:cNvSpPr>
          <p:nvPr>
            <p:ph idx="1"/>
          </p:nvPr>
        </p:nvSpPr>
        <p:spPr>
          <a:xfrm>
            <a:off x="285720" y="1447800"/>
            <a:ext cx="8324880" cy="4456113"/>
          </a:xfrm>
        </p:spPr>
        <p:txBody>
          <a:bodyPr/>
          <a:lstStyle/>
          <a:p>
            <a:pPr eaLnBrk="1" hangingPunct="1"/>
            <a:r>
              <a:rPr lang="zh-CN" altLang="en-US" b="1" dirty="0" smtClean="0">
                <a:solidFill>
                  <a:srgbClr val="000000"/>
                </a:solidFill>
                <a:latin typeface="楷体" panose="02010609060101010101" pitchFamily="49" charset="-122"/>
                <a:ea typeface="楷体" panose="02010609060101010101" pitchFamily="49" charset="-122"/>
              </a:rPr>
              <a:t>政党：特定利益的集中代表，是代表一定阶级、阶层或集团的根本利益，为达到政治目的，特别是为了取得政权和保持政权而建立的一种政治组织。</a:t>
            </a:r>
            <a:endParaRPr lang="zh-CN" altLang="en-US" b="1" dirty="0" smtClean="0">
              <a:solidFill>
                <a:srgbClr val="000000"/>
              </a:solidFill>
              <a:latin typeface="楷体" panose="02010609060101010101" pitchFamily="49" charset="-122"/>
              <a:ea typeface="楷体" panose="02010609060101010101" pitchFamily="49" charset="-122"/>
            </a:endParaRPr>
          </a:p>
          <a:p>
            <a:pPr eaLnBrk="1" hangingPunct="1"/>
            <a:r>
              <a:rPr lang="zh-CN" altLang="en-US" b="1" dirty="0" smtClean="0">
                <a:solidFill>
                  <a:srgbClr val="000000"/>
                </a:solidFill>
                <a:latin typeface="楷体" panose="02010609060101010101" pitchFamily="49" charset="-122"/>
                <a:ea typeface="楷体" panose="02010609060101010101" pitchFamily="49" charset="-122"/>
              </a:rPr>
              <a:t>资本主义国家的政党及政党制度：两党制与多党制</a:t>
            </a:r>
            <a:endParaRPr lang="zh-CN" altLang="en-US" b="1" dirty="0" smtClean="0">
              <a:solidFill>
                <a:srgbClr val="000000"/>
              </a:solidFill>
              <a:latin typeface="楷体" panose="02010609060101010101" pitchFamily="49" charset="-122"/>
              <a:ea typeface="楷体" panose="02010609060101010101" pitchFamily="49" charset="-122"/>
            </a:endParaRPr>
          </a:p>
          <a:p>
            <a:pPr eaLnBrk="1" hangingPunct="1"/>
            <a:r>
              <a:rPr lang="zh-CN" altLang="en-US" b="1" dirty="0" smtClean="0">
                <a:solidFill>
                  <a:srgbClr val="000000"/>
                </a:solidFill>
                <a:latin typeface="楷体" panose="02010609060101010101" pitchFamily="49" charset="-122"/>
                <a:ea typeface="楷体" panose="02010609060101010101" pitchFamily="49" charset="-122"/>
              </a:rPr>
              <a:t>资本主义国家选举的形式与实质：金钱在选举中的重要作用。</a:t>
            </a:r>
            <a:endParaRPr lang="zh-CN" altLang="en-US" b="1" dirty="0" smtClean="0">
              <a:solidFill>
                <a:srgbClr val="00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442913" y="103189"/>
            <a:ext cx="8472487" cy="611168"/>
          </a:xfrm>
        </p:spPr>
        <p:txBody>
          <a:bodyPr/>
          <a:lstStyle/>
          <a:p>
            <a:pPr algn="l" eaLnBrk="1" hangingPunct="1"/>
            <a:r>
              <a:rPr lang="zh-CN" altLang="en-US" sz="3200" b="1" dirty="0" smtClean="0">
                <a:effectLst/>
                <a:ea typeface="楷体_GB2312" pitchFamily="49" charset="-122"/>
              </a:rPr>
              <a:t>对资本主义政治制度两面性的理解：</a:t>
            </a:r>
            <a:endParaRPr lang="zh-CN" altLang="en-US" sz="3200" b="1" dirty="0" smtClean="0">
              <a:effectLst/>
              <a:ea typeface="楷体_GB2312" pitchFamily="49" charset="-122"/>
            </a:endParaRPr>
          </a:p>
        </p:txBody>
      </p:sp>
      <p:sp>
        <p:nvSpPr>
          <p:cNvPr id="139267" name="Rectangle 3"/>
          <p:cNvSpPr>
            <a:spLocks noGrp="1" noChangeArrowheads="1"/>
          </p:cNvSpPr>
          <p:nvPr>
            <p:ph idx="1"/>
          </p:nvPr>
        </p:nvSpPr>
        <p:spPr>
          <a:xfrm>
            <a:off x="228600" y="857232"/>
            <a:ext cx="8701118" cy="5857916"/>
          </a:xfrm>
        </p:spPr>
        <p:txBody>
          <a:bodyPr/>
          <a:lstStyle/>
          <a:p>
            <a:pPr eaLnBrk="1" hangingPunct="1">
              <a:lnSpc>
                <a:spcPct val="90000"/>
              </a:lnSpc>
            </a:pPr>
            <a:r>
              <a:rPr lang="zh-CN" altLang="zh-CN" b="1" dirty="0" smtClean="0">
                <a:solidFill>
                  <a:srgbClr val="0000FF"/>
                </a:solidFill>
                <a:latin typeface="楷体" panose="02010609060101010101" pitchFamily="49" charset="-122"/>
                <a:ea typeface="楷体" panose="02010609060101010101" pitchFamily="49" charset="-122"/>
              </a:rPr>
              <a:t>1.</a:t>
            </a:r>
            <a:r>
              <a:rPr lang="zh-CN" altLang="en-US" b="1" dirty="0" smtClean="0">
                <a:solidFill>
                  <a:srgbClr val="0000FF"/>
                </a:solidFill>
                <a:latin typeface="楷体" panose="02010609060101010101" pitchFamily="49" charset="-122"/>
                <a:ea typeface="楷体" panose="02010609060101010101" pitchFamily="49" charset="-122"/>
              </a:rPr>
              <a:t>资本主义政治制度的历史进步性：</a:t>
            </a:r>
            <a:endParaRPr lang="zh-CN" altLang="en-US" b="1" dirty="0" smtClean="0">
              <a:solidFill>
                <a:srgbClr val="0000FF"/>
              </a:solidFill>
              <a:latin typeface="楷体" panose="02010609060101010101" pitchFamily="49" charset="-122"/>
              <a:ea typeface="楷体" panose="02010609060101010101" pitchFamily="49" charset="-122"/>
            </a:endParaRPr>
          </a:p>
          <a:p>
            <a:pPr eaLnBrk="1" hangingPunct="1">
              <a:lnSpc>
                <a:spcPct val="90000"/>
              </a:lnSpc>
            </a:pPr>
            <a:r>
              <a:rPr lang="zh-CN" altLang="en-US" sz="2800" b="1" dirty="0" smtClean="0">
                <a:solidFill>
                  <a:srgbClr val="000000"/>
                </a:solidFill>
                <a:latin typeface="楷体" panose="02010609060101010101" pitchFamily="49" charset="-122"/>
                <a:ea typeface="楷体" panose="02010609060101010101" pitchFamily="49" charset="-122"/>
              </a:rPr>
              <a:t>保护、促进和完善了资本主义的生产方式，推动了社会生产力的发展。</a:t>
            </a:r>
            <a:endParaRPr lang="zh-CN" altLang="en-US" sz="2800" b="1" dirty="0" smtClean="0">
              <a:solidFill>
                <a:srgbClr val="000000"/>
              </a:solidFill>
              <a:latin typeface="楷体" panose="02010609060101010101" pitchFamily="49" charset="-122"/>
              <a:ea typeface="楷体" panose="02010609060101010101" pitchFamily="49" charset="-122"/>
            </a:endParaRPr>
          </a:p>
          <a:p>
            <a:pPr eaLnBrk="1" hangingPunct="1">
              <a:lnSpc>
                <a:spcPct val="90000"/>
              </a:lnSpc>
            </a:pPr>
            <a:r>
              <a:rPr lang="zh-CN" altLang="en-US" sz="2800" b="1" dirty="0" smtClean="0">
                <a:solidFill>
                  <a:srgbClr val="000000"/>
                </a:solidFill>
                <a:latin typeface="楷体" panose="02010609060101010101" pitchFamily="49" charset="-122"/>
                <a:ea typeface="楷体" panose="02010609060101010101" pitchFamily="49" charset="-122"/>
              </a:rPr>
              <a:t>较封建状态更好地促进了人的发展和人类的进步。</a:t>
            </a:r>
            <a:endParaRPr lang="zh-CN" altLang="en-US" sz="2800" b="1" dirty="0" smtClean="0">
              <a:solidFill>
                <a:srgbClr val="000000"/>
              </a:solidFill>
              <a:latin typeface="楷体" panose="02010609060101010101" pitchFamily="49" charset="-122"/>
              <a:ea typeface="楷体" panose="02010609060101010101" pitchFamily="49" charset="-122"/>
            </a:endParaRPr>
          </a:p>
          <a:p>
            <a:pPr eaLnBrk="1" hangingPunct="1">
              <a:lnSpc>
                <a:spcPct val="90000"/>
              </a:lnSpc>
            </a:pPr>
            <a:r>
              <a:rPr lang="zh-CN" altLang="en-US" sz="2800" b="1" dirty="0" smtClean="0">
                <a:solidFill>
                  <a:srgbClr val="000000"/>
                </a:solidFill>
                <a:latin typeface="楷体" panose="02010609060101010101" pitchFamily="49" charset="-122"/>
                <a:ea typeface="楷体" panose="02010609060101010101" pitchFamily="49" charset="-122"/>
              </a:rPr>
              <a:t>其丰富的政治统治和社会管理经验有利于社会进步。</a:t>
            </a:r>
            <a:endParaRPr lang="zh-CN" altLang="en-US" sz="2800" b="1" dirty="0" smtClean="0">
              <a:latin typeface="楷体" panose="02010609060101010101" pitchFamily="49" charset="-122"/>
              <a:ea typeface="楷体" panose="02010609060101010101" pitchFamily="49" charset="-122"/>
            </a:endParaRPr>
          </a:p>
          <a:p>
            <a:pPr eaLnBrk="1" hangingPunct="1">
              <a:lnSpc>
                <a:spcPct val="90000"/>
              </a:lnSpc>
            </a:pPr>
            <a:r>
              <a:rPr lang="zh-CN" altLang="zh-CN" b="1" dirty="0" smtClean="0">
                <a:solidFill>
                  <a:srgbClr val="0000FF"/>
                </a:solidFill>
                <a:latin typeface="楷体" panose="02010609060101010101" pitchFamily="49" charset="-122"/>
                <a:ea typeface="楷体" panose="02010609060101010101" pitchFamily="49" charset="-122"/>
              </a:rPr>
              <a:t>2.</a:t>
            </a:r>
            <a:r>
              <a:rPr lang="zh-CN" altLang="en-US" b="1" dirty="0" smtClean="0">
                <a:solidFill>
                  <a:srgbClr val="0000FF"/>
                </a:solidFill>
                <a:latin typeface="楷体" panose="02010609060101010101" pitchFamily="49" charset="-122"/>
                <a:ea typeface="楷体" panose="02010609060101010101" pitchFamily="49" charset="-122"/>
              </a:rPr>
              <a:t>资本主义政治制度的历史和阶级的局限性：</a:t>
            </a:r>
            <a:endParaRPr lang="zh-CN" altLang="en-US" b="1" dirty="0" smtClean="0">
              <a:solidFill>
                <a:srgbClr val="0000FF"/>
              </a:solidFill>
              <a:latin typeface="楷体" panose="02010609060101010101" pitchFamily="49" charset="-122"/>
              <a:ea typeface="楷体" panose="02010609060101010101" pitchFamily="49" charset="-122"/>
            </a:endParaRPr>
          </a:p>
          <a:p>
            <a:pPr eaLnBrk="1" hangingPunct="1">
              <a:lnSpc>
                <a:spcPct val="90000"/>
              </a:lnSpc>
            </a:pPr>
            <a:r>
              <a:rPr lang="zh-CN" altLang="en-US" sz="2800" b="1" dirty="0" smtClean="0">
                <a:solidFill>
                  <a:srgbClr val="000000"/>
                </a:solidFill>
                <a:latin typeface="楷体" panose="02010609060101010101" pitchFamily="49" charset="-122"/>
                <a:ea typeface="楷体" panose="02010609060101010101" pitchFamily="49" charset="-122"/>
              </a:rPr>
              <a:t>第一，资本主义的民主是金钱操纵下的民主，实际是资产阶级精英统治下的民主。</a:t>
            </a:r>
            <a:endParaRPr lang="zh-CN" altLang="en-US" sz="2800" b="1" dirty="0" smtClean="0">
              <a:solidFill>
                <a:srgbClr val="000000"/>
              </a:solidFill>
              <a:latin typeface="楷体" panose="02010609060101010101" pitchFamily="49" charset="-122"/>
              <a:ea typeface="楷体" panose="02010609060101010101" pitchFamily="49" charset="-122"/>
            </a:endParaRPr>
          </a:p>
          <a:p>
            <a:pPr eaLnBrk="1" hangingPunct="1">
              <a:lnSpc>
                <a:spcPct val="90000"/>
              </a:lnSpc>
            </a:pPr>
            <a:r>
              <a:rPr lang="zh-CN" altLang="en-US" sz="2800" b="1" dirty="0" smtClean="0">
                <a:solidFill>
                  <a:srgbClr val="000000"/>
                </a:solidFill>
                <a:latin typeface="楷体" panose="02010609060101010101" pitchFamily="49" charset="-122"/>
                <a:ea typeface="楷体" panose="02010609060101010101" pitchFamily="49" charset="-122"/>
              </a:rPr>
              <a:t>第二，法律名义上的平等掩盖着事实上的不平等。</a:t>
            </a:r>
            <a:endParaRPr lang="zh-CN" altLang="en-US" sz="2800" b="1" dirty="0" smtClean="0">
              <a:solidFill>
                <a:srgbClr val="000000"/>
              </a:solidFill>
              <a:latin typeface="楷体" panose="02010609060101010101" pitchFamily="49" charset="-122"/>
              <a:ea typeface="楷体" panose="02010609060101010101" pitchFamily="49" charset="-122"/>
            </a:endParaRPr>
          </a:p>
          <a:p>
            <a:pPr eaLnBrk="1" hangingPunct="1">
              <a:lnSpc>
                <a:spcPct val="90000"/>
              </a:lnSpc>
            </a:pPr>
            <a:r>
              <a:rPr lang="zh-CN" altLang="en-US" sz="2800" b="1" dirty="0" smtClean="0">
                <a:solidFill>
                  <a:srgbClr val="000000"/>
                </a:solidFill>
                <a:latin typeface="楷体" panose="02010609060101010101" pitchFamily="49" charset="-122"/>
                <a:ea typeface="楷体" panose="02010609060101010101" pitchFamily="49" charset="-122"/>
              </a:rPr>
              <a:t>第三，资本主义国家的政党制是一种维护资产阶级统治的政治制度。</a:t>
            </a:r>
            <a:endParaRPr lang="en-US" altLang="zh-CN" sz="2800" b="1" dirty="0" smtClean="0">
              <a:solidFill>
                <a:srgbClr val="000000"/>
              </a:solidFill>
              <a:latin typeface="楷体" panose="02010609060101010101" pitchFamily="49" charset="-122"/>
              <a:ea typeface="楷体" panose="02010609060101010101" pitchFamily="49" charset="-122"/>
            </a:endParaRPr>
          </a:p>
          <a:p>
            <a:pPr eaLnBrk="1" hangingPunct="1">
              <a:lnSpc>
                <a:spcPct val="90000"/>
              </a:lnSpc>
            </a:pPr>
            <a:r>
              <a:rPr lang="zh-CN" altLang="en-US" sz="2800" b="1" dirty="0" smtClean="0">
                <a:solidFill>
                  <a:srgbClr val="000000"/>
                </a:solidFill>
                <a:latin typeface="楷体" panose="02010609060101010101" pitchFamily="49" charset="-122"/>
                <a:ea typeface="楷体" panose="02010609060101010101" pitchFamily="49" charset="-122"/>
              </a:rPr>
              <a:t>第四，政党恶斗相互掣肘，决策效率低下，激化社会矛盾。</a:t>
            </a:r>
            <a:endParaRPr lang="zh-CN" altLang="en-US" sz="2800" b="1" dirty="0" smtClean="0">
              <a:solidFill>
                <a:srgbClr val="00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442913" y="103188"/>
            <a:ext cx="8243887" cy="963612"/>
          </a:xfrm>
        </p:spPr>
        <p:txBody>
          <a:bodyPr/>
          <a:lstStyle/>
          <a:p>
            <a:pPr eaLnBrk="1" hangingPunct="1"/>
            <a:r>
              <a:rPr lang="zh-CN" altLang="en-US" sz="4000" b="1" smtClean="0">
                <a:effectLst/>
                <a:ea typeface="楷体_GB2312" pitchFamily="49" charset="-122"/>
              </a:rPr>
              <a:t>二、资本主义意识形态及其本质</a:t>
            </a:r>
            <a:endParaRPr lang="zh-CN" altLang="en-US" sz="4000" b="1" smtClean="0">
              <a:effectLst/>
              <a:ea typeface="楷体_GB2312" pitchFamily="49" charset="-122"/>
            </a:endParaRPr>
          </a:p>
        </p:txBody>
      </p:sp>
      <p:sp>
        <p:nvSpPr>
          <p:cNvPr id="140291" name="Rectangle 3"/>
          <p:cNvSpPr>
            <a:spLocks noGrp="1" noChangeArrowheads="1"/>
          </p:cNvSpPr>
          <p:nvPr>
            <p:ph idx="1"/>
          </p:nvPr>
        </p:nvSpPr>
        <p:spPr>
          <a:xfrm>
            <a:off x="301625" y="1295400"/>
            <a:ext cx="8540750" cy="4803775"/>
          </a:xfrm>
        </p:spPr>
        <p:txBody>
          <a:bodyPr/>
          <a:lstStyle/>
          <a:p>
            <a:pPr eaLnBrk="1" hangingPunct="1"/>
            <a:r>
              <a:rPr lang="zh-CN" altLang="en-US" b="1" dirty="0" smtClean="0">
                <a:solidFill>
                  <a:srgbClr val="000000"/>
                </a:solidFill>
                <a:latin typeface="楷体" panose="02010609060101010101" pitchFamily="49" charset="-122"/>
                <a:ea typeface="楷体" panose="02010609060101010101" pitchFamily="49" charset="-122"/>
              </a:rPr>
              <a:t>资本主义意识形态是在资本主义国家中占统治地位的、反映了作为统治阶级的资产阶级的利益和要求的各种思想理论和观念的总和。</a:t>
            </a:r>
            <a:endParaRPr lang="zh-CN" altLang="en-US" b="1" dirty="0" smtClean="0">
              <a:latin typeface="楷体" panose="02010609060101010101" pitchFamily="49" charset="-122"/>
              <a:ea typeface="楷体" panose="02010609060101010101" pitchFamily="49" charset="-122"/>
            </a:endParaRPr>
          </a:p>
          <a:p>
            <a:pPr eaLnBrk="1" hangingPunct="1"/>
            <a:r>
              <a:rPr lang="zh-CN" altLang="en-US" sz="3600" b="1" dirty="0" smtClean="0">
                <a:solidFill>
                  <a:srgbClr val="0000FF"/>
                </a:solidFill>
                <a:latin typeface="楷体" panose="02010609060101010101" pitchFamily="49" charset="-122"/>
                <a:ea typeface="楷体" panose="02010609060101010101" pitchFamily="49" charset="-122"/>
              </a:rPr>
              <a:t>（一）资本主义意识形态的形成</a:t>
            </a:r>
            <a:endParaRPr lang="zh-CN" altLang="en-US" sz="3600" b="1" dirty="0" smtClean="0">
              <a:solidFill>
                <a:srgbClr val="0000FF"/>
              </a:solidFill>
              <a:latin typeface="楷体" panose="02010609060101010101" pitchFamily="49" charset="-122"/>
              <a:ea typeface="楷体" panose="02010609060101010101" pitchFamily="49" charset="-122"/>
            </a:endParaRPr>
          </a:p>
          <a:p>
            <a:pPr eaLnBrk="1" hangingPunct="1"/>
            <a:r>
              <a:rPr lang="zh-CN" altLang="en-US" b="1" dirty="0" smtClean="0">
                <a:solidFill>
                  <a:srgbClr val="000000"/>
                </a:solidFill>
                <a:latin typeface="楷体" panose="02010609060101010101" pitchFamily="49" charset="-122"/>
                <a:ea typeface="楷体" panose="02010609060101010101" pitchFamily="49" charset="-122"/>
              </a:rPr>
              <a:t>反对和批判封建主义与宗教神学，启发民众进行资产阶级革命。</a:t>
            </a:r>
            <a:endParaRPr lang="zh-CN" altLang="en-US" b="1" dirty="0" smtClean="0">
              <a:solidFill>
                <a:srgbClr val="000000"/>
              </a:solidFill>
              <a:latin typeface="楷体" panose="02010609060101010101" pitchFamily="49" charset="-122"/>
              <a:ea typeface="楷体" panose="02010609060101010101" pitchFamily="49" charset="-122"/>
            </a:endParaRPr>
          </a:p>
          <a:p>
            <a:pPr eaLnBrk="1" hangingPunct="1"/>
            <a:r>
              <a:rPr lang="zh-CN" altLang="en-US" b="1" dirty="0" smtClean="0">
                <a:solidFill>
                  <a:srgbClr val="000000"/>
                </a:solidFill>
                <a:latin typeface="楷体" panose="02010609060101010101" pitchFamily="49" charset="-122"/>
                <a:ea typeface="楷体" panose="02010609060101010101" pitchFamily="49" charset="-122"/>
              </a:rPr>
              <a:t>文艺复兴到资产阶级革命时期，一脉相承的资产阶级的各种思想理论和观念为基础。</a:t>
            </a:r>
            <a:endParaRPr lang="zh-CN" altLang="en-US" b="1" dirty="0" smtClean="0">
              <a:solidFill>
                <a:srgbClr val="00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304800" y="152400"/>
            <a:ext cx="8534400" cy="519113"/>
          </a:xfrm>
          <a:prstGeom prst="rect">
            <a:avLst/>
          </a:prstGeom>
          <a:solidFill>
            <a:schemeClr val="tx2">
              <a:lumMod val="20000"/>
              <a:lumOff val="80000"/>
            </a:schemeClr>
          </a:solidFill>
          <a:ln>
            <a:noFill/>
          </a:ln>
        </p:spPr>
        <p:txBody>
          <a:bodyPr>
            <a:spAutoFit/>
          </a:bodyPr>
          <a:lstStyle/>
          <a:p>
            <a:pPr>
              <a:spcBef>
                <a:spcPct val="50000"/>
              </a:spcBef>
              <a:defRPr/>
            </a:pPr>
            <a:r>
              <a:rPr lang="zh-CN" altLang="zh-CN" sz="2800" b="1" dirty="0">
                <a:solidFill>
                  <a:srgbClr val="FFCC00"/>
                </a:solidFill>
                <a:effectLst>
                  <a:outerShdw blurRad="38100" dist="38100" dir="2700000" algn="tl">
                    <a:srgbClr val="C0C0C0"/>
                  </a:outerShdw>
                </a:effectLst>
                <a:latin typeface="Times New Roman" panose="02020603050405020304" pitchFamily="18" charset="0"/>
                <a:sym typeface="+mn-ea"/>
              </a:rPr>
              <a:t> </a:t>
            </a:r>
            <a:r>
              <a:rPr lang="zh-CN" sz="2800" b="1" dirty="0">
                <a:solidFill>
                  <a:srgbClr val="9900CC"/>
                </a:solidFill>
                <a:latin typeface="华文新魏" pitchFamily="2" charset="-122"/>
                <a:ea typeface="华文新魏" pitchFamily="2" charset="-122"/>
                <a:sym typeface="+mn-ea"/>
              </a:rPr>
              <a:t>（二）商品的二因素和生产商品的劳动二重性</a:t>
            </a:r>
            <a:endParaRPr lang="zh-CN" sz="2800" b="1" dirty="0">
              <a:solidFill>
                <a:srgbClr val="9900CC"/>
              </a:solidFill>
              <a:latin typeface="华文新魏" pitchFamily="2" charset="-122"/>
              <a:ea typeface="华文新魏" pitchFamily="2" charset="-122"/>
              <a:sym typeface="+mn-ea"/>
            </a:endParaRPr>
          </a:p>
        </p:txBody>
      </p:sp>
      <p:sp>
        <p:nvSpPr>
          <p:cNvPr id="10" name="Text Box 4"/>
          <p:cNvSpPr txBox="1">
            <a:spLocks noChangeArrowheads="1"/>
          </p:cNvSpPr>
          <p:nvPr/>
        </p:nvSpPr>
        <p:spPr bwMode="auto">
          <a:xfrm>
            <a:off x="304800" y="838200"/>
            <a:ext cx="8534400" cy="830263"/>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defRPr/>
            </a:pPr>
            <a:r>
              <a:rPr lang="zh-CN" altLang="en-US" sz="2400" b="1" dirty="0">
                <a:latin typeface="+mn-ea"/>
                <a:ea typeface="楷体_GB2312" pitchFamily="49" charset="-122"/>
              </a:rPr>
              <a:t>商品：</a:t>
            </a:r>
            <a:r>
              <a:rPr kumimoji="1" lang="zh-CN" altLang="en-US" sz="2400" b="1" dirty="0">
                <a:latin typeface="+mn-ea"/>
                <a:ea typeface="楷体_GB2312" pitchFamily="49" charset="-122"/>
              </a:rPr>
              <a:t>用来</a:t>
            </a:r>
            <a:r>
              <a:rPr kumimoji="1" lang="zh-CN" altLang="en-US" sz="2400" b="1" u="sng" dirty="0">
                <a:latin typeface="+mn-ea"/>
                <a:ea typeface="楷体_GB2312" pitchFamily="49" charset="-122"/>
              </a:rPr>
              <a:t>交换</a:t>
            </a:r>
            <a:r>
              <a:rPr kumimoji="1" lang="zh-CN" altLang="en-US" sz="2400" b="1" dirty="0">
                <a:latin typeface="+mn-ea"/>
                <a:ea typeface="楷体_GB2312" pitchFamily="49" charset="-122"/>
              </a:rPr>
              <a:t>、能</a:t>
            </a:r>
            <a:r>
              <a:rPr kumimoji="1" lang="zh-CN" altLang="en-US" sz="2400" b="1" u="sng" dirty="0">
                <a:latin typeface="+mn-ea"/>
                <a:ea typeface="楷体_GB2312" pitchFamily="49" charset="-122"/>
              </a:rPr>
              <a:t>满足</a:t>
            </a:r>
            <a:r>
              <a:rPr kumimoji="1" lang="zh-CN" altLang="en-US" sz="2400" b="1" dirty="0">
                <a:latin typeface="+mn-ea"/>
                <a:ea typeface="楷体_GB2312" pitchFamily="49" charset="-122"/>
              </a:rPr>
              <a:t>人的某种</a:t>
            </a:r>
            <a:r>
              <a:rPr kumimoji="1" lang="zh-CN" altLang="en-US" sz="2400" b="1" u="sng" dirty="0">
                <a:latin typeface="+mn-ea"/>
                <a:ea typeface="楷体_GB2312" pitchFamily="49" charset="-122"/>
              </a:rPr>
              <a:t>需要</a:t>
            </a:r>
            <a:r>
              <a:rPr kumimoji="1" lang="zh-CN" altLang="en-US" sz="2400" b="1" dirty="0">
                <a:latin typeface="+mn-ea"/>
                <a:ea typeface="楷体_GB2312" pitchFamily="49" charset="-122"/>
              </a:rPr>
              <a:t>的</a:t>
            </a:r>
            <a:r>
              <a:rPr kumimoji="1" lang="zh-CN" altLang="en-US" sz="2400" b="1" u="sng" dirty="0">
                <a:latin typeface="+mn-ea"/>
                <a:ea typeface="楷体_GB2312" pitchFamily="49" charset="-122"/>
              </a:rPr>
              <a:t>劳动产品</a:t>
            </a:r>
            <a:r>
              <a:rPr kumimoji="1" lang="zh-CN" altLang="en-US" sz="2400" b="1" dirty="0" smtClean="0">
                <a:latin typeface="+mn-ea"/>
                <a:ea typeface="楷体_GB2312" pitchFamily="49" charset="-122"/>
              </a:rPr>
              <a:t>。具有</a:t>
            </a:r>
            <a:r>
              <a:rPr kumimoji="1" lang="zh-CN" altLang="en-US" sz="2400" b="1" u="sng" dirty="0" smtClean="0">
                <a:latin typeface="+mn-ea"/>
                <a:ea typeface="楷体_GB2312" pitchFamily="49" charset="-122"/>
              </a:rPr>
              <a:t>使用价值</a:t>
            </a:r>
            <a:r>
              <a:rPr kumimoji="1" lang="zh-CN" altLang="en-US" sz="2400" b="1" dirty="0" smtClean="0">
                <a:latin typeface="+mn-ea"/>
                <a:ea typeface="楷体_GB2312" pitchFamily="49" charset="-122"/>
              </a:rPr>
              <a:t>和</a:t>
            </a:r>
            <a:r>
              <a:rPr kumimoji="1" lang="zh-CN" altLang="en-US" sz="2400" b="1" u="sng" dirty="0" smtClean="0">
                <a:latin typeface="+mn-ea"/>
                <a:ea typeface="楷体_GB2312" pitchFamily="49" charset="-122"/>
              </a:rPr>
              <a:t>价值</a:t>
            </a:r>
            <a:r>
              <a:rPr kumimoji="1" lang="zh-CN" altLang="en-US" sz="2400" b="1" dirty="0" smtClean="0">
                <a:latin typeface="+mn-ea"/>
                <a:ea typeface="楷体_GB2312" pitchFamily="49" charset="-122"/>
              </a:rPr>
              <a:t>两个因素。</a:t>
            </a:r>
            <a:r>
              <a:rPr kumimoji="1" lang="zh-CN" altLang="en-US" sz="2400" dirty="0" smtClean="0">
                <a:latin typeface="+mn-ea"/>
                <a:ea typeface="楷体_GB2312" pitchFamily="49" charset="-122"/>
              </a:rPr>
              <a:t> </a:t>
            </a:r>
            <a:endParaRPr kumimoji="1" lang="zh-CN" altLang="en-US" sz="2400" b="1" dirty="0">
              <a:latin typeface="+mn-ea"/>
              <a:ea typeface="楷体_GB2312" pitchFamily="49" charset="-122"/>
            </a:endParaRPr>
          </a:p>
        </p:txBody>
      </p:sp>
      <p:sp>
        <p:nvSpPr>
          <p:cNvPr id="11" name="矩形 10"/>
          <p:cNvSpPr/>
          <p:nvPr/>
        </p:nvSpPr>
        <p:spPr>
          <a:xfrm>
            <a:off x="304800" y="2057400"/>
            <a:ext cx="1217613" cy="40005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defRPr/>
            </a:pPr>
            <a:r>
              <a:rPr lang="zh-CN" altLang="en-US" sz="2000" b="1" dirty="0">
                <a:solidFill>
                  <a:srgbClr val="000000"/>
                </a:solidFill>
                <a:latin typeface="楷体_GB2312" pitchFamily="49" charset="-122"/>
                <a:ea typeface="楷体_GB2312" pitchFamily="49" charset="-122"/>
              </a:rPr>
              <a:t>使用价值</a:t>
            </a:r>
            <a:endParaRPr lang="zh-CN" altLang="en-US" sz="2000" dirty="0"/>
          </a:p>
        </p:txBody>
      </p:sp>
      <p:sp>
        <p:nvSpPr>
          <p:cNvPr id="12" name="箭头: 右 19"/>
          <p:cNvSpPr/>
          <p:nvPr/>
        </p:nvSpPr>
        <p:spPr>
          <a:xfrm>
            <a:off x="1600200" y="2133600"/>
            <a:ext cx="398463" cy="261938"/>
          </a:xfrm>
          <a:prstGeom prst="rightArrow">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zh-CN" altLang="en-US"/>
          </a:p>
        </p:txBody>
      </p:sp>
      <p:sp>
        <p:nvSpPr>
          <p:cNvPr id="13" name="矩形 12"/>
          <p:cNvSpPr/>
          <p:nvPr/>
        </p:nvSpPr>
        <p:spPr>
          <a:xfrm>
            <a:off x="2057400" y="2057400"/>
            <a:ext cx="4056063" cy="40005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defRPr/>
            </a:pPr>
            <a:r>
              <a:rPr lang="zh-CN" altLang="en-US" sz="2000" b="1" dirty="0">
                <a:solidFill>
                  <a:srgbClr val="000000"/>
                </a:solidFill>
                <a:ea typeface="楷体_GB2312" pitchFamily="49" charset="-122"/>
              </a:rPr>
              <a:t>商品能满足人的某种需要的有用性</a:t>
            </a:r>
            <a:endParaRPr lang="zh-CN" altLang="en-US" sz="2000" dirty="0"/>
          </a:p>
        </p:txBody>
      </p:sp>
      <p:sp>
        <p:nvSpPr>
          <p:cNvPr id="14" name="矩形 13"/>
          <p:cNvSpPr>
            <a:spLocks noChangeArrowheads="1"/>
          </p:cNvSpPr>
          <p:nvPr/>
        </p:nvSpPr>
        <p:spPr bwMode="auto">
          <a:xfrm>
            <a:off x="304800" y="2819400"/>
            <a:ext cx="8458200" cy="369888"/>
          </a:xfrm>
          <a:prstGeom prst="rect">
            <a:avLst/>
          </a:prstGeom>
          <a:noFill/>
          <a:ln w="9525">
            <a:noFill/>
            <a:miter lim="800000"/>
          </a:ln>
        </p:spPr>
        <p:txBody>
          <a:bodyPr>
            <a:spAutoFit/>
          </a:bodyPr>
          <a:lstStyle/>
          <a:p>
            <a:r>
              <a:rPr lang="zh-CN" altLang="zh-CN" b="1">
                <a:solidFill>
                  <a:srgbClr val="000000"/>
                </a:solidFill>
                <a:latin typeface="楷体_GB2312" pitchFamily="49" charset="-122"/>
                <a:ea typeface="楷体_GB2312" pitchFamily="49" charset="-122"/>
              </a:rPr>
              <a:t>商品的</a:t>
            </a:r>
            <a:r>
              <a:rPr lang="zh-CN" altLang="zh-CN" b="1">
                <a:solidFill>
                  <a:srgbClr val="C00000"/>
                </a:solidFill>
                <a:latin typeface="Times New Roman" panose="02020603050405020304" pitchFamily="18" charset="0"/>
                <a:ea typeface="楷体_GB2312" pitchFamily="49" charset="-122"/>
              </a:rPr>
              <a:t>自然属性</a:t>
            </a:r>
            <a:r>
              <a:rPr lang="zh-CN" altLang="zh-CN" b="1">
                <a:solidFill>
                  <a:srgbClr val="000000"/>
                </a:solidFill>
                <a:latin typeface="楷体_GB2312" pitchFamily="49" charset="-122"/>
                <a:ea typeface="楷体_GB2312" pitchFamily="49" charset="-122"/>
              </a:rPr>
              <a:t>，构成社会财富的物质内容。是交换价值和价值的物质承担者</a:t>
            </a:r>
            <a:r>
              <a:rPr lang="zh-CN" altLang="en-US" b="1">
                <a:solidFill>
                  <a:srgbClr val="000000"/>
                </a:solidFill>
                <a:latin typeface="楷体_GB2312" pitchFamily="49" charset="-122"/>
                <a:ea typeface="楷体_GB2312" pitchFamily="49" charset="-122"/>
              </a:rPr>
              <a:t>。</a:t>
            </a:r>
            <a:endParaRPr lang="zh-CN" altLang="en-US" b="1"/>
          </a:p>
        </p:txBody>
      </p:sp>
      <p:sp>
        <p:nvSpPr>
          <p:cNvPr id="18440" name="下箭头 14"/>
          <p:cNvSpPr>
            <a:spLocks noChangeArrowheads="1"/>
          </p:cNvSpPr>
          <p:nvPr/>
        </p:nvSpPr>
        <p:spPr bwMode="auto">
          <a:xfrm>
            <a:off x="838200" y="2514600"/>
            <a:ext cx="228600" cy="304800"/>
          </a:xfrm>
          <a:prstGeom prst="downArrow">
            <a:avLst>
              <a:gd name="adj1" fmla="val 50000"/>
              <a:gd name="adj2" fmla="val 50000"/>
            </a:avLst>
          </a:prstGeom>
          <a:solidFill>
            <a:schemeClr val="accent1"/>
          </a:solidFill>
          <a:ln w="9525" algn="ctr">
            <a:solidFill>
              <a:schemeClr val="tx1"/>
            </a:solidFill>
            <a:round/>
          </a:ln>
        </p:spPr>
        <p:txBody>
          <a:bodyPr/>
          <a:lstStyle/>
          <a:p>
            <a:endParaRPr lang="zh-CN" altLang="en-US"/>
          </a:p>
        </p:txBody>
      </p:sp>
      <p:sp>
        <p:nvSpPr>
          <p:cNvPr id="16" name="矩形 15"/>
          <p:cNvSpPr/>
          <p:nvPr/>
        </p:nvSpPr>
        <p:spPr>
          <a:xfrm>
            <a:off x="304800" y="3352800"/>
            <a:ext cx="1217613" cy="40005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defRPr/>
            </a:pPr>
            <a:r>
              <a:rPr lang="zh-CN" altLang="en-US" sz="2000" b="1" dirty="0">
                <a:solidFill>
                  <a:srgbClr val="000000"/>
                </a:solidFill>
                <a:latin typeface="楷体_GB2312" pitchFamily="49" charset="-122"/>
                <a:ea typeface="楷体_GB2312" pitchFamily="49" charset="-122"/>
              </a:rPr>
              <a:t>交换价值</a:t>
            </a:r>
            <a:endParaRPr lang="zh-CN" altLang="en-US" sz="2000" dirty="0"/>
          </a:p>
        </p:txBody>
      </p:sp>
      <p:sp>
        <p:nvSpPr>
          <p:cNvPr id="17" name="箭头: 右 19"/>
          <p:cNvSpPr/>
          <p:nvPr/>
        </p:nvSpPr>
        <p:spPr>
          <a:xfrm>
            <a:off x="1600200" y="3429000"/>
            <a:ext cx="398463" cy="261938"/>
          </a:xfrm>
          <a:prstGeom prst="rightArrow">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zh-CN" altLang="en-US"/>
          </a:p>
        </p:txBody>
      </p:sp>
      <p:sp>
        <p:nvSpPr>
          <p:cNvPr id="18" name="矩形 17"/>
          <p:cNvSpPr/>
          <p:nvPr/>
        </p:nvSpPr>
        <p:spPr>
          <a:xfrm>
            <a:off x="2057400" y="3352800"/>
            <a:ext cx="6705600" cy="40005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zh-CN" altLang="en-US" sz="2000" b="1" dirty="0">
                <a:solidFill>
                  <a:srgbClr val="000000"/>
                </a:solidFill>
                <a:latin typeface="楷体_GB2312" pitchFamily="49" charset="-122"/>
                <a:ea typeface="楷体_GB2312" pitchFamily="49" charset="-122"/>
              </a:rPr>
              <a:t>一种使用价值与另一种使用价值相交换的量的关系和比例</a:t>
            </a:r>
            <a:endParaRPr lang="en-US" altLang="zh-CN" sz="2000" b="1" dirty="0">
              <a:solidFill>
                <a:srgbClr val="000000"/>
              </a:solidFill>
              <a:latin typeface="楷体_GB2312" pitchFamily="49" charset="-122"/>
              <a:ea typeface="楷体_GB2312" pitchFamily="49" charset="-122"/>
            </a:endParaRPr>
          </a:p>
        </p:txBody>
      </p:sp>
      <p:sp>
        <p:nvSpPr>
          <p:cNvPr id="24" name="矩形 23"/>
          <p:cNvSpPr/>
          <p:nvPr/>
        </p:nvSpPr>
        <p:spPr>
          <a:xfrm>
            <a:off x="285720" y="4143380"/>
            <a:ext cx="838200" cy="461963"/>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zh-CN" altLang="en-US" sz="2400" b="1" dirty="0">
                <a:solidFill>
                  <a:srgbClr val="000000"/>
                </a:solidFill>
                <a:latin typeface="+mn-ea"/>
                <a:ea typeface="楷体_GB2312" pitchFamily="49" charset="-122"/>
              </a:rPr>
              <a:t>价值</a:t>
            </a:r>
            <a:endParaRPr lang="zh-CN" altLang="en-US" sz="2400" b="1" dirty="0">
              <a:solidFill>
                <a:srgbClr val="000000"/>
              </a:solidFill>
              <a:latin typeface="+mn-ea"/>
              <a:ea typeface="楷体_GB2312" pitchFamily="49" charset="-122"/>
            </a:endParaRPr>
          </a:p>
        </p:txBody>
      </p:sp>
      <p:sp>
        <p:nvSpPr>
          <p:cNvPr id="25" name="箭头: 右 19"/>
          <p:cNvSpPr/>
          <p:nvPr/>
        </p:nvSpPr>
        <p:spPr>
          <a:xfrm>
            <a:off x="1214414" y="4214818"/>
            <a:ext cx="398463" cy="261938"/>
          </a:xfrm>
          <a:prstGeom prst="rightArrow">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zh-CN" altLang="en-US"/>
          </a:p>
        </p:txBody>
      </p:sp>
      <p:sp>
        <p:nvSpPr>
          <p:cNvPr id="26" name="Text Box 4"/>
          <p:cNvSpPr txBox="1">
            <a:spLocks noChangeArrowheads="1"/>
          </p:cNvSpPr>
          <p:nvPr/>
        </p:nvSpPr>
        <p:spPr bwMode="auto">
          <a:xfrm>
            <a:off x="1714480" y="3929066"/>
            <a:ext cx="7059612" cy="830263"/>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defRPr/>
            </a:pPr>
            <a:r>
              <a:rPr lang="zh-CN" altLang="zh-CN" sz="2400" b="1" dirty="0" smtClean="0">
                <a:solidFill>
                  <a:srgbClr val="000000"/>
                </a:solidFill>
                <a:latin typeface="+mn-ea"/>
                <a:ea typeface="楷体_GB2312" pitchFamily="49" charset="-122"/>
              </a:rPr>
              <a:t>凝结在商品中的无差别的一般人类劳动</a:t>
            </a:r>
            <a:r>
              <a:rPr lang="zh-CN" altLang="en-US" sz="2400" b="1" dirty="0" smtClean="0">
                <a:solidFill>
                  <a:srgbClr val="000000"/>
                </a:solidFill>
                <a:latin typeface="+mn-ea"/>
                <a:ea typeface="楷体_GB2312" pitchFamily="49" charset="-122"/>
              </a:rPr>
              <a:t>，即人的脑力和体力的耗费。</a:t>
            </a:r>
            <a:endParaRPr lang="en-US" altLang="zh-CN" sz="2400" b="1" dirty="0" smtClean="0">
              <a:solidFill>
                <a:srgbClr val="000000"/>
              </a:solidFill>
              <a:latin typeface="+mn-ea"/>
              <a:ea typeface="楷体_GB2312" pitchFamily="49" charset="-122"/>
            </a:endParaRPr>
          </a:p>
        </p:txBody>
      </p:sp>
      <p:sp>
        <p:nvSpPr>
          <p:cNvPr id="27" name="矩形 26"/>
          <p:cNvSpPr/>
          <p:nvPr/>
        </p:nvSpPr>
        <p:spPr>
          <a:xfrm>
            <a:off x="285720" y="5143512"/>
            <a:ext cx="8501122" cy="101566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defRPr/>
            </a:pPr>
            <a:r>
              <a:rPr lang="zh-CN" altLang="en-US" sz="2000" b="1" dirty="0">
                <a:solidFill>
                  <a:srgbClr val="000000"/>
                </a:solidFill>
                <a:latin typeface="+mn-ea"/>
                <a:ea typeface="楷体_GB2312" pitchFamily="49" charset="-122"/>
              </a:rPr>
              <a:t>价值是商品所特有的</a:t>
            </a:r>
            <a:r>
              <a:rPr lang="zh-CN" altLang="en-US" sz="2000" b="1" u="sng" dirty="0">
                <a:solidFill>
                  <a:srgbClr val="FF0000"/>
                </a:solidFill>
                <a:latin typeface="+mn-ea"/>
                <a:ea typeface="楷体_GB2312" pitchFamily="49" charset="-122"/>
              </a:rPr>
              <a:t>社会属性</a:t>
            </a:r>
            <a:r>
              <a:rPr lang="zh-CN" altLang="en-US" sz="2000" b="1" dirty="0">
                <a:solidFill>
                  <a:srgbClr val="000000"/>
                </a:solidFill>
                <a:latin typeface="+mn-ea"/>
                <a:ea typeface="楷体_GB2312" pitchFamily="49" charset="-122"/>
              </a:rPr>
              <a:t>，</a:t>
            </a:r>
            <a:r>
              <a:rPr lang="zh-CN" altLang="zh-CN" sz="2000" b="1" dirty="0">
                <a:solidFill>
                  <a:srgbClr val="000000"/>
                </a:solidFill>
                <a:latin typeface="Times New Roman" panose="02020603050405020304" pitchFamily="18" charset="0"/>
                <a:ea typeface="楷体_GB2312" pitchFamily="49" charset="-122"/>
              </a:rPr>
              <a:t>是一个</a:t>
            </a:r>
            <a:r>
              <a:rPr lang="zh-CN" altLang="zh-CN" sz="2000" b="1" u="sng" dirty="0">
                <a:solidFill>
                  <a:srgbClr val="FF0000"/>
                </a:solidFill>
                <a:latin typeface="Times New Roman" panose="02020603050405020304" pitchFamily="18" charset="0"/>
                <a:ea typeface="楷体_GB2312" pitchFamily="49" charset="-122"/>
              </a:rPr>
              <a:t>历史范畴</a:t>
            </a:r>
            <a:r>
              <a:rPr lang="zh-CN" altLang="zh-CN" sz="2000" b="1" dirty="0">
                <a:solidFill>
                  <a:srgbClr val="000000"/>
                </a:solidFill>
                <a:latin typeface="Times New Roman" panose="02020603050405020304" pitchFamily="18" charset="0"/>
                <a:ea typeface="楷体_GB2312" pitchFamily="49" charset="-122"/>
              </a:rPr>
              <a:t>。</a:t>
            </a:r>
            <a:r>
              <a:rPr lang="zh-CN" altLang="en-US" sz="2000" b="1" dirty="0">
                <a:solidFill>
                  <a:srgbClr val="000000"/>
                </a:solidFill>
                <a:latin typeface="+mn-ea"/>
                <a:ea typeface="楷体_GB2312" pitchFamily="49" charset="-122"/>
              </a:rPr>
              <a:t>商品交换实际上是商品生产者之间相互交换劳动的关系，商品的价值在本质上体现了生产者之间一定的社会关系。</a:t>
            </a:r>
            <a:endParaRPr lang="zh-CN" altLang="en-US" sz="2000" b="1" dirty="0">
              <a:solidFill>
                <a:srgbClr val="000000"/>
              </a:solidFill>
              <a:latin typeface="+mn-ea"/>
              <a:ea typeface="楷体_GB2312" pitchFamily="49" charset="-122"/>
            </a:endParaRPr>
          </a:p>
        </p:txBody>
      </p:sp>
      <p:sp>
        <p:nvSpPr>
          <p:cNvPr id="28" name="下箭头 28"/>
          <p:cNvSpPr>
            <a:spLocks noChangeArrowheads="1"/>
          </p:cNvSpPr>
          <p:nvPr/>
        </p:nvSpPr>
        <p:spPr bwMode="auto">
          <a:xfrm>
            <a:off x="571472" y="4714884"/>
            <a:ext cx="228600" cy="357190"/>
          </a:xfrm>
          <a:prstGeom prst="downArrow">
            <a:avLst>
              <a:gd name="adj1" fmla="val 50000"/>
              <a:gd name="adj2" fmla="val 50000"/>
            </a:avLst>
          </a:prstGeom>
          <a:solidFill>
            <a:schemeClr val="accent1"/>
          </a:solidFill>
          <a:ln w="9525" algn="ctr">
            <a:solidFill>
              <a:schemeClr val="tx1"/>
            </a:solidFill>
            <a:round/>
          </a:ln>
        </p:spPr>
        <p:txBody>
          <a:bodyPr/>
          <a:lstStyle/>
          <a:p>
            <a:endParaRPr lang="zh-CN" altLang="en-US"/>
          </a:p>
        </p:txBody>
      </p:sp>
      <p:sp>
        <p:nvSpPr>
          <p:cNvPr id="29" name="矩形 28"/>
          <p:cNvSpPr/>
          <p:nvPr/>
        </p:nvSpPr>
        <p:spPr>
          <a:xfrm>
            <a:off x="285720" y="6286520"/>
            <a:ext cx="8501122" cy="400110"/>
          </a:xfrm>
          <a:prstGeom prst="rect">
            <a:avLst/>
          </a:prstGeom>
          <a:gradFill>
            <a:gsLst>
              <a:gs pos="0">
                <a:schemeClr val="accent2"/>
              </a:gs>
              <a:gs pos="35000">
                <a:schemeClr val="accent3">
                  <a:tint val="37000"/>
                  <a:satMod val="300000"/>
                </a:schemeClr>
              </a:gs>
              <a:gs pos="100000">
                <a:schemeClr val="accent3">
                  <a:tint val="15000"/>
                  <a:satMod val="35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defRPr/>
            </a:pPr>
            <a:r>
              <a:rPr lang="zh-CN" altLang="en-US" sz="2000" b="1" dirty="0">
                <a:solidFill>
                  <a:srgbClr val="000000"/>
                </a:solidFill>
                <a:latin typeface="+mn-ea"/>
                <a:ea typeface="楷体_GB2312" pitchFamily="49" charset="-122"/>
              </a:rPr>
              <a:t>价值是交换价值的基础，交换价值是价值的表现形式。</a:t>
            </a:r>
            <a:endParaRPr lang="en-US" altLang="zh-CN" sz="2000" b="1" dirty="0">
              <a:solidFill>
                <a:srgbClr val="000000"/>
              </a:solidFill>
              <a:latin typeface="+mn-ea"/>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anim calcmode="lin" valueType="num">
                                      <p:cBhvr additive="base">
                                        <p:cTn id="7" dur="500" fill="hold"/>
                                        <p:tgtEl>
                                          <p:spTgt spid="15363"/>
                                        </p:tgtEl>
                                        <p:attrNameLst>
                                          <p:attrName>ppt_x</p:attrName>
                                        </p:attrNameLst>
                                      </p:cBhvr>
                                      <p:tavLst>
                                        <p:tav tm="0">
                                          <p:val>
                                            <p:strVal val="0-#ppt_w/2"/>
                                          </p:val>
                                        </p:tav>
                                        <p:tav tm="100000">
                                          <p:val>
                                            <p:strVal val="#ppt_x"/>
                                          </p:val>
                                        </p:tav>
                                      </p:tavLst>
                                    </p:anim>
                                    <p:anim calcmode="lin" valueType="num">
                                      <p:cBhvr additive="base">
                                        <p:cTn id="8" dur="500" fill="hold"/>
                                        <p:tgtEl>
                                          <p:spTgt spid="15363"/>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anim calcmode="lin" valueType="num">
                                      <p:cBhvr>
                                        <p:cTn id="47" dur="1000" fill="hold"/>
                                        <p:tgtEl>
                                          <p:spTgt spid="24"/>
                                        </p:tgtEl>
                                        <p:attrNameLst>
                                          <p:attrName>ppt_x</p:attrName>
                                        </p:attrNameLst>
                                      </p:cBhvr>
                                      <p:tavLst>
                                        <p:tav tm="0">
                                          <p:val>
                                            <p:strVal val="#ppt_x"/>
                                          </p:val>
                                        </p:tav>
                                        <p:tav tm="100000">
                                          <p:val>
                                            <p:strVal val="#ppt_x"/>
                                          </p:val>
                                        </p:tav>
                                      </p:tavLst>
                                    </p:anim>
                                    <p:anim calcmode="lin" valueType="num">
                                      <p:cBhvr>
                                        <p:cTn id="48" dur="1000" fill="hold"/>
                                        <p:tgtEl>
                                          <p:spTgt spid="2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anim calcmode="lin" valueType="num">
                                      <p:cBhvr>
                                        <p:cTn id="52" dur="1000" fill="hold"/>
                                        <p:tgtEl>
                                          <p:spTgt spid="25"/>
                                        </p:tgtEl>
                                        <p:attrNameLst>
                                          <p:attrName>ppt_x</p:attrName>
                                        </p:attrNameLst>
                                      </p:cBhvr>
                                      <p:tavLst>
                                        <p:tav tm="0">
                                          <p:val>
                                            <p:strVal val="#ppt_x"/>
                                          </p:val>
                                        </p:tav>
                                        <p:tav tm="100000">
                                          <p:val>
                                            <p:strVal val="#ppt_x"/>
                                          </p:val>
                                        </p:tav>
                                      </p:tavLst>
                                    </p:anim>
                                    <p:anim calcmode="lin" valueType="num">
                                      <p:cBhvr>
                                        <p:cTn id="53" dur="1000" fill="hold"/>
                                        <p:tgtEl>
                                          <p:spTgt spid="2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000"/>
                                        <p:tgtEl>
                                          <p:spTgt spid="27"/>
                                        </p:tgtEl>
                                      </p:cBhvr>
                                    </p:animEffect>
                                    <p:anim calcmode="lin" valueType="num">
                                      <p:cBhvr>
                                        <p:cTn id="57" dur="1000" fill="hold"/>
                                        <p:tgtEl>
                                          <p:spTgt spid="27"/>
                                        </p:tgtEl>
                                        <p:attrNameLst>
                                          <p:attrName>ppt_x</p:attrName>
                                        </p:attrNameLst>
                                      </p:cBhvr>
                                      <p:tavLst>
                                        <p:tav tm="0">
                                          <p:val>
                                            <p:strVal val="#ppt_x"/>
                                          </p:val>
                                        </p:tav>
                                        <p:tav tm="100000">
                                          <p:val>
                                            <p:strVal val="#ppt_x"/>
                                          </p:val>
                                        </p:tav>
                                      </p:tavLst>
                                    </p:anim>
                                    <p:anim calcmode="lin" valueType="num">
                                      <p:cBhvr>
                                        <p:cTn id="5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animBg="1"/>
      <p:bldP spid="11" grpId="0" animBg="1"/>
      <p:bldP spid="12" grpId="0" animBg="1"/>
      <p:bldP spid="13" grpId="0" animBg="1"/>
      <p:bldP spid="14" grpId="0"/>
      <p:bldP spid="16" grpId="0" animBg="1"/>
      <p:bldP spid="17" grpId="0" animBg="1"/>
      <p:bldP spid="18" grpId="0" animBg="1"/>
      <p:bldP spid="24" grpId="0" animBg="1"/>
      <p:bldP spid="25" grpId="0" animBg="1"/>
      <p:bldP spid="27" grpId="0" animBg="1"/>
      <p:bldP spid="2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442913" y="103188"/>
            <a:ext cx="8243887" cy="963612"/>
          </a:xfrm>
        </p:spPr>
        <p:txBody>
          <a:bodyPr/>
          <a:lstStyle/>
          <a:p>
            <a:pPr algn="l" eaLnBrk="1" hangingPunct="1"/>
            <a:r>
              <a:rPr lang="zh-CN" altLang="en-US" sz="3600" b="1" dirty="0" smtClean="0">
                <a:solidFill>
                  <a:srgbClr val="0000FF"/>
                </a:solidFill>
                <a:effectLst/>
                <a:latin typeface="楷体" panose="02010609060101010101" pitchFamily="49" charset="-122"/>
                <a:ea typeface="楷体" panose="02010609060101010101" pitchFamily="49" charset="-122"/>
              </a:rPr>
              <a:t>（二）资本主义意识形态的本质</a:t>
            </a:r>
            <a:endParaRPr lang="zh-CN" altLang="en-US" sz="3600" b="1" dirty="0" smtClean="0">
              <a:solidFill>
                <a:srgbClr val="0000FF"/>
              </a:solidFill>
              <a:effectLst/>
              <a:latin typeface="楷体" panose="02010609060101010101" pitchFamily="49" charset="-122"/>
              <a:ea typeface="楷体" panose="02010609060101010101" pitchFamily="49" charset="-122"/>
            </a:endParaRPr>
          </a:p>
        </p:txBody>
      </p:sp>
      <p:sp>
        <p:nvSpPr>
          <p:cNvPr id="141315" name="Rectangle 3"/>
          <p:cNvSpPr>
            <a:spLocks noGrp="1" noChangeArrowheads="1"/>
          </p:cNvSpPr>
          <p:nvPr>
            <p:ph idx="1"/>
          </p:nvPr>
        </p:nvSpPr>
        <p:spPr>
          <a:xfrm>
            <a:off x="301625" y="1295400"/>
            <a:ext cx="8540750" cy="4803775"/>
          </a:xfrm>
        </p:spPr>
        <p:txBody>
          <a:bodyPr/>
          <a:lstStyle/>
          <a:p>
            <a:pPr eaLnBrk="1" hangingPunct="1"/>
            <a:r>
              <a:rPr lang="zh-CN" altLang="en-US" b="1" dirty="0" smtClean="0">
                <a:solidFill>
                  <a:srgbClr val="000000"/>
                </a:solidFill>
                <a:latin typeface="楷体" panose="02010609060101010101" pitchFamily="49" charset="-122"/>
                <a:ea typeface="楷体" panose="02010609060101010101" pitchFamily="49" charset="-122"/>
              </a:rPr>
              <a:t>第一，资本主义意识形态是资本主义社会条件下的观念上层建筑，是为资本主义社会形态的经济基础服务的。</a:t>
            </a:r>
            <a:endParaRPr lang="zh-CN" altLang="en-US" b="1" dirty="0" smtClean="0">
              <a:solidFill>
                <a:srgbClr val="000000"/>
              </a:solidFill>
              <a:latin typeface="楷体" panose="02010609060101010101" pitchFamily="49" charset="-122"/>
              <a:ea typeface="楷体" panose="02010609060101010101" pitchFamily="49" charset="-122"/>
            </a:endParaRPr>
          </a:p>
          <a:p>
            <a:pPr eaLnBrk="1" hangingPunct="1"/>
            <a:r>
              <a:rPr lang="zh-CN" altLang="en-US" b="1" dirty="0" smtClean="0">
                <a:solidFill>
                  <a:srgbClr val="000000"/>
                </a:solidFill>
                <a:latin typeface="楷体" panose="02010609060101010101" pitchFamily="49" charset="-122"/>
                <a:ea typeface="楷体" panose="02010609060101010101" pitchFamily="49" charset="-122"/>
              </a:rPr>
              <a:t>第二，资本主义意识形态是资产阶级的阶级意识的集中体现。</a:t>
            </a:r>
            <a:endParaRPr lang="zh-CN" altLang="en-US" b="1" dirty="0" smtClean="0">
              <a:latin typeface="楷体" panose="02010609060101010101" pitchFamily="49" charset="-122"/>
              <a:ea typeface="楷体" panose="02010609060101010101" pitchFamily="49" charset="-122"/>
            </a:endParaRPr>
          </a:p>
          <a:p>
            <a:pPr eaLnBrk="1" hangingPunct="1"/>
            <a:r>
              <a:rPr lang="zh-CN" altLang="en-US" sz="3600" b="1" dirty="0" smtClean="0">
                <a:solidFill>
                  <a:srgbClr val="0000FF"/>
                </a:solidFill>
                <a:latin typeface="楷体" panose="02010609060101010101" pitchFamily="49" charset="-122"/>
                <a:ea typeface="楷体" panose="02010609060101010101" pitchFamily="49" charset="-122"/>
              </a:rPr>
              <a:t>正确看待资本主义的意识形态：</a:t>
            </a:r>
            <a:r>
              <a:rPr lang="zh-CN" altLang="en-US" b="1" dirty="0" smtClean="0">
                <a:solidFill>
                  <a:srgbClr val="000000"/>
                </a:solidFill>
                <a:latin typeface="楷体" panose="02010609060101010101" pitchFamily="49" charset="-122"/>
                <a:ea typeface="楷体" panose="02010609060101010101" pitchFamily="49" charset="-122"/>
              </a:rPr>
              <a:t>坚持辩证的否定观，批判地继承与发展。</a:t>
            </a:r>
            <a:endParaRPr lang="zh-CN" altLang="en-US" b="1" dirty="0" smtClean="0">
              <a:solidFill>
                <a:srgbClr val="00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终止 1"/>
          <p:cNvSpPr/>
          <p:nvPr/>
        </p:nvSpPr>
        <p:spPr>
          <a:xfrm>
            <a:off x="214282" y="214290"/>
            <a:ext cx="3843334" cy="642942"/>
          </a:xfrm>
          <a:prstGeom prst="flowChartTerminator">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商品二因素的辩证关系</a:t>
            </a:r>
            <a:endParaRPr lang="zh-CN" altLang="en-US" sz="24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endParaRPr>
          </a:p>
        </p:txBody>
      </p:sp>
      <p:graphicFrame>
        <p:nvGraphicFramePr>
          <p:cNvPr id="4" name="图示 3"/>
          <p:cNvGraphicFramePr/>
          <p:nvPr/>
        </p:nvGraphicFramePr>
        <p:xfrm>
          <a:off x="304800" y="1371600"/>
          <a:ext cx="2590800" cy="274853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矩形 5"/>
          <p:cNvSpPr/>
          <p:nvPr/>
        </p:nvSpPr>
        <p:spPr>
          <a:xfrm>
            <a:off x="3048000" y="990600"/>
            <a:ext cx="5954713" cy="1015663"/>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nSpc>
                <a:spcPct val="125000"/>
              </a:lnSpc>
              <a:spcBef>
                <a:spcPct val="20000"/>
              </a:spcBef>
              <a:defRPr/>
            </a:pPr>
            <a:r>
              <a:rPr lang="zh-CN" altLang="en-US" sz="2400" b="1" dirty="0">
                <a:latin typeface="+mn-ea"/>
              </a:rPr>
              <a:t>对立：商品的价值和使用价值是相互排斥的，</a:t>
            </a:r>
            <a:r>
              <a:rPr lang="zh-CN" altLang="en-US" sz="2400" b="1" u="sng" dirty="0">
                <a:solidFill>
                  <a:srgbClr val="FF0000"/>
                </a:solidFill>
                <a:latin typeface="+mn-ea"/>
              </a:rPr>
              <a:t>二者不可兼得</a:t>
            </a:r>
            <a:r>
              <a:rPr lang="zh-CN" altLang="en-US" sz="2400" b="1" dirty="0">
                <a:latin typeface="+mn-ea"/>
              </a:rPr>
              <a:t>。</a:t>
            </a:r>
            <a:endParaRPr lang="zh-CN" altLang="en-US" sz="2400" b="1" dirty="0">
              <a:latin typeface="+mn-ea"/>
            </a:endParaRPr>
          </a:p>
        </p:txBody>
      </p:sp>
      <p:sp>
        <p:nvSpPr>
          <p:cNvPr id="7" name="矩形 6"/>
          <p:cNvSpPr/>
          <p:nvPr/>
        </p:nvSpPr>
        <p:spPr>
          <a:xfrm>
            <a:off x="1143000" y="2514600"/>
            <a:ext cx="1606550" cy="40005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a:defRPr/>
            </a:pPr>
            <a:r>
              <a:rPr lang="zh-CN" altLang="en-US" sz="2000" b="1" dirty="0">
                <a:solidFill>
                  <a:srgbClr val="000000"/>
                </a:solidFill>
                <a:latin typeface="+mn-ea"/>
                <a:ea typeface="楷体_GB2312" pitchFamily="49" charset="-122"/>
              </a:rPr>
              <a:t>对立   统一</a:t>
            </a:r>
            <a:endParaRPr lang="zh-CN" altLang="en-US" sz="2000" dirty="0"/>
          </a:p>
        </p:txBody>
      </p:sp>
      <p:sp>
        <p:nvSpPr>
          <p:cNvPr id="8" name="箭头: 左右 7"/>
          <p:cNvSpPr/>
          <p:nvPr/>
        </p:nvSpPr>
        <p:spPr>
          <a:xfrm rot="5400000">
            <a:off x="1395413" y="2643187"/>
            <a:ext cx="1182688" cy="163513"/>
          </a:xfrm>
          <a:prstGeom prst="lef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a:p>
        </p:txBody>
      </p:sp>
      <p:sp>
        <p:nvSpPr>
          <p:cNvPr id="9" name="矩形 27650"/>
          <p:cNvSpPr>
            <a:spLocks noChangeArrowheads="1"/>
          </p:cNvSpPr>
          <p:nvPr/>
        </p:nvSpPr>
        <p:spPr bwMode="auto">
          <a:xfrm>
            <a:off x="3048000" y="3200400"/>
            <a:ext cx="5970588" cy="1143000"/>
          </a:xfrm>
          <a:prstGeom prst="rect">
            <a:avLst/>
          </a:prstGeom>
        </p:spPr>
        <p:style>
          <a:lnRef idx="1">
            <a:schemeClr val="accent3"/>
          </a:lnRef>
          <a:fillRef idx="2">
            <a:schemeClr val="accent3"/>
          </a:fillRef>
          <a:effectRef idx="1">
            <a:schemeClr val="accent3"/>
          </a:effectRef>
          <a:fontRef idx="minor">
            <a:schemeClr val="dk1"/>
          </a:fontRef>
        </p:style>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宋体" panose="02010600030101010101" pitchFamily="2" charset="-122"/>
              </a:defRPr>
            </a:lvl9pPr>
          </a:lstStyle>
          <a:p>
            <a:pPr eaLnBrk="1" hangingPunct="1">
              <a:lnSpc>
                <a:spcPct val="125000"/>
              </a:lnSpc>
              <a:spcBef>
                <a:spcPct val="20000"/>
              </a:spcBef>
              <a:defRPr/>
            </a:pPr>
            <a:r>
              <a:rPr lang="zh-CN" altLang="en-US" sz="2400" b="1" dirty="0" smtClean="0">
                <a:latin typeface="+mn-ea"/>
                <a:ea typeface="+mn-ea"/>
              </a:rPr>
              <a:t>统一：作为</a:t>
            </a:r>
            <a:r>
              <a:rPr lang="zh-CN" altLang="en-US" sz="2400" b="1" dirty="0">
                <a:latin typeface="+mn-ea"/>
                <a:ea typeface="+mn-ea"/>
              </a:rPr>
              <a:t>商品，必须</a:t>
            </a:r>
            <a:r>
              <a:rPr lang="zh-CN" altLang="en-US" sz="2400" b="1" u="sng" dirty="0">
                <a:solidFill>
                  <a:srgbClr val="FF0000"/>
                </a:solidFill>
                <a:latin typeface="+mn-ea"/>
                <a:ea typeface="+mn-ea"/>
              </a:rPr>
              <a:t>同时具有</a:t>
            </a:r>
            <a:r>
              <a:rPr lang="zh-CN" altLang="en-US" sz="2400" b="1" dirty="0">
                <a:latin typeface="+mn-ea"/>
                <a:ea typeface="+mn-ea"/>
              </a:rPr>
              <a:t>使用价值和价值两个因素。</a:t>
            </a:r>
            <a:endParaRPr lang="en-US" altLang="zh-CN" sz="2400" b="1" dirty="0">
              <a:latin typeface="+mn-ea"/>
              <a:ea typeface="+mn-ea"/>
            </a:endParaRPr>
          </a:p>
        </p:txBody>
      </p:sp>
      <p:sp>
        <p:nvSpPr>
          <p:cNvPr id="20489" name="矩形 9"/>
          <p:cNvSpPr>
            <a:spLocks noChangeArrowheads="1"/>
          </p:cNvSpPr>
          <p:nvPr/>
        </p:nvSpPr>
        <p:spPr bwMode="auto">
          <a:xfrm>
            <a:off x="142844" y="4714884"/>
            <a:ext cx="8626505" cy="861774"/>
          </a:xfrm>
          <a:prstGeom prst="rect">
            <a:avLst/>
          </a:prstGeom>
          <a:noFill/>
          <a:ln w="9525">
            <a:noFill/>
            <a:miter lim="800000"/>
          </a:ln>
        </p:spPr>
        <p:txBody>
          <a:bodyPr wrap="square">
            <a:spAutoFit/>
          </a:bodyPr>
          <a:lstStyle/>
          <a:p>
            <a:pPr>
              <a:lnSpc>
                <a:spcPct val="125000"/>
              </a:lnSpc>
              <a:spcBef>
                <a:spcPct val="20000"/>
              </a:spcBef>
            </a:pPr>
            <a:r>
              <a:rPr lang="zh-CN" altLang="en-US" sz="2000" b="1" dirty="0">
                <a:latin typeface="幼圆" pitchFamily="49" charset="-122"/>
                <a:ea typeface="幼圆" pitchFamily="49" charset="-122"/>
              </a:rPr>
              <a:t>使用价值是价值的物质承担者，价值寓于使用价值之中。</a:t>
            </a:r>
            <a:r>
              <a:rPr lang="zh-CN" altLang="zh-CN" sz="2000" b="1" dirty="0">
                <a:solidFill>
                  <a:srgbClr val="FF0000"/>
                </a:solidFill>
                <a:latin typeface="幼圆" pitchFamily="49" charset="-122"/>
                <a:ea typeface="幼圆" pitchFamily="49" charset="-122"/>
              </a:rPr>
              <a:t>价值的存在必须以使用价值的存在为前提。</a:t>
            </a:r>
            <a:r>
              <a:rPr lang="zh-CN" altLang="zh-CN" sz="2000" b="1" dirty="0">
                <a:latin typeface="幼圆" pitchFamily="49" charset="-122"/>
                <a:ea typeface="幼圆" pitchFamily="49" charset="-122"/>
              </a:rPr>
              <a:t>没有使用价值的东西就不可能有价值。反之则未必。</a:t>
            </a:r>
            <a:endParaRPr lang="zh-CN" altLang="en-US" sz="2000" b="1" dirty="0">
              <a:latin typeface="幼圆" pitchFamily="49" charset="-122"/>
              <a:ea typeface="幼圆" pitchFamily="49" charset="-122"/>
            </a:endParaRPr>
          </a:p>
        </p:txBody>
      </p:sp>
      <p:sp>
        <p:nvSpPr>
          <p:cNvPr id="20490" name="矩形 10"/>
          <p:cNvSpPr>
            <a:spLocks noChangeArrowheads="1"/>
          </p:cNvSpPr>
          <p:nvPr/>
        </p:nvSpPr>
        <p:spPr bwMode="auto">
          <a:xfrm>
            <a:off x="3048000" y="2127250"/>
            <a:ext cx="5864225" cy="708025"/>
          </a:xfrm>
          <a:prstGeom prst="rect">
            <a:avLst/>
          </a:prstGeom>
          <a:noFill/>
          <a:ln w="9525">
            <a:noFill/>
            <a:miter lim="800000"/>
          </a:ln>
        </p:spPr>
        <p:txBody>
          <a:bodyPr>
            <a:spAutoFit/>
          </a:bodyPr>
          <a:lstStyle/>
          <a:p>
            <a:r>
              <a:rPr lang="zh-CN" altLang="en-US" sz="2000" b="1">
                <a:latin typeface="幼圆" pitchFamily="49" charset="-122"/>
                <a:ea typeface="幼圆" pitchFamily="49" charset="-122"/>
              </a:rPr>
              <a:t>要获得商品的价值，就必须放弃商品的使用价值；要得到商品的使用价值，就不能得到商品的价值。</a:t>
            </a:r>
            <a:endParaRPr lang="zh-CN" altLang="en-US" sz="20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终止 1"/>
          <p:cNvSpPr/>
          <p:nvPr/>
        </p:nvSpPr>
        <p:spPr>
          <a:xfrm>
            <a:off x="25836" y="112548"/>
            <a:ext cx="2098317" cy="660951"/>
          </a:xfrm>
          <a:prstGeom prst="flowChartTermina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rPr>
              <a:t>劳动二重性</a:t>
            </a:r>
            <a:endParaRPr lang="zh-CN" altLang="en-US" sz="2400" b="1" dirty="0">
              <a:ln>
                <a:solidFill>
                  <a:schemeClr val="bg1"/>
                </a:solidFill>
              </a:ln>
              <a:solidFill>
                <a:schemeClr val="tx1">
                  <a:lumMod val="95000"/>
                  <a:lumOff val="5000"/>
                </a:schemeClr>
              </a:solidFill>
              <a:latin typeface="黑体" panose="02010609060101010101" pitchFamily="49" charset="-122"/>
              <a:ea typeface="黑体" panose="02010609060101010101" pitchFamily="49" charset="-122"/>
            </a:endParaRPr>
          </a:p>
        </p:txBody>
      </p:sp>
      <p:sp>
        <p:nvSpPr>
          <p:cNvPr id="6" name="矩形 5"/>
          <p:cNvSpPr/>
          <p:nvPr/>
        </p:nvSpPr>
        <p:spPr>
          <a:xfrm>
            <a:off x="115888" y="1376363"/>
            <a:ext cx="3884608" cy="1292662"/>
          </a:xfrm>
          <a:prstGeom prst="rect">
            <a:avLst/>
          </a:prstGeom>
        </p:spPr>
        <p:txBody>
          <a:bodyPr wrap="square">
            <a:spAutoFit/>
          </a:bodyPr>
          <a:lstStyle/>
          <a:p>
            <a:pPr>
              <a:defRPr/>
            </a:pPr>
            <a:r>
              <a:rPr lang="zh-CN" altLang="en-US" b="1" dirty="0">
                <a:solidFill>
                  <a:srgbClr val="000000"/>
                </a:solidFill>
                <a:latin typeface="+mn-ea"/>
                <a:ea typeface="楷体_GB2312" pitchFamily="49" charset="-122"/>
              </a:rPr>
              <a:t>撇开劳动具体形式，无差别的一般人类劳动，即人的体力和脑力的消耗</a:t>
            </a:r>
            <a:endParaRPr lang="en-US" altLang="zh-CN" b="1" dirty="0">
              <a:solidFill>
                <a:srgbClr val="000000"/>
              </a:solidFill>
              <a:latin typeface="+mn-ea"/>
              <a:ea typeface="楷体_GB2312" pitchFamily="49" charset="-122"/>
            </a:endParaRPr>
          </a:p>
          <a:p>
            <a:pPr>
              <a:defRPr/>
            </a:pPr>
            <a:endParaRPr lang="en-US" altLang="zh-CN" b="1" dirty="0">
              <a:solidFill>
                <a:srgbClr val="000000"/>
              </a:solidFill>
              <a:latin typeface="+mn-ea"/>
              <a:ea typeface="楷体_GB2312" pitchFamily="49" charset="-122"/>
            </a:endParaRPr>
          </a:p>
          <a:p>
            <a:pPr algn="ctr">
              <a:defRPr/>
            </a:pPr>
            <a:r>
              <a:rPr lang="zh-CN" altLang="en-US" sz="2400" b="1" dirty="0">
                <a:solidFill>
                  <a:srgbClr val="C00000"/>
                </a:solidFill>
                <a:latin typeface="+mn-ea"/>
                <a:ea typeface="楷体_GB2312" pitchFamily="49" charset="-122"/>
              </a:rPr>
              <a:t>抽象劳动</a:t>
            </a:r>
            <a:endParaRPr lang="zh-CN" altLang="en-US" sz="2400" dirty="0">
              <a:solidFill>
                <a:srgbClr val="C00000"/>
              </a:solidFill>
            </a:endParaRPr>
          </a:p>
        </p:txBody>
      </p:sp>
      <p:sp>
        <p:nvSpPr>
          <p:cNvPr id="11" name="矩形 10"/>
          <p:cNvSpPr/>
          <p:nvPr/>
        </p:nvSpPr>
        <p:spPr>
          <a:xfrm>
            <a:off x="5072066" y="1376363"/>
            <a:ext cx="3989384" cy="1172629"/>
          </a:xfrm>
          <a:prstGeom prst="rect">
            <a:avLst/>
          </a:prstGeom>
        </p:spPr>
        <p:txBody>
          <a:bodyPr wrap="square">
            <a:spAutoFit/>
          </a:bodyPr>
          <a:lstStyle/>
          <a:p>
            <a:pPr>
              <a:lnSpc>
                <a:spcPct val="90000"/>
              </a:lnSpc>
              <a:buFontTx/>
              <a:buNone/>
              <a:defRPr/>
            </a:pPr>
            <a:r>
              <a:rPr lang="zh-CN" altLang="zh-CN" b="1" dirty="0">
                <a:solidFill>
                  <a:srgbClr val="000000"/>
                </a:solidFill>
                <a:ea typeface="楷体_GB2312" pitchFamily="49" charset="-122"/>
              </a:rPr>
              <a:t>生产不同使用价值的不同性质和不同具体形式的劳动，又称为有用劳动</a:t>
            </a:r>
            <a:endParaRPr lang="en-US" altLang="zh-CN" b="1" dirty="0">
              <a:solidFill>
                <a:srgbClr val="000000"/>
              </a:solidFill>
              <a:ea typeface="楷体_GB2312" pitchFamily="49" charset="-122"/>
            </a:endParaRPr>
          </a:p>
          <a:p>
            <a:pPr>
              <a:lnSpc>
                <a:spcPct val="90000"/>
              </a:lnSpc>
              <a:buFontTx/>
              <a:buNone/>
              <a:defRPr/>
            </a:pPr>
            <a:endParaRPr lang="en-US" altLang="zh-CN" b="1" dirty="0">
              <a:solidFill>
                <a:srgbClr val="000000"/>
              </a:solidFill>
              <a:latin typeface="+mn-ea"/>
              <a:ea typeface="楷体_GB2312" pitchFamily="49" charset="-122"/>
            </a:endParaRPr>
          </a:p>
          <a:p>
            <a:pPr algn="ctr">
              <a:lnSpc>
                <a:spcPct val="90000"/>
              </a:lnSpc>
              <a:buFontTx/>
              <a:buNone/>
              <a:defRPr/>
            </a:pPr>
            <a:r>
              <a:rPr lang="zh-CN" altLang="zh-CN" sz="2400" b="1" dirty="0">
                <a:solidFill>
                  <a:srgbClr val="C00000"/>
                </a:solidFill>
                <a:ea typeface="楷体_GB2312" pitchFamily="49" charset="-122"/>
              </a:rPr>
              <a:t>具体劳动</a:t>
            </a:r>
            <a:endParaRPr lang="zh-CN" altLang="zh-CN" b="1" dirty="0">
              <a:solidFill>
                <a:srgbClr val="C00000"/>
              </a:solidFill>
              <a:latin typeface="+mn-ea"/>
              <a:ea typeface="楷体_GB2312" pitchFamily="49" charset="-122"/>
            </a:endParaRPr>
          </a:p>
        </p:txBody>
      </p:sp>
      <p:sp>
        <p:nvSpPr>
          <p:cNvPr id="14" name="右中括号 13"/>
          <p:cNvSpPr/>
          <p:nvPr/>
        </p:nvSpPr>
        <p:spPr>
          <a:xfrm rot="5400000">
            <a:off x="4335463" y="450827"/>
            <a:ext cx="615950" cy="5715040"/>
          </a:xfrm>
          <a:prstGeom prst="rightBracket">
            <a:avLst/>
          </a:prstGeom>
        </p:spPr>
        <p:style>
          <a:lnRef idx="3">
            <a:schemeClr val="dk1"/>
          </a:lnRef>
          <a:fillRef idx="0">
            <a:schemeClr val="dk1"/>
          </a:fillRef>
          <a:effectRef idx="2">
            <a:schemeClr val="dk1"/>
          </a:effectRef>
          <a:fontRef idx="minor">
            <a:schemeClr val="tx1"/>
          </a:fontRef>
        </p:style>
        <p:txBody>
          <a:bodyPr anchor="ctr"/>
          <a:lstStyle/>
          <a:p>
            <a:pPr algn="ctr">
              <a:defRPr/>
            </a:pPr>
            <a:endParaRPr lang="zh-CN" altLang="en-US"/>
          </a:p>
        </p:txBody>
      </p:sp>
      <p:sp>
        <p:nvSpPr>
          <p:cNvPr id="15" name="矩形 14"/>
          <p:cNvSpPr/>
          <p:nvPr/>
        </p:nvSpPr>
        <p:spPr>
          <a:xfrm>
            <a:off x="303569" y="4975692"/>
            <a:ext cx="1231281" cy="584775"/>
          </a:xfrm>
          <a:prstGeom prst="rect">
            <a:avLst/>
          </a:prstGeom>
          <a:noFill/>
        </p:spPr>
        <p:txBody>
          <a:bodyPr>
            <a:spAutoFit/>
          </a:bodyPr>
          <a:lstStyle/>
          <a:p>
            <a:pPr algn="ctr">
              <a:defRPr/>
            </a:pPr>
            <a:r>
              <a:rPr lang="zh-CN" altLang="en-US" sz="3200" b="1" dirty="0">
                <a:latin typeface="+mn-ea"/>
                <a:ea typeface="+mn-ea"/>
              </a:rPr>
              <a:t>联系：</a:t>
            </a:r>
            <a:endParaRPr lang="zh-CN" altLang="en-US" sz="3200" b="1" dirty="0">
              <a:latin typeface="+mn-ea"/>
              <a:ea typeface="+mn-ea"/>
            </a:endParaRPr>
          </a:p>
        </p:txBody>
      </p:sp>
      <p:sp>
        <p:nvSpPr>
          <p:cNvPr id="16" name="矩形 15"/>
          <p:cNvSpPr>
            <a:spLocks noChangeArrowheads="1"/>
          </p:cNvSpPr>
          <p:nvPr/>
        </p:nvSpPr>
        <p:spPr bwMode="auto">
          <a:xfrm>
            <a:off x="1371600" y="5030788"/>
            <a:ext cx="7440613" cy="647700"/>
          </a:xfrm>
          <a:prstGeom prst="rect">
            <a:avLst/>
          </a:prstGeom>
          <a:noFill/>
          <a:ln w="9525">
            <a:noFill/>
            <a:miter lim="800000"/>
          </a:ln>
        </p:spPr>
        <p:txBody>
          <a:bodyPr>
            <a:spAutoFit/>
          </a:bodyPr>
          <a:lstStyle/>
          <a:p>
            <a:r>
              <a:rPr lang="zh-CN" altLang="zh-CN" b="1" u="sng" dirty="0">
                <a:solidFill>
                  <a:srgbClr val="FF0000"/>
                </a:solidFill>
                <a:ea typeface="楷体_GB2312" pitchFamily="49" charset="-122"/>
              </a:rPr>
              <a:t>生产商品的劳动</a:t>
            </a:r>
            <a:r>
              <a:rPr lang="zh-CN" altLang="zh-CN" b="1" dirty="0">
                <a:solidFill>
                  <a:srgbClr val="000000"/>
                </a:solidFill>
                <a:ea typeface="楷体_GB2312" pitchFamily="49" charset="-122"/>
              </a:rPr>
              <a:t>是具体劳动和抽象劳动的</a:t>
            </a:r>
            <a:r>
              <a:rPr lang="zh-CN" altLang="zh-CN" b="1" u="sng" dirty="0">
                <a:solidFill>
                  <a:srgbClr val="FF0000"/>
                </a:solidFill>
                <a:ea typeface="楷体_GB2312" pitchFamily="49" charset="-122"/>
              </a:rPr>
              <a:t>矛盾统一体</a:t>
            </a:r>
            <a:r>
              <a:rPr lang="zh-CN" altLang="zh-CN" b="1" dirty="0">
                <a:solidFill>
                  <a:srgbClr val="000000"/>
                </a:solidFill>
                <a:ea typeface="楷体_GB2312" pitchFamily="49" charset="-122"/>
              </a:rPr>
              <a:t>。具体劳动和抽象劳动并不是两次或两种劳动，而是生产商品的</a:t>
            </a:r>
            <a:r>
              <a:rPr lang="zh-CN" altLang="zh-CN" b="1" u="sng" dirty="0">
                <a:solidFill>
                  <a:srgbClr val="FF0000"/>
                </a:solidFill>
                <a:ea typeface="楷体_GB2312" pitchFamily="49" charset="-122"/>
              </a:rPr>
              <a:t>同一劳动的两个方面</a:t>
            </a:r>
            <a:r>
              <a:rPr lang="zh-CN" altLang="zh-CN" b="1" dirty="0">
                <a:solidFill>
                  <a:srgbClr val="000000"/>
                </a:solidFill>
                <a:ea typeface="楷体_GB2312" pitchFamily="49" charset="-122"/>
              </a:rPr>
              <a:t>。</a:t>
            </a:r>
            <a:endParaRPr lang="zh-CN" altLang="en-US" dirty="0"/>
          </a:p>
        </p:txBody>
      </p:sp>
      <p:sp>
        <p:nvSpPr>
          <p:cNvPr id="19" name="下箭头 18"/>
          <p:cNvSpPr/>
          <p:nvPr/>
        </p:nvSpPr>
        <p:spPr bwMode="auto">
          <a:xfrm>
            <a:off x="4429124" y="3786190"/>
            <a:ext cx="285752" cy="1000132"/>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commondata" val="eyJoZGlkIjoiY2Q3ZmQ4NmNjOTNhM2YzOTQ2M2Y1ZTdjYTllZWQ0OTIifQ=="/>
</p:tagLst>
</file>

<file path=ppt/theme/theme1.xml><?xml version="1.0" encoding="utf-8"?>
<a:theme xmlns:a="http://schemas.openxmlformats.org/drawingml/2006/main" name="Balloons">
  <a:themeElements>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fontScheme name="Balloon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Balloons</Template>
  <TotalTime>0</TotalTime>
  <Words>13670</Words>
  <Application>WPS 演示</Application>
  <PresentationFormat>全屏显示(4:3)</PresentationFormat>
  <Paragraphs>1229</Paragraphs>
  <Slides>70</Slides>
  <Notes>20</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5</vt:i4>
      </vt:variant>
      <vt:variant>
        <vt:lpstr>幻灯片标题</vt:lpstr>
      </vt:variant>
      <vt:variant>
        <vt:i4>70</vt:i4>
      </vt:variant>
    </vt:vector>
  </HeadingPairs>
  <TitlesOfParts>
    <vt:vector size="97" baseType="lpstr">
      <vt:lpstr>Arial</vt:lpstr>
      <vt:lpstr>宋体</vt:lpstr>
      <vt:lpstr>Wingdings</vt:lpstr>
      <vt:lpstr>Verdana</vt:lpstr>
      <vt:lpstr>华文行楷</vt:lpstr>
      <vt:lpstr>微软雅黑</vt:lpstr>
      <vt:lpstr>Times New Roman</vt:lpstr>
      <vt:lpstr>华文隶书</vt:lpstr>
      <vt:lpstr>幼圆</vt:lpstr>
      <vt:lpstr>黑体</vt:lpstr>
      <vt:lpstr>华文新魏</vt:lpstr>
      <vt:lpstr>楷体_GB2312</vt:lpstr>
      <vt:lpstr>楷体</vt:lpstr>
      <vt:lpstr>新宋体</vt:lpstr>
      <vt:lpstr>楷体_GB2312</vt:lpstr>
      <vt:lpstr>Arial Unicode MS</vt:lpstr>
      <vt:lpstr>Calibri</vt:lpstr>
      <vt:lpstr>隶书</vt:lpstr>
      <vt:lpstr>Arial Black</vt:lpstr>
      <vt:lpstr>华文楷体</vt:lpstr>
      <vt:lpstr>幼圆</vt:lpstr>
      <vt:lpstr>Balloons</vt:lpstr>
      <vt:lpstr>PowerPoint.Slide.8</vt:lpstr>
      <vt:lpstr>PowerPoint.Slide.8</vt:lpstr>
      <vt:lpstr>PowerPoint.Slide.8</vt:lpstr>
      <vt:lpstr>PowerPoint.Slide.8</vt:lpstr>
      <vt:lpstr>PBrush</vt:lpstr>
      <vt:lpstr>第四章 资本主义的本质及规律</vt:lpstr>
      <vt:lpstr>PowerPoint 演示文稿</vt:lpstr>
      <vt:lpstr>PowerPoint 演示文稿</vt:lpstr>
      <vt:lpstr>第一节  商品经济和价值规律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（四）价值形式的发展与货币的产生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资本主义经济制度的本质</vt:lpstr>
      <vt:lpstr>（三）资本的原始积累：生产者与生产资料相分离，货币资本迅速集中于少数人手中的历史过程。     两个途径：一是用暴力手段剥夺农民的土地；二是用暴力手段掠夺货币财富。</vt:lpstr>
      <vt:lpstr>PowerPoint 演示文稿</vt:lpstr>
      <vt:lpstr>PowerPoint 演示文稿</vt:lpstr>
      <vt:lpstr>PowerPoint 演示文稿</vt:lpstr>
      <vt:lpstr>四、生产剩余价值是资本主义生产方式的绝对规律</vt:lpstr>
      <vt:lpstr>劳动过程和价值增殖过程的含义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（四）资本的循环周转与再生产</vt:lpstr>
      <vt:lpstr>PowerPoint 演示文稿</vt:lpstr>
      <vt:lpstr>产业资本循环的两个前提条件</vt:lpstr>
      <vt:lpstr>PowerPoint 演示文稿</vt:lpstr>
      <vt:lpstr>PowerPoint 演示文稿</vt:lpstr>
      <vt:lpstr>影响因素之二※固定资本和流动资本的构成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（五）工资与剩余价值的分配</vt:lpstr>
      <vt:lpstr>资本主义工资的形式及其变动</vt:lpstr>
      <vt:lpstr>PowerPoint 演示文稿</vt:lpstr>
      <vt:lpstr>PowerPoint 演示文稿</vt:lpstr>
      <vt:lpstr>PowerPoint 演示文稿</vt:lpstr>
      <vt:lpstr>PowerPoint 演示文稿</vt:lpstr>
      <vt:lpstr>（六）剩余价值理论的意义</vt:lpstr>
      <vt:lpstr>五、资本主义的基本矛盾与经济危机</vt:lpstr>
      <vt:lpstr>资本主义经济危机的周期性（也是资本主义再生产的周期）</vt:lpstr>
      <vt:lpstr>PowerPoint 演示文稿</vt:lpstr>
      <vt:lpstr>PowerPoint 演示文稿</vt:lpstr>
      <vt:lpstr>第三节  资本主义政治制度和意识形态 （自学内容）</vt:lpstr>
      <vt:lpstr>（二）资本主义的民主制度及其本质</vt:lpstr>
      <vt:lpstr>资本主义国家的选举制度和资产阶级政党</vt:lpstr>
      <vt:lpstr>对资本主义政治制度两面性的理解：</vt:lpstr>
      <vt:lpstr>二、资本主义意识形态及其本质</vt:lpstr>
      <vt:lpstr>（二）资本主义意识形态的本质</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cp:lastModifiedBy>
  <cp:revision>318</cp:revision>
  <dcterms:created xsi:type="dcterms:W3CDTF">2014-05-11T13:43:00Z</dcterms:created>
  <dcterms:modified xsi:type="dcterms:W3CDTF">2023-12-13T01:03:08Z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2052-12.1.0.15990</vt:lpwstr>
  </property>
  <property fmtid="{D5CDD505-2E9C-101B-9397-08002B2CF9AE}" pid="4" name="ICV">
    <vt:lpwstr>8786772E52B0429282FD1EB01E5F0D36_12</vt:lpwstr>
  </property>
</Properties>
</file>